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7" r:id="rId11"/>
    <p:sldId id="268" r:id="rId12"/>
    <p:sldId id="270" r:id="rId13"/>
    <p:sldId id="271" r:id="rId14"/>
    <p:sldId id="272" r:id="rId15"/>
    <p:sldId id="277" r:id="rId16"/>
    <p:sldId id="265" r:id="rId17"/>
    <p:sldId id="273" r:id="rId18"/>
    <p:sldId id="278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432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emf"/><Relationship Id="rId1" Type="http://schemas.openxmlformats.org/officeDocument/2006/relationships/image" Target="../media/image32.e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BCDE6-3F5B-4825-8E4F-0B7F6BAE25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2F6FD-91F4-48DE-BECD-7FAB8DC629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4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1CA83A-24DC-489E-9708-3551A1B9670C}" type="slidenum">
              <a:rPr lang="fr-FR" altLang="fr-FR" sz="1200"/>
              <a:pPr eaLnBrk="1" hangingPunct="1">
                <a:spcBef>
                  <a:spcPct val="0"/>
                </a:spcBef>
              </a:pPr>
              <a:t>1</a:t>
            </a:fld>
            <a:endParaRPr lang="fr-FR" altLang="fr-FR" sz="120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E639E5-51EA-45B8-9A88-5F43796C0CD4}" type="slidenum">
              <a:rPr lang="fr-FR" altLang="fr-FR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2228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B7AFE6-F750-4DB3-92F5-02F66683FEDB}" type="slidenum">
              <a:rPr lang="fr-FR" altLang="fr-FR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2229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F43E0D-29B2-4F9B-80D2-1B3ABE1C5450}" type="slidenum">
              <a:rPr lang="fr-FR" altLang="fr-FR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22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/>
          <a:lstStyle/>
          <a:p>
            <a:pPr eaLnBrk="1" hangingPunct="1"/>
            <a:endParaRPr lang="en-US" altLang="fr-FR" smtClean="0"/>
          </a:p>
        </p:txBody>
      </p:sp>
      <p:sp>
        <p:nvSpPr>
          <p:cNvPr id="52232" name="Espace réservé du numéro de diapositive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79BB7B-C1D4-4953-ADB4-9CF01CE4F64C}" type="slidenum">
              <a:rPr lang="fr-FR" altLang="fr-FR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2F6FD-91F4-48DE-BECD-7FAB8DC629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41988" name="Espace réservé du numéro de diapositive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2A4F67-993E-480A-BB50-1AB5F1DA82B5}" type="slidenum">
              <a:rPr lang="fr-FR" altLang="fr-FR"/>
              <a:pPr algn="r" eaLnBrk="1" hangingPunct="1">
                <a:spcBef>
                  <a:spcPct val="0"/>
                </a:spcBef>
              </a:pPr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7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9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3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9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9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E766-0AA9-44D9-8396-990DD804E6D3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E3CF-8865-4A55-8CEB-C057481DA1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6.jpeg"/><Relationship Id="rId5" Type="http://schemas.openxmlformats.org/officeDocument/2006/relationships/image" Target="../media/image4.wmf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2.emf"/><Relationship Id="rId10" Type="http://schemas.openxmlformats.org/officeDocument/2006/relationships/image" Target="../media/image14.e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7.wmf"/><Relationship Id="rId3" Type="http://schemas.openxmlformats.org/officeDocument/2006/relationships/image" Target="../media/image34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6.wmf"/><Relationship Id="rId5" Type="http://schemas.openxmlformats.org/officeDocument/2006/relationships/image" Target="../media/image51.png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50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60.emf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847850" y="5589588"/>
            <a:ext cx="7023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fr-FR" altLang="fr-FR" sz="1400" u="sng" dirty="0">
                <a:solidFill>
                  <a:schemeClr val="hlink"/>
                </a:solidFill>
                <a:latin typeface="Times New Roman" pitchFamily="18" charset="0"/>
              </a:rPr>
              <a:t>Have </a:t>
            </a:r>
            <a:r>
              <a:rPr lang="fr-FR" altLang="fr-FR" sz="1400" u="sng" dirty="0" err="1">
                <a:solidFill>
                  <a:schemeClr val="hlink"/>
                </a:solidFill>
                <a:latin typeface="Times New Roman" pitchFamily="18" charset="0"/>
              </a:rPr>
              <a:t>left</a:t>
            </a:r>
            <a:r>
              <a:rPr lang="fr-FR" altLang="fr-FR" sz="1400" u="sng" dirty="0">
                <a:solidFill>
                  <a:schemeClr val="hlink"/>
                </a:solidFill>
                <a:latin typeface="Times New Roman" pitchFamily="18" charset="0"/>
              </a:rPr>
              <a:t>:</a:t>
            </a:r>
            <a:r>
              <a:rPr lang="fr-FR" altLang="fr-FR" sz="1400" dirty="0">
                <a:latin typeface="Times New Roman" pitchFamily="18" charset="0"/>
              </a:rPr>
              <a:t> A. </a:t>
            </a:r>
            <a:r>
              <a:rPr lang="fr-FR" altLang="fr-FR" sz="1400" dirty="0" err="1">
                <a:latin typeface="Times New Roman" pitchFamily="18" charset="0"/>
              </a:rPr>
              <a:t>Chotia</a:t>
            </a:r>
            <a:r>
              <a:rPr lang="fr-FR" altLang="fr-FR" sz="1400" dirty="0">
                <a:latin typeface="Times New Roman" pitchFamily="18" charset="0"/>
              </a:rPr>
              <a:t>, A. Sharma, B. </a:t>
            </a:r>
            <a:r>
              <a:rPr lang="fr-FR" altLang="fr-FR" sz="1400" dirty="0" err="1">
                <a:latin typeface="Times New Roman" pitchFamily="18" charset="0"/>
              </a:rPr>
              <a:t>Pasquiou</a:t>
            </a:r>
            <a:r>
              <a:rPr lang="fr-FR" altLang="fr-FR" sz="1400" dirty="0">
                <a:latin typeface="Times New Roman" pitchFamily="18" charset="0"/>
              </a:rPr>
              <a:t> , G. </a:t>
            </a:r>
            <a:r>
              <a:rPr lang="fr-FR" altLang="fr-FR" sz="1400" dirty="0" err="1">
                <a:latin typeface="Times New Roman" pitchFamily="18" charset="0"/>
              </a:rPr>
              <a:t>Bismut</a:t>
            </a:r>
            <a:r>
              <a:rPr lang="fr-FR" altLang="fr-FR" sz="1400" dirty="0">
                <a:solidFill>
                  <a:srgbClr val="000000"/>
                </a:solidFill>
                <a:latin typeface="Times New Roman" pitchFamily="18" charset="0"/>
              </a:rPr>
              <a:t>,  M. </a:t>
            </a:r>
            <a:r>
              <a:rPr lang="fr-FR" altLang="fr-FR" sz="1400" dirty="0" err="1">
                <a:solidFill>
                  <a:srgbClr val="000000"/>
                </a:solidFill>
                <a:latin typeface="Times New Roman" pitchFamily="18" charset="0"/>
              </a:rPr>
              <a:t>Efremov</a:t>
            </a:r>
            <a:r>
              <a:rPr lang="fr-FR" altLang="fr-FR" sz="1400" dirty="0">
                <a:solidFill>
                  <a:srgbClr val="000000"/>
                </a:solidFill>
                <a:latin typeface="Times New Roman" pitchFamily="18" charset="0"/>
              </a:rPr>
              <a:t>, Q. B</a:t>
            </a:r>
            <a:r>
              <a:rPr lang="fr-FR" altLang="fr-FR" sz="1400" dirty="0">
                <a:latin typeface="Times New Roman" pitchFamily="18" charset="0"/>
              </a:rPr>
              <a:t>eaufils, J. C. Keller, T. </a:t>
            </a:r>
            <a:r>
              <a:rPr lang="fr-FR" altLang="fr-FR" sz="1400" dirty="0" err="1">
                <a:latin typeface="Times New Roman" pitchFamily="18" charset="0"/>
              </a:rPr>
              <a:t>Zanon</a:t>
            </a:r>
            <a:r>
              <a:rPr lang="fr-FR" altLang="fr-FR" sz="1400" dirty="0">
                <a:latin typeface="Times New Roman" pitchFamily="18" charset="0"/>
              </a:rPr>
              <a:t>, R. Barbé, A. </a:t>
            </a:r>
            <a:r>
              <a:rPr lang="fr-FR" altLang="fr-FR" sz="1400" dirty="0" err="1">
                <a:latin typeface="Times New Roman" pitchFamily="18" charset="0"/>
              </a:rPr>
              <a:t>Pouderous</a:t>
            </a:r>
            <a:r>
              <a:rPr lang="fr-FR" altLang="fr-FR" sz="1400" dirty="0">
                <a:latin typeface="Times New Roman" pitchFamily="18" charset="0"/>
              </a:rPr>
              <a:t>, R. </a:t>
            </a:r>
            <a:r>
              <a:rPr lang="fr-FR" altLang="fr-FR" sz="1400" dirty="0" err="1">
                <a:latin typeface="Times New Roman" pitchFamily="18" charset="0"/>
              </a:rPr>
              <a:t>Chicireanu</a:t>
            </a:r>
            <a:endParaRPr lang="fr-FR" altLang="fr-FR" sz="1400" dirty="0">
              <a:latin typeface="Times New Roman" pitchFamily="18" charset="0"/>
            </a:endParaRPr>
          </a:p>
          <a:p>
            <a:pPr eaLnBrk="1" hangingPunct="1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fr-FR" altLang="fr-FR" sz="1600" u="sng" dirty="0" err="1">
                <a:solidFill>
                  <a:schemeClr val="hlink"/>
                </a:solidFill>
                <a:latin typeface="Times New Roman" pitchFamily="18" charset="0"/>
              </a:rPr>
              <a:t>Collaborators</a:t>
            </a:r>
            <a:r>
              <a:rPr lang="fr-FR" altLang="fr-FR" sz="1600" u="sng" dirty="0">
                <a:solidFill>
                  <a:schemeClr val="hlink"/>
                </a:solidFill>
                <a:latin typeface="Times New Roman" pitchFamily="18" charset="0"/>
              </a:rPr>
              <a:t>:</a:t>
            </a:r>
            <a:r>
              <a:rPr lang="fr-FR" altLang="fr-FR" sz="16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fr-FR" altLang="fr-FR" sz="1600" dirty="0">
                <a:latin typeface="Times New Roman" pitchFamily="18" charset="0"/>
              </a:rPr>
              <a:t>Anne </a:t>
            </a:r>
            <a:r>
              <a:rPr lang="fr-FR" altLang="fr-FR" sz="1600" dirty="0" err="1">
                <a:latin typeface="Times New Roman" pitchFamily="18" charset="0"/>
              </a:rPr>
              <a:t>Crubellier</a:t>
            </a:r>
            <a:r>
              <a:rPr lang="fr-FR" altLang="fr-FR" sz="1600" dirty="0">
                <a:latin typeface="Times New Roman" pitchFamily="18" charset="0"/>
              </a:rPr>
              <a:t>, </a:t>
            </a:r>
            <a:r>
              <a:rPr lang="fr-FR" altLang="fr-FR" sz="1600" dirty="0" smtClean="0">
                <a:latin typeface="Times New Roman" pitchFamily="18" charset="0"/>
              </a:rPr>
              <a:t>Luis Santos, Mariusz </a:t>
            </a:r>
            <a:r>
              <a:rPr lang="fr-FR" altLang="fr-FR" sz="1600" dirty="0" err="1">
                <a:latin typeface="Times New Roman" pitchFamily="18" charset="0"/>
              </a:rPr>
              <a:t>Gajda</a:t>
            </a:r>
            <a:r>
              <a:rPr lang="fr-FR" altLang="fr-FR" sz="1600" dirty="0">
                <a:latin typeface="Times New Roman" pitchFamily="18" charset="0"/>
              </a:rPr>
              <a:t>, Johnny </a:t>
            </a:r>
            <a:r>
              <a:rPr lang="fr-FR" altLang="fr-FR" sz="1600" dirty="0" err="1">
                <a:latin typeface="Times New Roman" pitchFamily="18" charset="0"/>
              </a:rPr>
              <a:t>Huckans</a:t>
            </a:r>
            <a:r>
              <a:rPr lang="fr-FR" altLang="fr-FR" sz="1600" dirty="0">
                <a:latin typeface="Times New Roman" pitchFamily="18" charset="0"/>
              </a:rPr>
              <a:t>, </a:t>
            </a:r>
          </a:p>
          <a:p>
            <a:pPr eaLnBrk="1" hangingPunct="1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fr-FR" altLang="fr-FR" sz="1600" dirty="0">
                <a:latin typeface="Times New Roman" pitchFamily="18" charset="0"/>
              </a:rPr>
              <a:t>			</a:t>
            </a:r>
            <a:r>
              <a:rPr lang="fr-FR" altLang="fr-FR" sz="1600" dirty="0" err="1">
                <a:latin typeface="Times New Roman" pitchFamily="18" charset="0"/>
              </a:rPr>
              <a:t>Perola</a:t>
            </a:r>
            <a:r>
              <a:rPr lang="fr-FR" altLang="fr-FR" sz="1600" dirty="0">
                <a:latin typeface="Times New Roman" pitchFamily="18" charset="0"/>
              </a:rPr>
              <a:t> </a:t>
            </a:r>
            <a:r>
              <a:rPr lang="fr-FR" altLang="fr-FR" sz="1600" dirty="0" err="1" smtClean="0">
                <a:latin typeface="Times New Roman" pitchFamily="18" charset="0"/>
              </a:rPr>
              <a:t>Milman</a:t>
            </a:r>
            <a:r>
              <a:rPr lang="fr-FR" altLang="fr-FR" sz="1600" dirty="0" smtClean="0">
                <a:latin typeface="Times New Roman" pitchFamily="18" charset="0"/>
              </a:rPr>
              <a:t> </a:t>
            </a:r>
            <a:r>
              <a:rPr lang="fr-FR" altLang="fr-FR" sz="1600" dirty="0" err="1" smtClean="0">
                <a:latin typeface="Times New Roman" pitchFamily="18" charset="0"/>
              </a:rPr>
              <a:t>Rejish</a:t>
            </a:r>
            <a:r>
              <a:rPr lang="fr-FR" altLang="fr-FR" sz="1600" dirty="0" smtClean="0">
                <a:latin typeface="Times New Roman" pitchFamily="18" charset="0"/>
              </a:rPr>
              <a:t> </a:t>
            </a:r>
            <a:r>
              <a:rPr lang="fr-FR" altLang="fr-FR" sz="1600" dirty="0" err="1" smtClean="0">
                <a:latin typeface="Times New Roman" pitchFamily="18" charset="0"/>
              </a:rPr>
              <a:t>Nath</a:t>
            </a:r>
            <a:r>
              <a:rPr lang="fr-FR" altLang="fr-FR" sz="1600" dirty="0" smtClean="0">
                <a:latin typeface="Times New Roman" pitchFamily="18" charset="0"/>
              </a:rPr>
              <a:t> </a:t>
            </a:r>
            <a:endParaRPr lang="fr-FR" altLang="fr-FR" sz="1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476375" y="620713"/>
            <a:ext cx="6119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fr-FR" altLang="fr-FR" sz="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AutoNum type="alphaUcPeriod"/>
              <a:defRPr/>
            </a:pPr>
            <a:r>
              <a:rPr lang="fr-FR" altLang="fr-FR" dirty="0" smtClean="0">
                <a:latin typeface="Times New Roman" pitchFamily="18" charset="0"/>
              </a:rPr>
              <a:t>de Paz (</a:t>
            </a:r>
            <a:r>
              <a:rPr lang="fr-FR" altLang="fr-FR" dirty="0" err="1" smtClean="0">
                <a:latin typeface="Times New Roman" pitchFamily="18" charset="0"/>
              </a:rPr>
              <a:t>PhD</a:t>
            </a:r>
            <a:r>
              <a:rPr lang="fr-FR" altLang="fr-FR" dirty="0" smtClean="0">
                <a:latin typeface="Times New Roman" pitchFamily="18" charset="0"/>
              </a:rPr>
              <a:t>), B</a:t>
            </a:r>
            <a:r>
              <a:rPr lang="fr-FR" altLang="fr-FR" dirty="0">
                <a:latin typeface="Times New Roman" pitchFamily="18" charset="0"/>
              </a:rPr>
              <a:t>. </a:t>
            </a:r>
            <a:r>
              <a:rPr lang="fr-FR" altLang="fr-FR" dirty="0" err="1">
                <a:latin typeface="Times New Roman" pitchFamily="18" charset="0"/>
              </a:rPr>
              <a:t>Naylor</a:t>
            </a:r>
            <a:r>
              <a:rPr lang="fr-FR" altLang="fr-FR" dirty="0">
                <a:latin typeface="Times New Roman" pitchFamily="18" charset="0"/>
              </a:rPr>
              <a:t> (</a:t>
            </a:r>
            <a:r>
              <a:rPr lang="fr-FR" altLang="fr-FR" dirty="0" err="1">
                <a:latin typeface="Times New Roman" pitchFamily="18" charset="0"/>
              </a:rPr>
              <a:t>PhD</a:t>
            </a:r>
            <a:r>
              <a:rPr lang="fr-FR" altLang="fr-FR" dirty="0" smtClean="0">
                <a:latin typeface="Times New Roman" pitchFamily="18" charset="0"/>
              </a:rPr>
              <a:t>), A. </a:t>
            </a:r>
            <a:r>
              <a:rPr lang="fr-FR" altLang="fr-FR" dirty="0" err="1" smtClean="0">
                <a:latin typeface="Times New Roman" pitchFamily="18" charset="0"/>
              </a:rPr>
              <a:t>Chotia</a:t>
            </a:r>
            <a:r>
              <a:rPr lang="fr-FR" altLang="fr-FR" dirty="0" smtClean="0">
                <a:latin typeface="Times New Roman" pitchFamily="18" charset="0"/>
              </a:rPr>
              <a:t>, A. Sharma,</a:t>
            </a:r>
            <a:r>
              <a:rPr lang="fr-FR" altLang="fr-FR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altLang="fr-FR" dirty="0" smtClean="0">
                <a:latin typeface="Times New Roman" pitchFamily="18" charset="0"/>
              </a:rPr>
              <a:t>O. </a:t>
            </a:r>
            <a:r>
              <a:rPr lang="fr-FR" altLang="fr-FR" dirty="0" err="1" smtClean="0">
                <a:latin typeface="Times New Roman" pitchFamily="18" charset="0"/>
              </a:rPr>
              <a:t>Gorceix</a:t>
            </a:r>
            <a:r>
              <a:rPr lang="fr-FR" altLang="fr-FR" dirty="0" smtClean="0">
                <a:latin typeface="Times New Roman" pitchFamily="18" charset="0"/>
              </a:rPr>
              <a:t>, E. Maréchal, L. </a:t>
            </a:r>
            <a:r>
              <a:rPr lang="fr-FR" altLang="fr-FR" dirty="0" err="1" smtClean="0">
                <a:latin typeface="Times New Roman" pitchFamily="18" charset="0"/>
              </a:rPr>
              <a:t>Vernac</a:t>
            </a:r>
            <a:r>
              <a:rPr lang="fr-FR" altLang="fr-FR" dirty="0" smtClean="0">
                <a:latin typeface="Times New Roman" pitchFamily="18" charset="0"/>
              </a:rPr>
              <a:t>, P. </a:t>
            </a:r>
            <a:r>
              <a:rPr lang="fr-FR" altLang="fr-FR" dirty="0" err="1" smtClean="0">
                <a:latin typeface="Times New Roman" pitchFamily="18" charset="0"/>
              </a:rPr>
              <a:t>Pedri</a:t>
            </a:r>
            <a:r>
              <a:rPr lang="fr-FR" altLang="fr-FR" dirty="0" smtClean="0">
                <a:latin typeface="Times New Roman" pitchFamily="18" charset="0"/>
              </a:rPr>
              <a:t>, </a:t>
            </a:r>
            <a:r>
              <a:rPr lang="fr-FR" altLang="fr-FR" dirty="0">
                <a:latin typeface="Times New Roman" pitchFamily="18" charset="0"/>
              </a:rPr>
              <a:t>B. </a:t>
            </a:r>
            <a:r>
              <a:rPr lang="fr-FR" altLang="fr-FR" dirty="0" err="1" smtClean="0">
                <a:latin typeface="Times New Roman" pitchFamily="18" charset="0"/>
              </a:rPr>
              <a:t>Laburthe-Tolra</a:t>
            </a:r>
            <a:endParaRPr lang="fr-FR" altLang="fr-FR" dirty="0" smtClean="0"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950" y="1746"/>
            <a:ext cx="8763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fr-FR" altLang="fr-F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chromium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dipolar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condensate</a:t>
            </a:r>
            <a:r>
              <a:rPr lang="fr-FR" altLang="fr-F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altLang="fr-F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fr-FR" altLang="fr-FR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38225"/>
            <a:ext cx="10080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620713"/>
            <a:ext cx="16748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6" name="Picture 7" descr="Le drapeau europé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167063"/>
            <a:ext cx="104298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7" name="Object 3"/>
          <p:cNvGraphicFramePr>
            <a:graphicFrameLocks noChangeAspect="1"/>
          </p:cNvGraphicFramePr>
          <p:nvPr/>
        </p:nvGraphicFramePr>
        <p:xfrm>
          <a:off x="495300" y="2057400"/>
          <a:ext cx="9080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hoto Editor Photo" r:id="rId7" imgW="762106" imgH="666667" progId="MSPhotoEd.3">
                  <p:embed/>
                </p:oleObj>
              </mc:Choice>
              <mc:Fallback>
                <p:oleObj name="Photo Editor Photo" r:id="rId7" imgW="762106" imgH="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057400"/>
                        <a:ext cx="90805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2"/>
          <p:cNvGraphicFramePr>
            <a:graphicFrameLocks noChangeAspect="1"/>
          </p:cNvGraphicFramePr>
          <p:nvPr/>
        </p:nvGraphicFramePr>
        <p:xfrm>
          <a:off x="431800" y="5553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Photo Editor Photo" r:id="rId9" imgW="1238423" imgH="1238423" progId="MSPhotoEd.3">
                  <p:embed/>
                </p:oleObj>
              </mc:Choice>
              <mc:Fallback>
                <p:oleObj name="Photo Editor Photo" r:id="rId9" imgW="1238423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553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15" descr="nouveau-logo-du-cn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178300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3236"/>
            <a:ext cx="5675839" cy="37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876259"/>
      </p:ext>
    </p:extLst>
  </p:cSld>
  <p:clrMapOvr>
    <a:masterClrMapping/>
  </p:clrMapOvr>
  <p:transition advTm="782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1835150" y="336550"/>
            <a:ext cx="62531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FF3300"/>
                </a:solidFill>
                <a:latin typeface="Calibri" pitchFamily="34" charset="0"/>
              </a:rPr>
              <a:t>Spin </a:t>
            </a:r>
            <a:r>
              <a:rPr lang="en-US" altLang="fr-FR" sz="2000" b="1" dirty="0" smtClean="0">
                <a:solidFill>
                  <a:srgbClr val="FF3300"/>
                </a:solidFill>
                <a:latin typeface="Calibri" pitchFamily="34" charset="0"/>
              </a:rPr>
              <a:t>exchange </a:t>
            </a:r>
            <a:r>
              <a:rPr lang="en-US" altLang="fr-FR" sz="2000" b="1" dirty="0">
                <a:solidFill>
                  <a:srgbClr val="FF3300"/>
                </a:solidFill>
                <a:latin typeface="Calibri" pitchFamily="34" charset="0"/>
              </a:rPr>
              <a:t>dynamics in a double well trap: realization</a:t>
            </a:r>
          </a:p>
        </p:txBody>
      </p:sp>
      <p:sp>
        <p:nvSpPr>
          <p:cNvPr id="15365" name="ZoneTexte 4"/>
          <p:cNvSpPr txBox="1">
            <a:spLocks noChangeArrowheads="1"/>
          </p:cNvSpPr>
          <p:nvPr/>
        </p:nvSpPr>
        <p:spPr bwMode="auto">
          <a:xfrm>
            <a:off x="467544" y="1052736"/>
            <a:ext cx="2314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Calibri" pitchFamily="34" charset="0"/>
              </a:rPr>
              <a:t>realizing a double well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961731" y="2492896"/>
            <a:ext cx="29523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Times New Roman" pitchFamily="18" charset="0"/>
              </a:rPr>
              <a:t>Long-</a:t>
            </a:r>
            <a:r>
              <a:rPr lang="fr-FR" altLang="fr-FR" sz="1200" dirty="0" err="1">
                <a:latin typeface="Times New Roman" pitchFamily="18" charset="0"/>
              </a:rPr>
              <a:t>period</a:t>
            </a:r>
            <a:r>
              <a:rPr lang="fr-FR" altLang="fr-FR" sz="1200" dirty="0">
                <a:latin typeface="Times New Roman" pitchFamily="18" charset="0"/>
              </a:rPr>
              <a:t> </a:t>
            </a:r>
            <a:r>
              <a:rPr lang="fr-FR" altLang="fr-FR" sz="1200" dirty="0" err="1" smtClean="0">
                <a:latin typeface="Times New Roman" pitchFamily="18" charset="0"/>
              </a:rPr>
              <a:t>lattice</a:t>
            </a:r>
            <a:r>
              <a:rPr lang="fr-FR" altLang="fr-FR" sz="1200" dirty="0" smtClean="0">
                <a:latin typeface="Times New Roman" pitchFamily="18" charset="0"/>
              </a:rPr>
              <a:t> </a:t>
            </a:r>
            <a:r>
              <a:rPr lang="fr-FR" altLang="fr-FR" sz="1200" dirty="0" err="1" smtClean="0">
                <a:latin typeface="Times New Roman" pitchFamily="18" charset="0"/>
              </a:rPr>
              <a:t>Beams</a:t>
            </a:r>
            <a:r>
              <a:rPr lang="fr-FR" altLang="fr-FR" sz="1200" dirty="0" smtClean="0">
                <a:latin typeface="Times New Roman" pitchFamily="18" charset="0"/>
              </a:rPr>
              <a:t> </a:t>
            </a:r>
            <a:r>
              <a:rPr lang="fr-FR" altLang="fr-FR" sz="1200" dirty="0" err="1">
                <a:latin typeface="Times New Roman" pitchFamily="18" charset="0"/>
              </a:rPr>
              <a:t>separated</a:t>
            </a:r>
            <a:r>
              <a:rPr lang="fr-FR" altLang="fr-FR" sz="1200" dirty="0">
                <a:latin typeface="Times New Roman" pitchFamily="18" charset="0"/>
              </a:rPr>
              <a:t> in a </a:t>
            </a:r>
            <a:r>
              <a:rPr lang="fr-FR" altLang="fr-FR" sz="1200" b="1" dirty="0" err="1">
                <a:latin typeface="Times New Roman" pitchFamily="18" charset="0"/>
              </a:rPr>
              <a:t>thermally</a:t>
            </a:r>
            <a:r>
              <a:rPr lang="fr-FR" altLang="fr-FR" sz="1200" b="1" dirty="0">
                <a:latin typeface="Times New Roman" pitchFamily="18" charset="0"/>
              </a:rPr>
              <a:t>-stable</a:t>
            </a:r>
            <a:r>
              <a:rPr lang="fr-FR" altLang="fr-FR" sz="1200" dirty="0">
                <a:latin typeface="Times New Roman" pitchFamily="18" charset="0"/>
              </a:rPr>
              <a:t> </a:t>
            </a:r>
            <a:r>
              <a:rPr lang="fr-FR" altLang="fr-FR" sz="1200" dirty="0" smtClean="0">
                <a:latin typeface="Times New Roman" pitchFamily="18" charset="0"/>
              </a:rPr>
              <a:t>Non </a:t>
            </a:r>
            <a:r>
              <a:rPr lang="fr-FR" altLang="fr-FR" sz="1200" dirty="0" err="1" smtClean="0">
                <a:latin typeface="Times New Roman" pitchFamily="18" charset="0"/>
              </a:rPr>
              <a:t>polarizing</a:t>
            </a:r>
            <a:r>
              <a:rPr lang="fr-FR" altLang="fr-FR" sz="1200" dirty="0" smtClean="0">
                <a:latin typeface="Times New Roman" pitchFamily="18" charset="0"/>
              </a:rPr>
              <a:t> </a:t>
            </a:r>
            <a:r>
              <a:rPr lang="fr-FR" altLang="fr-FR" sz="1200" dirty="0" err="1" smtClean="0">
                <a:latin typeface="Times New Roman" pitchFamily="18" charset="0"/>
              </a:rPr>
              <a:t>Lateral</a:t>
            </a:r>
            <a:r>
              <a:rPr lang="fr-FR" altLang="fr-FR" sz="1200" dirty="0" smtClean="0">
                <a:latin typeface="Times New Roman" pitchFamily="18" charset="0"/>
              </a:rPr>
              <a:t> </a:t>
            </a:r>
            <a:r>
              <a:rPr lang="fr-FR" altLang="fr-FR" sz="1200" dirty="0" err="1" smtClean="0">
                <a:latin typeface="Times New Roman" pitchFamily="18" charset="0"/>
              </a:rPr>
              <a:t>Beam</a:t>
            </a:r>
            <a:r>
              <a:rPr lang="fr-FR" altLang="fr-FR" sz="1200" dirty="0" smtClean="0">
                <a:latin typeface="Times New Roman" pitchFamily="18" charset="0"/>
              </a:rPr>
              <a:t> splitter </a:t>
            </a:r>
            <a:endParaRPr lang="fr-FR" altLang="fr-FR" sz="12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Times New Roman" pitchFamily="18" charset="0"/>
                <a:sym typeface="Symbol" pitchFamily="18" charset="2"/>
              </a:rPr>
              <a:t> Phase </a:t>
            </a:r>
            <a:r>
              <a:rPr lang="fr-FR" altLang="fr-FR" sz="1400" b="1" dirty="0" err="1">
                <a:latin typeface="Times New Roman" pitchFamily="18" charset="0"/>
                <a:sym typeface="Symbol" pitchFamily="18" charset="2"/>
              </a:rPr>
              <a:t>stability</a:t>
            </a:r>
            <a:endParaRPr lang="fr-FR" altLang="fr-FR" sz="1400" b="1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1361"/>
            <a:ext cx="4176464" cy="447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645024"/>
            <a:ext cx="4324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094" y="3354670"/>
            <a:ext cx="1700634" cy="1442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46"/>
    </mc:Choice>
    <mc:Fallback xmlns="">
      <p:transition spd="slow" advTm="368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835150" y="336550"/>
            <a:ext cx="6322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FF3300"/>
                </a:solidFill>
                <a:latin typeface="Calibri" pitchFamily="34" charset="0"/>
              </a:rPr>
              <a:t>Spin </a:t>
            </a:r>
            <a:r>
              <a:rPr lang="en-US" altLang="fr-FR" sz="2000" b="1" dirty="0" smtClean="0">
                <a:solidFill>
                  <a:srgbClr val="FF3300"/>
                </a:solidFill>
                <a:latin typeface="Calibri" pitchFamily="34" charset="0"/>
              </a:rPr>
              <a:t>exchange </a:t>
            </a:r>
            <a:r>
              <a:rPr lang="en-US" altLang="fr-FR" sz="2000" b="1" dirty="0">
                <a:solidFill>
                  <a:srgbClr val="FF3300"/>
                </a:solidFill>
                <a:latin typeface="Calibri" pitchFamily="34" charset="0"/>
              </a:rPr>
              <a:t>dynamics in a double well trap</a:t>
            </a:r>
            <a:r>
              <a:rPr lang="en-US" altLang="fr-FR" sz="2000" b="1" dirty="0" smtClean="0">
                <a:solidFill>
                  <a:srgbClr val="FF3300"/>
                </a:solidFill>
                <a:latin typeface="Calibri" pitchFamily="34" charset="0"/>
              </a:rPr>
              <a:t>: first result</a:t>
            </a:r>
            <a:endParaRPr lang="en-US" altLang="fr-FR" sz="20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2076400"/>
            <a:ext cx="2442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: almost no  spin dynamics  even</a:t>
            </a:r>
          </a:p>
          <a:p>
            <a:r>
              <a:rPr lang="en-US" dirty="0"/>
              <a:t>i</a:t>
            </a:r>
            <a:r>
              <a:rPr lang="en-US" dirty="0" smtClean="0"/>
              <a:t>f (</a:t>
            </a:r>
            <a:r>
              <a:rPr lang="en-US" dirty="0" err="1" smtClean="0"/>
              <a:t>Vdd</a:t>
            </a:r>
            <a:r>
              <a:rPr lang="en-US" dirty="0" smtClean="0"/>
              <a:t> =20 Hz)</a:t>
            </a:r>
          </a:p>
          <a:p>
            <a:r>
              <a:rPr lang="en-US" dirty="0" smtClean="0"/>
              <a:t>The magnetization is frozen.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278824" cy="360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5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2"/>
    </mc:Choice>
    <mc:Fallback xmlns="">
      <p:transition spd="slow" advTm="291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e 15"/>
          <p:cNvGrpSpPr>
            <a:grpSpLocks/>
          </p:cNvGrpSpPr>
          <p:nvPr/>
        </p:nvGrpSpPr>
        <p:grpSpPr bwMode="auto">
          <a:xfrm>
            <a:off x="300038" y="1682750"/>
            <a:ext cx="2555875" cy="4122738"/>
            <a:chOff x="300287" y="179001"/>
            <a:chExt cx="2555957" cy="4123445"/>
          </a:xfrm>
        </p:grpSpPr>
        <p:graphicFrame>
          <p:nvGraphicFramePr>
            <p:cNvPr id="39982" name="Object 6"/>
            <p:cNvGraphicFramePr>
              <a:graphicFrameLocks noChangeAspect="1"/>
            </p:cNvGraphicFramePr>
            <p:nvPr/>
          </p:nvGraphicFramePr>
          <p:xfrm>
            <a:off x="765537" y="179001"/>
            <a:ext cx="2090707" cy="3704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1" name="CorelDRAW" r:id="rId4" imgW="2379068" imgH="4216084" progId="CorelDRAW.Graphic.12">
                    <p:embed/>
                  </p:oleObj>
                </mc:Choice>
                <mc:Fallback>
                  <p:oleObj name="CorelDRAW" r:id="rId4" imgW="2379068" imgH="4216084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537" y="179001"/>
                          <a:ext cx="2090707" cy="3704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83" name="ZoneTexte 9"/>
            <p:cNvSpPr txBox="1">
              <a:spLocks noChangeArrowheads="1"/>
            </p:cNvSpPr>
            <p:nvPr/>
          </p:nvSpPr>
          <p:spPr bwMode="auto">
            <a:xfrm>
              <a:off x="1269965" y="3933056"/>
              <a:ext cx="1144561" cy="3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imes New Roman" pitchFamily="18" charset="0"/>
                  <a:cs typeface="Times New Roman" pitchFamily="18" charset="0"/>
                </a:rPr>
                <a:t>Time (ms)</a:t>
              </a:r>
            </a:p>
          </p:txBody>
        </p:sp>
        <p:sp>
          <p:nvSpPr>
            <p:cNvPr id="39984" name="ZoneTexte 10"/>
            <p:cNvSpPr txBox="1">
              <a:spLocks noChangeArrowheads="1"/>
            </p:cNvSpPr>
            <p:nvPr/>
          </p:nvSpPr>
          <p:spPr bwMode="auto">
            <a:xfrm rot="-5400000">
              <a:off x="-710463" y="1996795"/>
              <a:ext cx="2390775" cy="36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imes New Roman" pitchFamily="18" charset="0"/>
                  <a:cs typeface="Times New Roman" pitchFamily="18" charset="0"/>
                </a:rPr>
                <a:t>Magnetization per atom</a:t>
              </a:r>
            </a:p>
          </p:txBody>
        </p:sp>
        <p:sp>
          <p:nvSpPr>
            <p:cNvPr id="39985" name="ZoneTexte 11"/>
            <p:cNvSpPr txBox="1">
              <a:spLocks noChangeArrowheads="1"/>
            </p:cNvSpPr>
            <p:nvPr/>
          </p:nvSpPr>
          <p:spPr bwMode="auto">
            <a:xfrm>
              <a:off x="1647705" y="3131329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imes New Roman" pitchFamily="18" charset="0"/>
                  <a:cs typeface="Times New Roman" pitchFamily="18" charset="0"/>
                </a:rPr>
                <a:t>Left</a:t>
              </a:r>
            </a:p>
          </p:txBody>
        </p:sp>
        <p:sp>
          <p:nvSpPr>
            <p:cNvPr id="39986" name="ZoneTexte 12"/>
            <p:cNvSpPr txBox="1">
              <a:spLocks noChangeArrowheads="1"/>
            </p:cNvSpPr>
            <p:nvPr/>
          </p:nvSpPr>
          <p:spPr bwMode="auto">
            <a:xfrm>
              <a:off x="1702012" y="467380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Right</a:t>
              </a:r>
            </a:p>
          </p:txBody>
        </p:sp>
      </p:grpSp>
      <p:sp>
        <p:nvSpPr>
          <p:cNvPr id="39939" name="ZoneTexte 7"/>
          <p:cNvSpPr txBox="1">
            <a:spLocks noChangeArrowheads="1"/>
          </p:cNvSpPr>
          <p:nvPr/>
        </p:nvSpPr>
        <p:spPr bwMode="auto">
          <a:xfrm>
            <a:off x="1258888" y="115888"/>
            <a:ext cx="71151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Larger and larger spin: from quantum to classical magnetism.  </a:t>
            </a:r>
          </a:p>
        </p:txBody>
      </p:sp>
      <p:sp>
        <p:nvSpPr>
          <p:cNvPr id="39940" name="ZoneTexte 14"/>
          <p:cNvSpPr txBox="1">
            <a:spLocks noChangeArrowheads="1"/>
          </p:cNvSpPr>
          <p:nvPr/>
        </p:nvSpPr>
        <p:spPr bwMode="auto">
          <a:xfrm>
            <a:off x="819174" y="6066436"/>
            <a:ext cx="72167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err="1">
                <a:latin typeface="Times New Roman" pitchFamily="18" charset="0"/>
                <a:cs typeface="Times New Roman" pitchFamily="18" charset="0"/>
              </a:rPr>
              <a:t>Interpretation</a:t>
            </a:r>
            <a:r>
              <a:rPr lang="fr-FR" altLang="fr-FR" sz="1400" b="1" dirty="0">
                <a:latin typeface="Times New Roman" pitchFamily="18" charset="0"/>
                <a:cs typeface="Times New Roman" pitchFamily="18" charset="0"/>
              </a:rPr>
              <a:t>: spin-exchange </a:t>
            </a:r>
            <a:r>
              <a:rPr lang="fr-FR" altLang="fr-FR" sz="1400" b="1" dirty="0" err="1"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fr-FR" altLang="fr-F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400" b="1" dirty="0" err="1">
                <a:latin typeface="Times New Roman" pitchFamily="18" charset="0"/>
                <a:cs typeface="Times New Roman" pitchFamily="18" charset="0"/>
              </a:rPr>
              <a:t>frozen</a:t>
            </a:r>
            <a:r>
              <a:rPr lang="fr-FR" altLang="fr-FR" sz="1400" b="1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altLang="fr-FR" sz="1400" b="1" dirty="0" err="1">
                <a:latin typeface="Times New Roman" pitchFamily="18" charset="0"/>
                <a:cs typeface="Times New Roman" pitchFamily="18" charset="0"/>
              </a:rPr>
              <a:t>Ising</a:t>
            </a:r>
            <a:r>
              <a:rPr lang="fr-FR" altLang="fr-F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400" b="1" dirty="0" err="1" smtClean="0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fr-FR" alt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Beware</a:t>
            </a:r>
            <a:r>
              <a:rPr lang="fr-FR" alt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of large spins !</a:t>
            </a:r>
            <a:endParaRPr lang="fr-FR" alt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003800" y="908050"/>
            <a:ext cx="0" cy="5127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435600" y="917575"/>
            <a:ext cx="0" cy="512763"/>
          </a:xfrm>
          <a:prstGeom prst="straightConnector1">
            <a:avLst/>
          </a:prstGeom>
          <a:ln w="50800">
            <a:solidFill>
              <a:srgbClr val="33993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7164388" y="917575"/>
            <a:ext cx="0" cy="5127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732588" y="927100"/>
            <a:ext cx="0" cy="512763"/>
          </a:xfrm>
          <a:prstGeom prst="straightConnector1">
            <a:avLst/>
          </a:prstGeom>
          <a:ln w="50800">
            <a:solidFill>
              <a:srgbClr val="33993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5" name="Groupe 23"/>
          <p:cNvGrpSpPr>
            <a:grpSpLocks/>
          </p:cNvGrpSpPr>
          <p:nvPr/>
        </p:nvGrpSpPr>
        <p:grpSpPr bwMode="auto">
          <a:xfrm>
            <a:off x="3518694" y="3007518"/>
            <a:ext cx="4995862" cy="2239963"/>
            <a:chOff x="2165" y="2642076"/>
            <a:chExt cx="4995942" cy="2239263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1161059" y="2642076"/>
              <a:ext cx="0" cy="119501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3851914" y="3779958"/>
              <a:ext cx="0" cy="1088685"/>
            </a:xfrm>
            <a:prstGeom prst="straightConnector1">
              <a:avLst/>
            </a:prstGeom>
            <a:ln w="50800">
              <a:solidFill>
                <a:srgbClr val="339933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e 5"/>
            <p:cNvSpPr/>
            <p:nvPr/>
          </p:nvSpPr>
          <p:spPr>
            <a:xfrm>
              <a:off x="2681908" y="2653186"/>
              <a:ext cx="2316199" cy="222815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165" y="2653186"/>
              <a:ext cx="2316199" cy="22281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V="1">
              <a:off x="1161059" y="2749992"/>
              <a:ext cx="387356" cy="1115664"/>
            </a:xfrm>
            <a:prstGeom prst="straightConnector1">
              <a:avLst/>
            </a:prstGeom>
            <a:ln w="50800">
              <a:solidFill>
                <a:srgbClr val="FF0000">
                  <a:alpha val="69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3577272" y="3792654"/>
              <a:ext cx="274641" cy="1075989"/>
            </a:xfrm>
            <a:prstGeom prst="straightConnector1">
              <a:avLst/>
            </a:prstGeom>
            <a:ln w="50800">
              <a:solidFill>
                <a:srgbClr val="339933">
                  <a:alpha val="75000"/>
                </a:srgb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>
            <a:off x="5837238" y="1163638"/>
            <a:ext cx="568325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Rectangle 29"/>
          <p:cNvSpPr>
            <a:spLocks noChangeArrowheads="1"/>
          </p:cNvSpPr>
          <p:nvPr/>
        </p:nvSpPr>
        <p:spPr bwMode="auto">
          <a:xfrm rot="5400000">
            <a:off x="7308057" y="2602706"/>
            <a:ext cx="3302000" cy="369887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Less and less quantum-ness</a:t>
            </a:r>
          </a:p>
        </p:txBody>
      </p:sp>
      <p:sp>
        <p:nvSpPr>
          <p:cNvPr id="39948" name="ZoneTexte 31"/>
          <p:cNvSpPr txBox="1">
            <a:spLocks noChangeArrowheads="1"/>
          </p:cNvSpPr>
          <p:nvPr/>
        </p:nvSpPr>
        <p:spPr bwMode="auto">
          <a:xfrm>
            <a:off x="3617913" y="998538"/>
            <a:ext cx="73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itchFamily="18" charset="0"/>
                <a:cs typeface="Times New Roman" pitchFamily="18" charset="0"/>
              </a:rPr>
              <a:t>S=1/2</a:t>
            </a:r>
          </a:p>
        </p:txBody>
      </p:sp>
      <p:sp>
        <p:nvSpPr>
          <p:cNvPr id="39949" name="ZoneTexte 43"/>
          <p:cNvSpPr txBox="1">
            <a:spLocks noChangeArrowheads="1"/>
          </p:cNvSpPr>
          <p:nvPr/>
        </p:nvSpPr>
        <p:spPr bwMode="auto">
          <a:xfrm>
            <a:off x="3675063" y="4210050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itchFamily="18" charset="0"/>
                <a:cs typeface="Times New Roman" pitchFamily="18" charset="0"/>
              </a:rPr>
              <a:t>S=10</a:t>
            </a:r>
            <a:r>
              <a:rPr lang="fr-FR" altLang="fr-FR" sz="1800" b="1" baseline="30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9951" name="Rectangle 38"/>
          <p:cNvSpPr>
            <a:spLocks noChangeArrowheads="1"/>
          </p:cNvSpPr>
          <p:nvPr/>
        </p:nvSpPr>
        <p:spPr bwMode="auto">
          <a:xfrm>
            <a:off x="300038" y="723900"/>
            <a:ext cx="3030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 of </a:t>
            </a:r>
            <a:r>
              <a:rPr lang="fr-FR" altLang="fr-FR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frozen</a:t>
            </a:r>
            <a:r>
              <a:rPr lang="fr-FR" altLang="fr-F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spin </a:t>
            </a:r>
            <a:r>
              <a:rPr lang="fr-FR" altLang="fr-FR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dynamics</a:t>
            </a:r>
            <a:endParaRPr lang="fr-FR" altLang="fr-FR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952" name="Groupe 42"/>
          <p:cNvGrpSpPr>
            <a:grpSpLocks/>
          </p:cNvGrpSpPr>
          <p:nvPr/>
        </p:nvGrpSpPr>
        <p:grpSpPr bwMode="auto">
          <a:xfrm>
            <a:off x="2987675" y="1782763"/>
            <a:ext cx="5048250" cy="1358900"/>
            <a:chOff x="3419872" y="2645638"/>
            <a:chExt cx="5047803" cy="1359426"/>
          </a:xfrm>
        </p:grpSpPr>
        <p:sp>
          <p:nvSpPr>
            <p:cNvPr id="39955" name="Text Box 6"/>
            <p:cNvSpPr txBox="1">
              <a:spLocks noChangeArrowheads="1"/>
            </p:cNvSpPr>
            <p:nvPr/>
          </p:nvSpPr>
          <p:spPr bwMode="auto">
            <a:xfrm>
              <a:off x="6704868" y="2687439"/>
              <a:ext cx="379632" cy="34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FF0000"/>
                  </a:solidFill>
                </a:rPr>
                <a:t>-3</a:t>
              </a:r>
            </a:p>
          </p:txBody>
        </p:sp>
        <p:sp>
          <p:nvSpPr>
            <p:cNvPr id="39956" name="Text Box 6"/>
            <p:cNvSpPr txBox="1">
              <a:spLocks noChangeArrowheads="1"/>
            </p:cNvSpPr>
            <p:nvPr/>
          </p:nvSpPr>
          <p:spPr bwMode="auto">
            <a:xfrm>
              <a:off x="7424948" y="2687439"/>
              <a:ext cx="382270" cy="347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339933"/>
                  </a:solidFill>
                </a:rPr>
                <a:t>-1</a:t>
              </a:r>
            </a:p>
          </p:txBody>
        </p:sp>
        <p:sp>
          <p:nvSpPr>
            <p:cNvPr id="39957" name="Text Box 6"/>
            <p:cNvSpPr txBox="1">
              <a:spLocks noChangeArrowheads="1"/>
            </p:cNvSpPr>
            <p:nvPr/>
          </p:nvSpPr>
          <p:spPr bwMode="auto">
            <a:xfrm>
              <a:off x="4544628" y="2759456"/>
              <a:ext cx="379631" cy="34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/>
                <a:t>-2</a:t>
              </a:r>
            </a:p>
          </p:txBody>
        </p:sp>
        <p:sp>
          <p:nvSpPr>
            <p:cNvPr id="39958" name="Text Box 6"/>
            <p:cNvSpPr txBox="1">
              <a:spLocks noChangeArrowheads="1"/>
            </p:cNvSpPr>
            <p:nvPr/>
          </p:nvSpPr>
          <p:spPr bwMode="auto">
            <a:xfrm>
              <a:off x="5336716" y="2759456"/>
              <a:ext cx="379631" cy="34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/>
                <a:t>-2</a:t>
              </a:r>
            </a:p>
          </p:txBody>
        </p:sp>
        <p:pic>
          <p:nvPicPr>
            <p:cNvPr id="3995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230" y="3049595"/>
              <a:ext cx="1964170" cy="955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960" name="Groupe 7"/>
            <p:cNvGrpSpPr>
              <a:grpSpLocks/>
            </p:cNvGrpSpPr>
            <p:nvPr/>
          </p:nvGrpSpPr>
          <p:grpSpPr bwMode="auto">
            <a:xfrm>
              <a:off x="4112580" y="3042936"/>
              <a:ext cx="1977861" cy="962128"/>
              <a:chOff x="2627784" y="1189761"/>
              <a:chExt cx="2736304" cy="1447151"/>
            </a:xfrm>
          </p:grpSpPr>
          <p:pic>
            <p:nvPicPr>
              <p:cNvPr id="39967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1189761"/>
                <a:ext cx="2736304" cy="1447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9" name="Connecteur droit avec flèche 58"/>
              <p:cNvCxnSpPr/>
              <p:nvPr/>
            </p:nvCxnSpPr>
            <p:spPr>
              <a:xfrm>
                <a:off x="3347235" y="1411505"/>
                <a:ext cx="432624" cy="43474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avec flèche 59"/>
              <p:cNvCxnSpPr/>
              <p:nvPr/>
            </p:nvCxnSpPr>
            <p:spPr>
              <a:xfrm>
                <a:off x="4355226" y="1411505"/>
                <a:ext cx="432623" cy="43474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onnecteur droit avec flèche 50"/>
            <p:cNvCxnSpPr/>
            <p:nvPr/>
          </p:nvCxnSpPr>
          <p:spPr bwMode="auto">
            <a:xfrm>
              <a:off x="6923175" y="3198302"/>
              <a:ext cx="0" cy="37638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 bwMode="auto">
            <a:xfrm>
              <a:off x="7443829" y="3190361"/>
              <a:ext cx="415888" cy="144519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orme libre 56"/>
            <p:cNvSpPr/>
            <p:nvPr/>
          </p:nvSpPr>
          <p:spPr bwMode="auto">
            <a:xfrm>
              <a:off x="5905677" y="3552451"/>
              <a:ext cx="542877" cy="120697"/>
            </a:xfrm>
            <a:custGeom>
              <a:avLst/>
              <a:gdLst>
                <a:gd name="connsiteX0" fmla="*/ 0 w 750277"/>
                <a:gd name="connsiteY0" fmla="*/ 0 h 169469"/>
                <a:gd name="connsiteX1" fmla="*/ 164123 w 750277"/>
                <a:gd name="connsiteY1" fmla="*/ 140677 h 169469"/>
                <a:gd name="connsiteX2" fmla="*/ 363415 w 750277"/>
                <a:gd name="connsiteY2" fmla="*/ 164123 h 169469"/>
                <a:gd name="connsiteX3" fmla="*/ 504092 w 750277"/>
                <a:gd name="connsiteY3" fmla="*/ 164123 h 169469"/>
                <a:gd name="connsiteX4" fmla="*/ 644769 w 750277"/>
                <a:gd name="connsiteY4" fmla="*/ 105508 h 169469"/>
                <a:gd name="connsiteX5" fmla="*/ 750277 w 750277"/>
                <a:gd name="connsiteY5" fmla="*/ 35169 h 169469"/>
                <a:gd name="connsiteX0" fmla="*/ 0 w 750277"/>
                <a:gd name="connsiteY0" fmla="*/ 0 h 179591"/>
                <a:gd name="connsiteX1" fmla="*/ 164123 w 750277"/>
                <a:gd name="connsiteY1" fmla="*/ 140677 h 179591"/>
                <a:gd name="connsiteX2" fmla="*/ 353890 w 750277"/>
                <a:gd name="connsiteY2" fmla="*/ 178410 h 179591"/>
                <a:gd name="connsiteX3" fmla="*/ 504092 w 750277"/>
                <a:gd name="connsiteY3" fmla="*/ 164123 h 179591"/>
                <a:gd name="connsiteX4" fmla="*/ 644769 w 750277"/>
                <a:gd name="connsiteY4" fmla="*/ 105508 h 179591"/>
                <a:gd name="connsiteX5" fmla="*/ 750277 w 750277"/>
                <a:gd name="connsiteY5" fmla="*/ 35169 h 17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0277" h="179591">
                  <a:moveTo>
                    <a:pt x="0" y="0"/>
                  </a:moveTo>
                  <a:cubicBezTo>
                    <a:pt x="51777" y="56661"/>
                    <a:pt x="105141" y="110942"/>
                    <a:pt x="164123" y="140677"/>
                  </a:cubicBezTo>
                  <a:cubicBezTo>
                    <a:pt x="223105" y="170412"/>
                    <a:pt x="297229" y="174502"/>
                    <a:pt x="353890" y="178410"/>
                  </a:cubicBezTo>
                  <a:cubicBezTo>
                    <a:pt x="410552" y="182318"/>
                    <a:pt x="455612" y="176273"/>
                    <a:pt x="504092" y="164123"/>
                  </a:cubicBezTo>
                  <a:cubicBezTo>
                    <a:pt x="552572" y="151973"/>
                    <a:pt x="603738" y="127000"/>
                    <a:pt x="644769" y="105508"/>
                  </a:cubicBezTo>
                  <a:cubicBezTo>
                    <a:pt x="685800" y="84016"/>
                    <a:pt x="718038" y="59592"/>
                    <a:pt x="750277" y="35169"/>
                  </a:cubicBezTo>
                </a:path>
              </a:pathLst>
            </a:custGeom>
            <a:noFill/>
            <a:ln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9964" name="ZoneTexte 60"/>
            <p:cNvSpPr txBox="1">
              <a:spLocks noChangeArrowheads="1"/>
            </p:cNvSpPr>
            <p:nvPr/>
          </p:nvSpPr>
          <p:spPr bwMode="auto">
            <a:xfrm>
              <a:off x="3419872" y="3131676"/>
              <a:ext cx="5597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Times New Roman" pitchFamily="18" charset="0"/>
                  <a:cs typeface="Times New Roman" pitchFamily="18" charset="0"/>
                </a:rPr>
                <a:t>S=3</a:t>
              </a:r>
            </a:p>
          </p:txBody>
        </p:sp>
        <p:graphicFrame>
          <p:nvGraphicFramePr>
            <p:cNvPr id="39965" name="Objet 40"/>
            <p:cNvGraphicFramePr>
              <a:graphicFrameLocks noChangeAspect="1"/>
            </p:cNvGraphicFramePr>
            <p:nvPr/>
          </p:nvGraphicFramePr>
          <p:xfrm>
            <a:off x="4067944" y="2666595"/>
            <a:ext cx="277813" cy="1192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2" name="CorelDRAW" r:id="rId7" imgW="696240" imgH="3007080" progId="CorelDRAW.Graphic.12">
                    <p:embed/>
                  </p:oleObj>
                </mc:Choice>
                <mc:Fallback>
                  <p:oleObj name="CorelDRAW" r:id="rId7" imgW="696240" imgH="3007080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2666595"/>
                          <a:ext cx="277813" cy="1192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6" name="Objet 41"/>
            <p:cNvGraphicFramePr>
              <a:graphicFrameLocks noChangeAspect="1"/>
            </p:cNvGraphicFramePr>
            <p:nvPr/>
          </p:nvGraphicFramePr>
          <p:xfrm>
            <a:off x="8172400" y="2645638"/>
            <a:ext cx="295275" cy="1273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3" name="CorelDRAW" r:id="rId9" imgW="696240" imgH="3007080" progId="CorelDRAW.Graphic.12">
                    <p:embed/>
                  </p:oleObj>
                </mc:Choice>
                <mc:Fallback>
                  <p:oleObj name="CorelDRAW" r:id="rId9" imgW="696240" imgH="3007080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2400" y="2645638"/>
                          <a:ext cx="295275" cy="1273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Forme libre 65"/>
          <p:cNvSpPr/>
          <p:nvPr/>
        </p:nvSpPr>
        <p:spPr bwMode="auto">
          <a:xfrm rot="12865057" flipV="1">
            <a:off x="1720850" y="4083050"/>
            <a:ext cx="2533650" cy="88900"/>
          </a:xfrm>
          <a:custGeom>
            <a:avLst/>
            <a:gdLst>
              <a:gd name="connsiteX0" fmla="*/ 0 w 750277"/>
              <a:gd name="connsiteY0" fmla="*/ 0 h 169469"/>
              <a:gd name="connsiteX1" fmla="*/ 164123 w 750277"/>
              <a:gd name="connsiteY1" fmla="*/ 140677 h 169469"/>
              <a:gd name="connsiteX2" fmla="*/ 363415 w 750277"/>
              <a:gd name="connsiteY2" fmla="*/ 164123 h 169469"/>
              <a:gd name="connsiteX3" fmla="*/ 504092 w 750277"/>
              <a:gd name="connsiteY3" fmla="*/ 164123 h 169469"/>
              <a:gd name="connsiteX4" fmla="*/ 644769 w 750277"/>
              <a:gd name="connsiteY4" fmla="*/ 105508 h 169469"/>
              <a:gd name="connsiteX5" fmla="*/ 750277 w 750277"/>
              <a:gd name="connsiteY5" fmla="*/ 35169 h 169469"/>
              <a:gd name="connsiteX0" fmla="*/ 0 w 750277"/>
              <a:gd name="connsiteY0" fmla="*/ 0 h 179591"/>
              <a:gd name="connsiteX1" fmla="*/ 164123 w 750277"/>
              <a:gd name="connsiteY1" fmla="*/ 140677 h 179591"/>
              <a:gd name="connsiteX2" fmla="*/ 353890 w 750277"/>
              <a:gd name="connsiteY2" fmla="*/ 178410 h 179591"/>
              <a:gd name="connsiteX3" fmla="*/ 504092 w 750277"/>
              <a:gd name="connsiteY3" fmla="*/ 164123 h 179591"/>
              <a:gd name="connsiteX4" fmla="*/ 644769 w 750277"/>
              <a:gd name="connsiteY4" fmla="*/ 105508 h 179591"/>
              <a:gd name="connsiteX5" fmla="*/ 750277 w 750277"/>
              <a:gd name="connsiteY5" fmla="*/ 35169 h 17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277" h="179591">
                <a:moveTo>
                  <a:pt x="0" y="0"/>
                </a:moveTo>
                <a:cubicBezTo>
                  <a:pt x="51777" y="56661"/>
                  <a:pt x="105141" y="110942"/>
                  <a:pt x="164123" y="140677"/>
                </a:cubicBezTo>
                <a:cubicBezTo>
                  <a:pt x="223105" y="170412"/>
                  <a:pt x="297229" y="174502"/>
                  <a:pt x="353890" y="178410"/>
                </a:cubicBezTo>
                <a:cubicBezTo>
                  <a:pt x="410552" y="182318"/>
                  <a:pt x="455612" y="176273"/>
                  <a:pt x="504092" y="164123"/>
                </a:cubicBezTo>
                <a:cubicBezTo>
                  <a:pt x="552572" y="151973"/>
                  <a:pt x="603738" y="127000"/>
                  <a:pt x="644769" y="105508"/>
                </a:cubicBezTo>
                <a:cubicBezTo>
                  <a:pt x="685800" y="84016"/>
                  <a:pt x="718038" y="59592"/>
                  <a:pt x="750277" y="35169"/>
                </a:cubicBez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8" name="Connecteur droit avec flèche 67"/>
          <p:cNvCxnSpPr/>
          <p:nvPr/>
        </p:nvCxnSpPr>
        <p:spPr>
          <a:xfrm>
            <a:off x="8620125" y="1412875"/>
            <a:ext cx="0" cy="25161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 bwMode="auto">
          <a:xfrm flipH="1" flipV="1">
            <a:off x="4332527" y="3058882"/>
            <a:ext cx="363538" cy="1081318"/>
          </a:xfrm>
          <a:prstGeom prst="straightConnector1">
            <a:avLst/>
          </a:prstGeom>
          <a:ln w="50800">
            <a:solidFill>
              <a:srgbClr val="FF0000">
                <a:alpha val="6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 bwMode="auto">
          <a:xfrm flipH="1" flipV="1">
            <a:off x="7397494" y="4121380"/>
            <a:ext cx="266674" cy="1047750"/>
          </a:xfrm>
          <a:prstGeom prst="straightConnector1">
            <a:avLst/>
          </a:prstGeom>
          <a:ln w="50800">
            <a:solidFill>
              <a:srgbClr val="339933">
                <a:alpha val="75000"/>
              </a:srgb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299762"/>
              </p:ext>
            </p:extLst>
          </p:nvPr>
        </p:nvGraphicFramePr>
        <p:xfrm>
          <a:off x="3507815" y="5247481"/>
          <a:ext cx="3382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Équation" r:id="rId11" imgW="2768600" imgH="444500" progId="Equation.3">
                  <p:embed/>
                </p:oleObj>
              </mc:Choice>
              <mc:Fallback>
                <p:oleObj name="Équation" r:id="rId11" imgW="2768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815" y="5247481"/>
                        <a:ext cx="33829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Connecteur droit avec flèche 48"/>
          <p:cNvCxnSpPr/>
          <p:nvPr/>
        </p:nvCxnSpPr>
        <p:spPr>
          <a:xfrm flipV="1">
            <a:off x="5098490" y="5620824"/>
            <a:ext cx="1587" cy="287337"/>
          </a:xfrm>
          <a:prstGeom prst="straightConnector1">
            <a:avLst/>
          </a:prstGeom>
          <a:ln w="127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6516787" y="5579908"/>
            <a:ext cx="1588" cy="214313"/>
          </a:xfrm>
          <a:prstGeom prst="straightConnector1">
            <a:avLst/>
          </a:prstGeom>
          <a:ln w="127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6"/>
          <p:cNvSpPr txBox="1">
            <a:spLocks noChangeArrowheads="1"/>
          </p:cNvSpPr>
          <p:nvPr/>
        </p:nvSpPr>
        <p:spPr bwMode="auto">
          <a:xfrm>
            <a:off x="4663112" y="5789437"/>
            <a:ext cx="825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 dirty="0" err="1">
                <a:latin typeface="Calibri" pitchFamily="34" charset="0"/>
              </a:rPr>
              <a:t>Ising</a:t>
            </a:r>
            <a:r>
              <a:rPr lang="en-US" altLang="fr-FR" sz="1200" b="1" dirty="0">
                <a:latin typeface="Calibri" pitchFamily="34" charset="0"/>
              </a:rPr>
              <a:t> term</a:t>
            </a:r>
          </a:p>
        </p:txBody>
      </p:sp>
      <p:sp>
        <p:nvSpPr>
          <p:cNvPr id="56" name="ZoneTexte 37"/>
          <p:cNvSpPr txBox="1">
            <a:spLocks noChangeArrowheads="1"/>
          </p:cNvSpPr>
          <p:nvPr/>
        </p:nvSpPr>
        <p:spPr bwMode="auto">
          <a:xfrm>
            <a:off x="5895350" y="5764492"/>
            <a:ext cx="1124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 dirty="0">
                <a:latin typeface="Calibri" pitchFamily="34" charset="0"/>
              </a:rPr>
              <a:t>Exchange term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7290594" y="5297656"/>
            <a:ext cx="1223962" cy="1015663"/>
          </a:xfrm>
          <a:prstGeom prst="rect">
            <a:avLst/>
          </a:prstGeom>
          <a:noFill/>
          <a:ln w="158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 dirty="0">
                <a:latin typeface="Calibri" pitchFamily="34" charset="0"/>
              </a:rPr>
              <a:t>2S+1 states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 dirty="0" err="1">
                <a:latin typeface="Calibri" pitchFamily="34" charset="0"/>
              </a:rPr>
              <a:t>Ising</a:t>
            </a:r>
            <a:r>
              <a:rPr lang="en-US" altLang="fr-FR" sz="1200" b="1" dirty="0">
                <a:latin typeface="Calibri" pitchFamily="34" charset="0"/>
              </a:rPr>
              <a:t> contribution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 dirty="0">
                <a:latin typeface="Calibri" pitchFamily="34" charset="0"/>
              </a:rPr>
              <a:t>gives different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 dirty="0">
                <a:latin typeface="Calibri" pitchFamily="34" charset="0"/>
              </a:rPr>
              <a:t>diagonal terms</a:t>
            </a:r>
          </a:p>
        </p:txBody>
      </p:sp>
    </p:spTree>
    <p:extLst>
      <p:ext uri="{BB962C8B-B14F-4D97-AF65-F5344CB8AC3E}">
        <p14:creationId xmlns:p14="http://schemas.microsoft.com/office/powerpoint/2010/main" val="583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91"/>
    </mc:Choice>
    <mc:Fallback xmlns="">
      <p:transition spd="slow" advTm="9929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835150" y="336550"/>
            <a:ext cx="58232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FF3300"/>
                </a:solidFill>
                <a:latin typeface="Calibri" pitchFamily="34" charset="0"/>
              </a:rPr>
              <a:t>Spin </a:t>
            </a:r>
            <a:r>
              <a:rPr lang="en-US" altLang="fr-FR" sz="2000" b="1" dirty="0" smtClean="0">
                <a:solidFill>
                  <a:srgbClr val="FF3300"/>
                </a:solidFill>
                <a:latin typeface="Calibri" pitchFamily="34" charset="0"/>
              </a:rPr>
              <a:t>exchange </a:t>
            </a:r>
            <a:r>
              <a:rPr lang="en-US" altLang="fr-FR" sz="2000" b="1" dirty="0">
                <a:solidFill>
                  <a:srgbClr val="FF3300"/>
                </a:solidFill>
                <a:latin typeface="Calibri" pitchFamily="34" charset="0"/>
              </a:rPr>
              <a:t>dynamics in a double well trap</a:t>
            </a:r>
            <a:r>
              <a:rPr lang="en-US" altLang="fr-FR" sz="2000" b="1" dirty="0" smtClean="0">
                <a:solidFill>
                  <a:srgbClr val="FF3300"/>
                </a:solidFill>
                <a:latin typeface="Calibri" pitchFamily="34" charset="0"/>
              </a:rPr>
              <a:t>: result</a:t>
            </a:r>
            <a:endParaRPr lang="en-US" altLang="fr-FR" sz="20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278824" cy="360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1520" y="4802709"/>
            <a:ext cx="82249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-The slow evolution is due to </a:t>
            </a:r>
            <a:r>
              <a:rPr lang="en-US" b="1" dirty="0" smtClean="0"/>
              <a:t>contact interaction </a:t>
            </a:r>
            <a:r>
              <a:rPr lang="en-US" dirty="0" smtClean="0"/>
              <a:t>between the two clouds that are not</a:t>
            </a:r>
          </a:p>
          <a:p>
            <a:r>
              <a:rPr lang="en-US" dirty="0"/>
              <a:t> </a:t>
            </a:r>
            <a:r>
              <a:rPr lang="en-US" dirty="0" smtClean="0"/>
              <a:t> fully separated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We could measure a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, </a:t>
            </a:r>
            <a:r>
              <a:rPr lang="en-US" dirty="0" smtClean="0"/>
              <a:t>the </a:t>
            </a:r>
            <a:r>
              <a:rPr lang="en-US" dirty="0" smtClean="0"/>
              <a:t>unknown scattering </a:t>
            </a:r>
            <a:r>
              <a:rPr lang="en-US" dirty="0" smtClean="0"/>
              <a:t>length in S=0 molecular </a:t>
            </a:r>
            <a:r>
              <a:rPr lang="en-US" dirty="0" smtClean="0"/>
              <a:t>channel</a:t>
            </a:r>
            <a:endParaRPr lang="en-US" dirty="0" smtClean="0"/>
          </a:p>
          <a:p>
            <a:r>
              <a:rPr lang="en-US" dirty="0" smtClean="0"/>
              <a:t> for </a:t>
            </a:r>
            <a:r>
              <a:rPr lang="en-US" dirty="0" smtClean="0"/>
              <a:t>chromium.  </a:t>
            </a:r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is negative, and our </a:t>
            </a:r>
            <a:r>
              <a:rPr lang="en-US" dirty="0" smtClean="0"/>
              <a:t>measurements </a:t>
            </a:r>
            <a:r>
              <a:rPr lang="en-US" dirty="0" smtClean="0"/>
              <a:t>give a</a:t>
            </a:r>
            <a:r>
              <a:rPr lang="en-US" baseline="-25000" dirty="0" smtClean="0"/>
              <a:t>0</a:t>
            </a:r>
            <a:r>
              <a:rPr lang="en-US" dirty="0" smtClean="0"/>
              <a:t>=-100 a </a:t>
            </a:r>
            <a:r>
              <a:rPr lang="en-US" baseline="-25000" dirty="0" smtClean="0"/>
              <a:t>Bohr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03"/>
    </mc:Choice>
    <mc:Fallback xmlns="">
      <p:transition spd="slow" advTm="5810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198077"/>
            <a:ext cx="19446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67744" y="1340768"/>
            <a:ext cx="45166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Recent production of a </a:t>
            </a:r>
            <a:r>
              <a:rPr lang="en-US" sz="2000" b="1" dirty="0" smtClean="0"/>
              <a:t>Fermi see of </a:t>
            </a:r>
            <a:r>
              <a:rPr lang="en-US" sz="2000" b="1" baseline="30000" dirty="0" smtClean="0"/>
              <a:t>53</a:t>
            </a:r>
            <a:r>
              <a:rPr lang="en-US" sz="2000" b="1" dirty="0" smtClean="0"/>
              <a:t>Cr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1000 atoms, T/T</a:t>
            </a:r>
            <a:r>
              <a:rPr lang="en-US" sz="1600" dirty="0" smtClean="0"/>
              <a:t>F</a:t>
            </a:r>
            <a:r>
              <a:rPr lang="en-US" dirty="0" smtClean="0"/>
              <a:t>= 0,6 (slightly degenerate)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Fermionic</a:t>
            </a:r>
            <a:r>
              <a:rPr lang="en-US" dirty="0" smtClean="0"/>
              <a:t> magnetism very different…</a:t>
            </a:r>
            <a:endParaRPr lang="en-US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835150" y="336550"/>
            <a:ext cx="33555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rgbClr val="FF3300"/>
                </a:solidFill>
                <a:latin typeface="Calibri" pitchFamily="34" charset="0"/>
              </a:rPr>
              <a:t>Other results and </a:t>
            </a:r>
            <a:r>
              <a:rPr lang="en-US" altLang="fr-FR" sz="2000" b="1" dirty="0" err="1" smtClean="0">
                <a:solidFill>
                  <a:srgbClr val="FF3300"/>
                </a:solidFill>
                <a:latin typeface="Calibri" pitchFamily="34" charset="0"/>
              </a:rPr>
              <a:t>futur</a:t>
            </a:r>
            <a:r>
              <a:rPr lang="en-US" altLang="fr-FR" sz="2000" b="1" dirty="0" smtClean="0">
                <a:solidFill>
                  <a:srgbClr val="FF3300"/>
                </a:solidFill>
                <a:latin typeface="Calibri" pitchFamily="34" charset="0"/>
              </a:rPr>
              <a:t> work</a:t>
            </a:r>
            <a:endParaRPr lang="en-US" altLang="fr-FR" sz="20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73016"/>
            <a:ext cx="2276475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87824" y="3789040"/>
            <a:ext cx="52468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New experiment with strontium quantum gases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New lab, laser system, oven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Quantum magnetism using </a:t>
            </a:r>
            <a:r>
              <a:rPr lang="en-US" dirty="0" err="1" smtClean="0"/>
              <a:t>fermionic</a:t>
            </a:r>
            <a:r>
              <a:rPr lang="en-US" dirty="0" smtClean="0"/>
              <a:t> </a:t>
            </a:r>
            <a:r>
              <a:rPr lang="en-US" dirty="0" err="1" smtClean="0"/>
              <a:t>Sr</a:t>
            </a:r>
            <a:r>
              <a:rPr lang="en-US" dirty="0" smtClean="0"/>
              <a:t> in lattices 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82533" y="6152634"/>
            <a:ext cx="12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"/>
    </mc:Choice>
    <mc:Fallback xmlns="">
      <p:transition spd="slow" advTm="19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5148263" y="620713"/>
          <a:ext cx="367030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hoto Editor Photo" r:id="rId4" imgW="3753374" imgH="5668166" progId="MSPhotoEd.3">
                  <p:embed/>
                </p:oleObj>
              </mc:Choice>
              <mc:Fallback>
                <p:oleObj name="Photo Editor Photo" r:id="rId4" imgW="3753374" imgH="566816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620713"/>
                        <a:ext cx="3670300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3" name="Picture 9" descr="VueFourEtVerdiReseaux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2725"/>
            <a:ext cx="4608513" cy="3065463"/>
          </a:xfrm>
        </p:spPr>
      </p:pic>
      <p:pic>
        <p:nvPicPr>
          <p:cNvPr id="30724" name="Picture 13" descr="chainelaser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89313"/>
            <a:ext cx="4608513" cy="3063875"/>
          </a:xfrm>
        </p:spPr>
      </p:pic>
    </p:spTree>
    <p:extLst>
      <p:ext uri="{BB962C8B-B14F-4D97-AF65-F5344CB8AC3E}">
        <p14:creationId xmlns:p14="http://schemas.microsoft.com/office/powerpoint/2010/main" val="31515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12801"/>
            <a:ext cx="4176464" cy="37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>
            <a:off x="3635896" y="1340768"/>
            <a:ext cx="1609328" cy="1899886"/>
          </a:xfrm>
          <a:custGeom>
            <a:avLst/>
            <a:gdLst>
              <a:gd name="connsiteX0" fmla="*/ 0 w 1274618"/>
              <a:gd name="connsiteY0" fmla="*/ 0 h 1579418"/>
              <a:gd name="connsiteX1" fmla="*/ 692727 w 1274618"/>
              <a:gd name="connsiteY1" fmla="*/ 1579418 h 1579418"/>
              <a:gd name="connsiteX2" fmla="*/ 1274618 w 1274618"/>
              <a:gd name="connsiteY2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618" h="1579418">
                <a:moveTo>
                  <a:pt x="0" y="0"/>
                </a:moveTo>
                <a:cubicBezTo>
                  <a:pt x="240145" y="789709"/>
                  <a:pt x="480291" y="1579418"/>
                  <a:pt x="692727" y="1579418"/>
                </a:cubicBezTo>
                <a:cubicBezTo>
                  <a:pt x="905163" y="1579418"/>
                  <a:pt x="1184563" y="242454"/>
                  <a:pt x="1274618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948264" y="1628800"/>
            <a:ext cx="360040" cy="360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452320" y="162880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6588224" y="1340768"/>
            <a:ext cx="1609328" cy="1899886"/>
          </a:xfrm>
          <a:custGeom>
            <a:avLst/>
            <a:gdLst>
              <a:gd name="connsiteX0" fmla="*/ 0 w 1274618"/>
              <a:gd name="connsiteY0" fmla="*/ 0 h 1579418"/>
              <a:gd name="connsiteX1" fmla="*/ 692727 w 1274618"/>
              <a:gd name="connsiteY1" fmla="*/ 1579418 h 1579418"/>
              <a:gd name="connsiteX2" fmla="*/ 1274618 w 1274618"/>
              <a:gd name="connsiteY2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618" h="1579418">
                <a:moveTo>
                  <a:pt x="0" y="0"/>
                </a:moveTo>
                <a:cubicBezTo>
                  <a:pt x="240145" y="789709"/>
                  <a:pt x="480291" y="1579418"/>
                  <a:pt x="692727" y="1579418"/>
                </a:cubicBezTo>
                <a:cubicBezTo>
                  <a:pt x="905163" y="1579418"/>
                  <a:pt x="1184563" y="242454"/>
                  <a:pt x="1274618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5004048" y="1772816"/>
          <a:ext cx="1889232" cy="64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4" imgW="1308100" imgH="419100" progId="">
                  <p:embed/>
                </p:oleObj>
              </mc:Choice>
              <mc:Fallback>
                <p:oleObj name="Equation" r:id="rId4" imgW="13081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772816"/>
                        <a:ext cx="1889232" cy="648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avec flèche 14"/>
          <p:cNvCxnSpPr/>
          <p:nvPr/>
        </p:nvCxnSpPr>
        <p:spPr>
          <a:xfrm>
            <a:off x="5292080" y="2420888"/>
            <a:ext cx="108012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851920" y="2060848"/>
            <a:ext cx="1224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804248" y="2060848"/>
            <a:ext cx="1224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7092280" y="1196752"/>
            <a:ext cx="0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7668344" y="1412776"/>
            <a:ext cx="432048" cy="3600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139952" y="980728"/>
            <a:ext cx="3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-2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572000" y="980728"/>
            <a:ext cx="44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-2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6876256" y="8367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-3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7668344" y="9807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-1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251520" y="0"/>
            <a:ext cx="7704856" cy="8925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short time scale :</a:t>
            </a:r>
          </a:p>
          <a:p>
            <a:r>
              <a:rPr lang="en-US" b="1" dirty="0" smtClean="0"/>
              <a:t>Spin exchange dynamics in a 3D lattice with </a:t>
            </a:r>
            <a:r>
              <a:rPr lang="en-US" sz="2000" b="1" dirty="0" err="1" smtClean="0"/>
              <a:t>doublons</a:t>
            </a:r>
            <a:r>
              <a:rPr lang="en-US" sz="2000" b="1" dirty="0" smtClean="0"/>
              <a:t> (Contact interactions)</a:t>
            </a:r>
            <a:endParaRPr lang="fr-FR" sz="3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4932040" y="2420888"/>
            <a:ext cx="1778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On site contact</a:t>
            </a:r>
            <a:endParaRPr lang="fr-BE" sz="1600" b="1" dirty="0" smtClean="0"/>
          </a:p>
          <a:p>
            <a:r>
              <a:rPr lang="fr-BE" sz="2000" dirty="0" smtClean="0"/>
              <a:t>interactions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0" y="4005064"/>
            <a:ext cx="4572000" cy="95410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r>
              <a:rPr lang="fr-BE" dirty="0" smtClean="0"/>
              <a:t>- |S=3,m=</a:t>
            </a:r>
            <a:r>
              <a:rPr lang="fr-BE" sz="2800" dirty="0" smtClean="0">
                <a:solidFill>
                  <a:srgbClr val="FFC000"/>
                </a:solidFill>
              </a:rPr>
              <a:t>2</a:t>
            </a:r>
            <a:r>
              <a:rPr lang="fr-BE" dirty="0" smtClean="0"/>
              <a:t>&gt;+|S=3,m=</a:t>
            </a:r>
            <a:r>
              <a:rPr lang="fr-BE" sz="2800" dirty="0" smtClean="0">
                <a:solidFill>
                  <a:srgbClr val="FFC000"/>
                </a:solidFill>
              </a:rPr>
              <a:t>2</a:t>
            </a:r>
            <a:r>
              <a:rPr lang="fr-BE" dirty="0" smtClean="0"/>
              <a:t>&gt;  </a:t>
            </a:r>
            <a:r>
              <a:rPr lang="fr-BE" dirty="0" smtClean="0">
                <a:sym typeface="Wingdings" pitchFamily="2" charset="2"/>
              </a:rPr>
              <a:t> </a:t>
            </a:r>
            <a:r>
              <a:rPr lang="fr-BE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fr-BE" dirty="0" smtClean="0">
                <a:sym typeface="Wingdings" pitchFamily="2" charset="2"/>
              </a:rPr>
              <a:t>|6,6&gt;</a:t>
            </a:r>
            <a:r>
              <a:rPr lang="fr-BE" b="1" baseline="-25000" dirty="0" smtClean="0">
                <a:sym typeface="Wingdings" pitchFamily="2" charset="2"/>
              </a:rPr>
              <a:t>Mol </a:t>
            </a:r>
            <a:r>
              <a:rPr lang="fr-BE" dirty="0" smtClean="0">
                <a:sym typeface="Wingdings" pitchFamily="2" charset="2"/>
              </a:rPr>
              <a:t>+</a:t>
            </a:r>
            <a:r>
              <a:rPr lang="fr-BE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lang="fr-BE" dirty="0" smtClean="0">
                <a:sym typeface="Wingdings" pitchFamily="2" charset="2"/>
              </a:rPr>
              <a:t> |6,4&gt;</a:t>
            </a:r>
            <a:r>
              <a:rPr lang="fr-BE" b="1" baseline="-25000" dirty="0" smtClean="0">
                <a:sym typeface="Wingdings" pitchFamily="2" charset="2"/>
              </a:rPr>
              <a:t>Mol </a:t>
            </a:r>
            <a:r>
              <a:rPr lang="fr-BE" dirty="0" smtClean="0"/>
              <a:t>-&gt; </a:t>
            </a:r>
            <a:r>
              <a:rPr lang="fr-BE" sz="2800" i="1" dirty="0" smtClean="0"/>
              <a:t>a</a:t>
            </a:r>
            <a:r>
              <a:rPr lang="fr-BE" sz="2800" i="1" baseline="-25000" dirty="0" smtClean="0"/>
              <a:t>6</a:t>
            </a:r>
            <a:r>
              <a:rPr lang="fr-BE" dirty="0" smtClean="0"/>
              <a:t> and </a:t>
            </a:r>
            <a:r>
              <a:rPr lang="fr-BE" sz="2800" i="1" dirty="0" smtClean="0">
                <a:solidFill>
                  <a:prstClr val="black"/>
                </a:solidFill>
              </a:rPr>
              <a:t>a</a:t>
            </a:r>
            <a:r>
              <a:rPr lang="fr-BE" sz="2800" i="1" baseline="-25000" dirty="0" smtClean="0">
                <a:solidFill>
                  <a:prstClr val="black"/>
                </a:solidFill>
              </a:rPr>
              <a:t>4</a:t>
            </a:r>
            <a:r>
              <a:rPr lang="fr-BE" sz="2800" i="1" dirty="0" smtClean="0">
                <a:solidFill>
                  <a:prstClr val="black"/>
                </a:solidFill>
              </a:rPr>
              <a:t> </a:t>
            </a:r>
            <a:r>
              <a:rPr lang="fr-BE" dirty="0" smtClean="0"/>
              <a:t>(60 nm )</a:t>
            </a:r>
            <a:endParaRPr lang="fr-FR" dirty="0"/>
          </a:p>
        </p:txBody>
      </p:sp>
      <p:grpSp>
        <p:nvGrpSpPr>
          <p:cNvPr id="27" name="Groupe 44"/>
          <p:cNvGrpSpPr>
            <a:grpSpLocks/>
          </p:cNvGrpSpPr>
          <p:nvPr/>
        </p:nvGrpSpPr>
        <p:grpSpPr bwMode="auto">
          <a:xfrm>
            <a:off x="323528" y="5081588"/>
            <a:ext cx="3225800" cy="949325"/>
            <a:chOff x="4946650" y="4725144"/>
            <a:chExt cx="3225750" cy="948308"/>
          </a:xfrm>
        </p:grpSpPr>
        <p:grpSp>
          <p:nvGrpSpPr>
            <p:cNvPr id="28" name="Groupe 5"/>
            <p:cNvGrpSpPr>
              <a:grpSpLocks/>
            </p:cNvGrpSpPr>
            <p:nvPr/>
          </p:nvGrpSpPr>
          <p:grpSpPr bwMode="auto">
            <a:xfrm>
              <a:off x="4946650" y="4797152"/>
              <a:ext cx="3087688" cy="876300"/>
              <a:chOff x="4946038" y="3645024"/>
              <a:chExt cx="3088300" cy="876330"/>
            </a:xfrm>
          </p:grpSpPr>
          <p:graphicFrame>
            <p:nvGraphicFramePr>
              <p:cNvPr id="31" name="Objet 3"/>
              <p:cNvGraphicFramePr>
                <a:graphicFrameLocks noChangeAspect="1"/>
              </p:cNvGraphicFramePr>
              <p:nvPr/>
            </p:nvGraphicFramePr>
            <p:xfrm>
              <a:off x="5233988" y="3645024"/>
              <a:ext cx="2800350" cy="733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99" name="Equation" r:id="rId6" imgW="1600200" imgH="419100" progId="">
                      <p:embed/>
                    </p:oleObj>
                  </mc:Choice>
                  <mc:Fallback>
                    <p:oleObj name="Equation" r:id="rId6" imgW="1600200" imgH="419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33988" y="3645024"/>
                            <a:ext cx="2800350" cy="733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ZoneTexte 4"/>
              <p:cNvSpPr txBox="1">
                <a:spLocks noChangeArrowheads="1"/>
              </p:cNvSpPr>
              <p:nvPr/>
            </p:nvSpPr>
            <p:spPr bwMode="auto">
              <a:xfrm>
                <a:off x="4946038" y="3789491"/>
                <a:ext cx="1297245" cy="7318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>
                    <a:latin typeface="Symbol" pitchFamily="18" charset="2"/>
                  </a:rPr>
                  <a:t>          G=</a:t>
                </a:r>
              </a:p>
              <a:p>
                <a:endParaRPr lang="fr-FR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595928" y="4725144"/>
              <a:ext cx="2576472" cy="876947"/>
            </a:xfrm>
            <a:prstGeom prst="rect">
              <a:avLst/>
            </a:prstGeom>
            <a:noFill/>
            <a:ln>
              <a:solidFill>
                <a:srgbClr val="0066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971600" y="6165304"/>
            <a:ext cx="291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/>
              <a:t>(</a:t>
            </a:r>
            <a:r>
              <a:rPr lang="fr-FR" sz="1600" dirty="0">
                <a:sym typeface="Symbol" pitchFamily="18" charset="2"/>
              </a:rPr>
              <a:t> </a:t>
            </a:r>
            <a:r>
              <a:rPr lang="fr-FR" sz="1600" dirty="0" smtClean="0">
                <a:sym typeface="Symbol" pitchFamily="18" charset="2"/>
              </a:rPr>
              <a:t>320 </a:t>
            </a:r>
            <a:r>
              <a:rPr lang="fr-FR" sz="1600" dirty="0">
                <a:sym typeface="Symbol" pitchFamily="18" charset="2"/>
              </a:rPr>
              <a:t>µs</a:t>
            </a:r>
            <a:r>
              <a:rPr lang="fr-FR" sz="1600" dirty="0"/>
              <a:t>)</a:t>
            </a:r>
          </a:p>
        </p:txBody>
      </p:sp>
      <p:sp>
        <p:nvSpPr>
          <p:cNvPr id="61" name="Ellipse 60"/>
          <p:cNvSpPr/>
          <p:nvPr/>
        </p:nvSpPr>
        <p:spPr>
          <a:xfrm>
            <a:off x="179512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467544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755576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1043608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1331640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1619672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1907704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195736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2483768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2771800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179512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467544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755576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1043608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1331640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1619672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1907704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2195736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2483768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2771800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179512" y="14847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467544" y="14847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755576" y="14847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1043608" y="14847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1331640" y="14847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1619672" y="14847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1907704" y="14847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2195736" y="14847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2483768" y="14847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2771800" y="14847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179512" y="17728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467544" y="17728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755576" y="17728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1043608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1331640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1619672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1907704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2195736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2483768" y="17728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2771800" y="17728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179512" y="20608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467544" y="20608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755576" y="20608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1043608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1331640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1619672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1907704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2195736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2483768" y="20608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2771800" y="20608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179512" y="23488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467544" y="23488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755576" y="23488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1043608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1331640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1619672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1907704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2195736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2483768" y="23488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2771800" y="23488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179512" y="263691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467544" y="263691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755576" y="263691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1043608" y="263691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1331640" y="263691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1619672" y="263691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/>
          <p:cNvSpPr/>
          <p:nvPr/>
        </p:nvSpPr>
        <p:spPr>
          <a:xfrm>
            <a:off x="1907704" y="263691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2195736" y="263691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2483768" y="263691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2771800" y="263691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/>
          <p:cNvSpPr/>
          <p:nvPr/>
        </p:nvSpPr>
        <p:spPr>
          <a:xfrm>
            <a:off x="179512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467544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755576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1043608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1331640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1619672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1907704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2195736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2483768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2771800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/>
          <p:cNvSpPr/>
          <p:nvPr/>
        </p:nvSpPr>
        <p:spPr>
          <a:xfrm>
            <a:off x="179512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467544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755576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1043608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1331640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1619672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1907704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2195736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2483768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/>
        </p:nvSpPr>
        <p:spPr>
          <a:xfrm>
            <a:off x="2771800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/>
          <p:cNvSpPr/>
          <p:nvPr/>
        </p:nvSpPr>
        <p:spPr>
          <a:xfrm>
            <a:off x="3059832" y="9087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3059832" y="11967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3059832" y="14847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3059832" y="17728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/>
          <p:cNvSpPr/>
          <p:nvPr/>
        </p:nvSpPr>
        <p:spPr>
          <a:xfrm>
            <a:off x="3059832" y="20608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3059832" y="23488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/>
          <p:cNvSpPr/>
          <p:nvPr/>
        </p:nvSpPr>
        <p:spPr>
          <a:xfrm>
            <a:off x="3059832" y="263691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3059832" y="292494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3059832" y="32129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1403648" y="14847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1691680" y="14847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1979712" y="14847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1115616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1403648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1691680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1979712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>
            <a:off x="2267744" y="17728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1115616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1403648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1691680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1979712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2267744" y="20608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1115616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/>
          <p:cNvSpPr/>
          <p:nvPr/>
        </p:nvSpPr>
        <p:spPr>
          <a:xfrm>
            <a:off x="1403648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1691680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1979712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2267744" y="234888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1403648" y="263691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1691680" y="263691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1979712" y="263691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1547664" y="198884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3" name="Connecteur droit 182"/>
          <p:cNvCxnSpPr>
            <a:endCxn id="181" idx="5"/>
          </p:cNvCxnSpPr>
          <p:nvPr/>
        </p:nvCxnSpPr>
        <p:spPr>
          <a:xfrm flipH="1">
            <a:off x="1977903" y="1988840"/>
            <a:ext cx="1874017" cy="30731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Ellipse 185"/>
          <p:cNvSpPr/>
          <p:nvPr/>
        </p:nvSpPr>
        <p:spPr>
          <a:xfrm>
            <a:off x="4499992" y="1700808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/>
          <p:cNvSpPr/>
          <p:nvPr/>
        </p:nvSpPr>
        <p:spPr>
          <a:xfrm>
            <a:off x="3923928" y="1700808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8" name="Connecteur droit avec flèche 187"/>
          <p:cNvCxnSpPr/>
          <p:nvPr/>
        </p:nvCxnSpPr>
        <p:spPr>
          <a:xfrm flipV="1">
            <a:off x="4067944" y="1340768"/>
            <a:ext cx="288032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avec flèche 188"/>
          <p:cNvCxnSpPr/>
          <p:nvPr/>
        </p:nvCxnSpPr>
        <p:spPr>
          <a:xfrm flipV="1">
            <a:off x="4644008" y="1340768"/>
            <a:ext cx="288032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Ellipse 189"/>
          <p:cNvSpPr/>
          <p:nvPr/>
        </p:nvSpPr>
        <p:spPr>
          <a:xfrm>
            <a:off x="6012160" y="5877272"/>
            <a:ext cx="1800200" cy="980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/>
          <p:cNvSpPr/>
          <p:nvPr/>
        </p:nvSpPr>
        <p:spPr>
          <a:xfrm>
            <a:off x="1403648" y="5877272"/>
            <a:ext cx="1800200" cy="980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162941"/>
      </p:ext>
    </p:extLst>
  </p:cSld>
  <p:clrMapOvr>
    <a:masterClrMapping/>
  </p:clrMapOvr>
  <p:transition advTm="16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684213" y="336550"/>
            <a:ext cx="763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  <a:latin typeface="Calibri" pitchFamily="34" charset="0"/>
              </a:rPr>
              <a:t>Contact Spin exchange dynamics from a double well trap after merging</a:t>
            </a:r>
          </a:p>
        </p:txBody>
      </p:sp>
      <p:pic>
        <p:nvPicPr>
          <p:cNvPr id="19459" name="Picture 4" descr="Contact_Dyna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360997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 flipH="1">
            <a:off x="4716463" y="2708275"/>
            <a:ext cx="5762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435600" y="2540000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>
                <a:latin typeface="Calibri" pitchFamily="34" charset="0"/>
              </a:rPr>
              <a:t>after merging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364163" y="3573463"/>
            <a:ext cx="1389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>
                <a:latin typeface="Calibri" pitchFamily="34" charset="0"/>
              </a:rPr>
              <a:t>without merging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>
            <a:off x="4716463" y="3716338"/>
            <a:ext cx="5762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4" name="Groupe 251"/>
          <p:cNvGrpSpPr>
            <a:grpSpLocks/>
          </p:cNvGrpSpPr>
          <p:nvPr/>
        </p:nvGrpSpPr>
        <p:grpSpPr bwMode="auto">
          <a:xfrm>
            <a:off x="7308850" y="3213100"/>
            <a:ext cx="1208088" cy="1092200"/>
            <a:chOff x="6239929" y="2553346"/>
            <a:chExt cx="1573729" cy="1375412"/>
          </a:xfrm>
        </p:grpSpPr>
        <p:sp>
          <p:nvSpPr>
            <p:cNvPr id="19472" name="Freeform 1043"/>
            <p:cNvSpPr>
              <a:spLocks/>
            </p:cNvSpPr>
            <p:nvPr/>
          </p:nvSpPr>
          <p:spPr bwMode="auto">
            <a:xfrm>
              <a:off x="6971922" y="2553346"/>
              <a:ext cx="113036" cy="207687"/>
            </a:xfrm>
            <a:custGeom>
              <a:avLst/>
              <a:gdLst>
                <a:gd name="T0" fmla="*/ 0 w 256"/>
                <a:gd name="T1" fmla="*/ 2147483647 h 185"/>
                <a:gd name="T2" fmla="*/ 0 w 256"/>
                <a:gd name="T3" fmla="*/ 2147483647 h 185"/>
                <a:gd name="T4" fmla="*/ 0 w 256"/>
                <a:gd name="T5" fmla="*/ 2147483647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85">
                  <a:moveTo>
                    <a:pt x="0" y="177"/>
                  </a:moveTo>
                  <a:cubicBezTo>
                    <a:pt x="38" y="88"/>
                    <a:pt x="77" y="0"/>
                    <a:pt x="120" y="1"/>
                  </a:cubicBezTo>
                  <a:cubicBezTo>
                    <a:pt x="163" y="2"/>
                    <a:pt x="209" y="93"/>
                    <a:pt x="256" y="18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0"/>
            <p:cNvSpPr/>
            <p:nvPr/>
          </p:nvSpPr>
          <p:spPr bwMode="auto">
            <a:xfrm>
              <a:off x="6239929" y="2733269"/>
              <a:ext cx="732063" cy="1195489"/>
            </a:xfrm>
            <a:custGeom>
              <a:avLst/>
              <a:gdLst>
                <a:gd name="connsiteX0" fmla="*/ 0 w 592428"/>
                <a:gd name="connsiteY0" fmla="*/ 0 h 1637764"/>
                <a:gd name="connsiteX1" fmla="*/ 296214 w 592428"/>
                <a:gd name="connsiteY1" fmla="*/ 1635617 h 1637764"/>
                <a:gd name="connsiteX2" fmla="*/ 592428 w 592428"/>
                <a:gd name="connsiteY2" fmla="*/ 12879 h 16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428" h="1637764">
                  <a:moveTo>
                    <a:pt x="0" y="0"/>
                  </a:moveTo>
                  <a:cubicBezTo>
                    <a:pt x="98738" y="816735"/>
                    <a:pt x="197476" y="1633471"/>
                    <a:pt x="296214" y="1635617"/>
                  </a:cubicBezTo>
                  <a:cubicBezTo>
                    <a:pt x="394952" y="1637764"/>
                    <a:pt x="493690" y="825321"/>
                    <a:pt x="592428" y="1287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Freeform 120"/>
            <p:cNvSpPr/>
            <p:nvPr/>
          </p:nvSpPr>
          <p:spPr bwMode="auto">
            <a:xfrm>
              <a:off x="7081595" y="2733269"/>
              <a:ext cx="732063" cy="1195489"/>
            </a:xfrm>
            <a:custGeom>
              <a:avLst/>
              <a:gdLst>
                <a:gd name="connsiteX0" fmla="*/ 0 w 592428"/>
                <a:gd name="connsiteY0" fmla="*/ 0 h 1637764"/>
                <a:gd name="connsiteX1" fmla="*/ 296214 w 592428"/>
                <a:gd name="connsiteY1" fmla="*/ 1635617 h 1637764"/>
                <a:gd name="connsiteX2" fmla="*/ 592428 w 592428"/>
                <a:gd name="connsiteY2" fmla="*/ 12879 h 16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428" h="1637764">
                  <a:moveTo>
                    <a:pt x="0" y="0"/>
                  </a:moveTo>
                  <a:cubicBezTo>
                    <a:pt x="98738" y="816735"/>
                    <a:pt x="197476" y="1633471"/>
                    <a:pt x="296214" y="1635617"/>
                  </a:cubicBezTo>
                  <a:cubicBezTo>
                    <a:pt x="394952" y="1637764"/>
                    <a:pt x="493690" y="825321"/>
                    <a:pt x="592428" y="1287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9465" name="Connecteur droit avec flèche 9"/>
          <p:cNvCxnSpPr>
            <a:cxnSpLocks noChangeShapeType="1"/>
          </p:cNvCxnSpPr>
          <p:nvPr/>
        </p:nvCxnSpPr>
        <p:spPr bwMode="auto">
          <a:xfrm flipV="1">
            <a:off x="7597775" y="3429000"/>
            <a:ext cx="0" cy="512763"/>
          </a:xfrm>
          <a:prstGeom prst="straightConnector1">
            <a:avLst/>
          </a:prstGeom>
          <a:noFill/>
          <a:ln w="50800" algn="ctr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Connecteur droit avec flèche 9"/>
          <p:cNvCxnSpPr>
            <a:cxnSpLocks noChangeShapeType="1"/>
          </p:cNvCxnSpPr>
          <p:nvPr/>
        </p:nvCxnSpPr>
        <p:spPr bwMode="auto">
          <a:xfrm flipV="1">
            <a:off x="8245475" y="3429000"/>
            <a:ext cx="0" cy="512763"/>
          </a:xfrm>
          <a:prstGeom prst="straightConnector1">
            <a:avLst/>
          </a:prstGeom>
          <a:noFill/>
          <a:ln w="50800" algn="ctr">
            <a:solidFill>
              <a:srgbClr val="00CC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Arc 19"/>
          <p:cNvSpPr>
            <a:spLocks/>
          </p:cNvSpPr>
          <p:nvPr/>
        </p:nvSpPr>
        <p:spPr bwMode="auto">
          <a:xfrm rot="5400000">
            <a:off x="7353300" y="2087563"/>
            <a:ext cx="1008063" cy="954087"/>
          </a:xfrm>
          <a:custGeom>
            <a:avLst/>
            <a:gdLst>
              <a:gd name="T0" fmla="*/ 1050246 w 22105"/>
              <a:gd name="T1" fmla="*/ 0 h 43200"/>
              <a:gd name="T2" fmla="*/ 0 w 22105"/>
              <a:gd name="T3" fmla="*/ 21068405 h 43200"/>
              <a:gd name="T4" fmla="*/ 1050246 w 22105"/>
              <a:gd name="T5" fmla="*/ 1053568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05" h="43200" fill="none" extrusionOk="0">
                <a:moveTo>
                  <a:pt x="505" y="0"/>
                </a:moveTo>
                <a:cubicBezTo>
                  <a:pt x="12434" y="0"/>
                  <a:pt x="22105" y="9670"/>
                  <a:pt x="22105" y="21600"/>
                </a:cubicBezTo>
                <a:cubicBezTo>
                  <a:pt x="22105" y="33529"/>
                  <a:pt x="12434" y="43200"/>
                  <a:pt x="505" y="43200"/>
                </a:cubicBezTo>
                <a:cubicBezTo>
                  <a:pt x="336" y="43200"/>
                  <a:pt x="168" y="43198"/>
                  <a:pt x="-1" y="43194"/>
                </a:cubicBezTo>
              </a:path>
              <a:path w="22105" h="43200" stroke="0" extrusionOk="0">
                <a:moveTo>
                  <a:pt x="505" y="0"/>
                </a:moveTo>
                <a:cubicBezTo>
                  <a:pt x="12434" y="0"/>
                  <a:pt x="22105" y="9670"/>
                  <a:pt x="22105" y="21600"/>
                </a:cubicBezTo>
                <a:cubicBezTo>
                  <a:pt x="22105" y="33529"/>
                  <a:pt x="12434" y="43200"/>
                  <a:pt x="505" y="43200"/>
                </a:cubicBezTo>
                <a:cubicBezTo>
                  <a:pt x="336" y="43200"/>
                  <a:pt x="168" y="43198"/>
                  <a:pt x="-1" y="43194"/>
                </a:cubicBezTo>
                <a:lnTo>
                  <a:pt x="505" y="21600"/>
                </a:lnTo>
                <a:lnTo>
                  <a:pt x="50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68" name="Connecteur droit avec flèche 9"/>
          <p:cNvCxnSpPr>
            <a:cxnSpLocks noChangeShapeType="1"/>
          </p:cNvCxnSpPr>
          <p:nvPr/>
        </p:nvCxnSpPr>
        <p:spPr bwMode="auto">
          <a:xfrm flipV="1">
            <a:off x="7740650" y="2132013"/>
            <a:ext cx="0" cy="512762"/>
          </a:xfrm>
          <a:prstGeom prst="straightConnector1">
            <a:avLst/>
          </a:prstGeom>
          <a:noFill/>
          <a:ln w="50800" algn="ctr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Connecteur droit avec flèche 9"/>
          <p:cNvCxnSpPr>
            <a:cxnSpLocks noChangeShapeType="1"/>
          </p:cNvCxnSpPr>
          <p:nvPr/>
        </p:nvCxnSpPr>
        <p:spPr bwMode="auto">
          <a:xfrm flipV="1">
            <a:off x="8027988" y="2132013"/>
            <a:ext cx="0" cy="512762"/>
          </a:xfrm>
          <a:prstGeom prst="straightConnector1">
            <a:avLst/>
          </a:prstGeom>
          <a:noFill/>
          <a:ln w="50800" algn="ctr">
            <a:solidFill>
              <a:srgbClr val="00CC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0" name="Text Box 22"/>
          <p:cNvSpPr txBox="1">
            <a:spLocks noChangeArrowheads="1"/>
          </p:cNvSpPr>
          <p:nvPr/>
        </p:nvSpPr>
        <p:spPr bwMode="auto">
          <a:xfrm>
            <a:off x="827088" y="5324475"/>
            <a:ext cx="4462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latin typeface="Calibri" pitchFamily="34" charset="0"/>
              </a:rPr>
              <a:t>Spin exchange dynamics due to contact interactions</a:t>
            </a:r>
          </a:p>
        </p:txBody>
      </p:sp>
      <p:sp>
        <p:nvSpPr>
          <p:cNvPr id="19471" name="Text Box 23"/>
          <p:cNvSpPr txBox="1">
            <a:spLocks noChangeArrowheads="1"/>
          </p:cNvSpPr>
          <p:nvPr/>
        </p:nvSpPr>
        <p:spPr bwMode="auto">
          <a:xfrm>
            <a:off x="468313" y="5853113"/>
            <a:ext cx="6981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>
                <a:latin typeface="Calibri" pitchFamily="34" charset="0"/>
              </a:rPr>
              <a:t>Fit of the data with theory gives an estimate of a</a:t>
            </a:r>
            <a:r>
              <a:rPr lang="en-US" altLang="fr-FR" sz="1400" baseline="-25000">
                <a:latin typeface="Calibri" pitchFamily="34" charset="0"/>
              </a:rPr>
              <a:t>0</a:t>
            </a:r>
            <a:r>
              <a:rPr lang="en-US" altLang="fr-FR" sz="1400">
                <a:latin typeface="Calibri" pitchFamily="34" charset="0"/>
              </a:rPr>
              <a:t> the unknown scattering length of chromium</a:t>
            </a:r>
          </a:p>
        </p:txBody>
      </p:sp>
    </p:spTree>
    <p:extLst>
      <p:ext uri="{BB962C8B-B14F-4D97-AF65-F5344CB8AC3E}">
        <p14:creationId xmlns:p14="http://schemas.microsoft.com/office/powerpoint/2010/main" val="20603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2"/>
          <p:cNvSpPr txBox="1">
            <a:spLocks noChangeArrowheads="1"/>
          </p:cNvSpPr>
          <p:nvPr/>
        </p:nvSpPr>
        <p:spPr bwMode="auto">
          <a:xfrm>
            <a:off x="1331913" y="404813"/>
            <a:ext cx="715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>
                <a:solidFill>
                  <a:srgbClr val="FF0000"/>
                </a:solidFill>
                <a:latin typeface="Calibri" pitchFamily="34" charset="0"/>
              </a:rPr>
              <a:t>Production of a degenerate quantum gas of fermionic chromium</a:t>
            </a:r>
          </a:p>
        </p:txBody>
      </p:sp>
      <p:sp>
        <p:nvSpPr>
          <p:cNvPr id="22531" name="ZoneTexte 2"/>
          <p:cNvSpPr txBox="1">
            <a:spLocks noChangeArrowheads="1"/>
          </p:cNvSpPr>
          <p:nvPr/>
        </p:nvSpPr>
        <p:spPr bwMode="auto">
          <a:xfrm>
            <a:off x="1416050" y="2751138"/>
            <a:ext cx="18811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baseline="30000">
                <a:solidFill>
                  <a:srgbClr val="FF0000"/>
                </a:solidFill>
                <a:latin typeface="Calibri" pitchFamily="34" charset="0"/>
              </a:rPr>
              <a:t>53</a:t>
            </a:r>
            <a:r>
              <a:rPr lang="en-US" altLang="fr-FR" sz="1400" b="1">
                <a:solidFill>
                  <a:srgbClr val="FF0000"/>
                </a:solidFill>
                <a:latin typeface="Calibri" pitchFamily="34" charset="0"/>
              </a:rPr>
              <a:t>Cr MOT :</a:t>
            </a:r>
            <a:endParaRPr lang="fr-FR" altLang="fr-FR" sz="14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>
                <a:solidFill>
                  <a:srgbClr val="FF0000"/>
                </a:solidFill>
                <a:latin typeface="Calibri" pitchFamily="34" charset="0"/>
              </a:rPr>
              <a:t>Trapping beams sketch</a:t>
            </a:r>
          </a:p>
        </p:txBody>
      </p:sp>
      <p:sp>
        <p:nvSpPr>
          <p:cNvPr id="22532" name="ZoneTexte 3"/>
          <p:cNvSpPr txBox="1">
            <a:spLocks noChangeArrowheads="1"/>
          </p:cNvSpPr>
          <p:nvPr/>
        </p:nvSpPr>
        <p:spPr bwMode="auto">
          <a:xfrm>
            <a:off x="6516688" y="6165850"/>
            <a:ext cx="2100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Calibri" pitchFamily="34" charset="0"/>
              </a:rPr>
              <a:t>Lock of Ti:Sa 2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Calibri" pitchFamily="34" charset="0"/>
              </a:rPr>
              <a:t>done with an ultrastable cavity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73802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2116138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ZoneTexte 2"/>
          <p:cNvSpPr txBox="1">
            <a:spLocks noChangeArrowheads="1"/>
          </p:cNvSpPr>
          <p:nvPr/>
        </p:nvSpPr>
        <p:spPr bwMode="auto">
          <a:xfrm>
            <a:off x="5292725" y="3213100"/>
            <a:ext cx="22971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baseline="30000">
                <a:solidFill>
                  <a:srgbClr val="FF0000"/>
                </a:solidFill>
                <a:latin typeface="Calibri" pitchFamily="34" charset="0"/>
              </a:rPr>
              <a:t>53</a:t>
            </a:r>
            <a:r>
              <a:rPr lang="en-US" altLang="fr-FR" sz="1400" b="1">
                <a:solidFill>
                  <a:srgbClr val="FF0000"/>
                </a:solidFill>
                <a:latin typeface="Calibri" pitchFamily="34" charset="0"/>
              </a:rPr>
              <a:t>Cr MOT :</a:t>
            </a:r>
            <a:endParaRPr lang="fr-FR" altLang="fr-FR" sz="14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>
                <a:solidFill>
                  <a:srgbClr val="FF0000"/>
                </a:solidFill>
                <a:latin typeface="Calibri" pitchFamily="34" charset="0"/>
              </a:rPr>
              <a:t>laser frequencies production</a:t>
            </a:r>
          </a:p>
        </p:txBody>
      </p:sp>
      <p:sp>
        <p:nvSpPr>
          <p:cNvPr id="22536" name="ZoneTexte 2"/>
          <p:cNvSpPr txBox="1">
            <a:spLocks noChangeArrowheads="1"/>
          </p:cNvSpPr>
          <p:nvPr/>
        </p:nvSpPr>
        <p:spPr bwMode="auto">
          <a:xfrm>
            <a:off x="3276600" y="1052513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FF0000"/>
                </a:solidFill>
                <a:latin typeface="Calibri" pitchFamily="34" charset="0"/>
              </a:rPr>
              <a:t>So many lasers…</a:t>
            </a:r>
          </a:p>
        </p:txBody>
      </p:sp>
      <p:sp>
        <p:nvSpPr>
          <p:cNvPr id="22537" name="ZoneTexte 1"/>
          <p:cNvSpPr txBox="1">
            <a:spLocks noChangeArrowheads="1"/>
          </p:cNvSpPr>
          <p:nvPr/>
        </p:nvSpPr>
        <p:spPr bwMode="auto">
          <a:xfrm>
            <a:off x="2339975" y="60071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2400" baseline="30000"/>
              <a:t>7</a:t>
            </a:r>
            <a:r>
              <a:rPr lang="fr-FR" altLang="en-US" sz="2400"/>
              <a:t>S</a:t>
            </a:r>
            <a:r>
              <a:rPr lang="fr-FR" altLang="en-US" sz="2400" baseline="-25000"/>
              <a:t>3</a:t>
            </a:r>
          </a:p>
        </p:txBody>
      </p:sp>
      <p:sp>
        <p:nvSpPr>
          <p:cNvPr id="22538" name="ZoneTexte 9"/>
          <p:cNvSpPr txBox="1">
            <a:spLocks noChangeArrowheads="1"/>
          </p:cNvSpPr>
          <p:nvPr/>
        </p:nvSpPr>
        <p:spPr bwMode="auto">
          <a:xfrm>
            <a:off x="2211388" y="1773238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2400" baseline="30000"/>
              <a:t>7</a:t>
            </a:r>
            <a:r>
              <a:rPr lang="fr-FR" altLang="en-US" sz="2400"/>
              <a:t>P</a:t>
            </a:r>
            <a:r>
              <a:rPr lang="fr-FR" altLang="en-US" sz="2400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48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1"/>
          <p:cNvSpPr txBox="1">
            <a:spLocks noChangeArrowheads="1"/>
          </p:cNvSpPr>
          <p:nvPr/>
        </p:nvSpPr>
        <p:spPr bwMode="auto">
          <a:xfrm>
            <a:off x="1098550" y="381000"/>
            <a:ext cx="715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>
                <a:solidFill>
                  <a:srgbClr val="FF0000"/>
                </a:solidFill>
                <a:latin typeface="Calibri" pitchFamily="34" charset="0"/>
              </a:rPr>
              <a:t>Production of a degenerate quantum gas of fermionic chromium</a:t>
            </a:r>
          </a:p>
        </p:txBody>
      </p:sp>
      <p:pic>
        <p:nvPicPr>
          <p:cNvPr id="2867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19446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3131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ZoneTexte 2"/>
          <p:cNvSpPr txBox="1">
            <a:spLocks noChangeArrowheads="1"/>
          </p:cNvSpPr>
          <p:nvPr/>
        </p:nvSpPr>
        <p:spPr bwMode="auto">
          <a:xfrm>
            <a:off x="3995738" y="1125538"/>
            <a:ext cx="79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Calibri" pitchFamily="34" charset="0"/>
              </a:rPr>
              <a:t>Results</a:t>
            </a:r>
            <a:endParaRPr lang="en-US" altLang="fr-FR" sz="1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8678" name="Picture 7" descr="FermiSeaExpan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6004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2627313" y="299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3040063" y="2808288"/>
            <a:ext cx="455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alibri" pitchFamily="34" charset="0"/>
              </a:rPr>
              <a:t>N</a:t>
            </a:r>
            <a:r>
              <a:rPr lang="fr-FR" altLang="fr-FR" sz="1800" baseline="-25000">
                <a:latin typeface="Calibri" pitchFamily="34" charset="0"/>
              </a:rPr>
              <a:t>at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395288" y="1270000"/>
            <a:ext cx="1035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In situ images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79388" y="4175125"/>
            <a:ext cx="2205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Calibri" pitchFamily="34" charset="0"/>
              </a:rPr>
              <a:t>parametric excitation of the trap</a:t>
            </a: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2987675" y="51577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3492500" y="4941888"/>
            <a:ext cx="90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trap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frequencies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6227763" y="1341438"/>
            <a:ext cx="1331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Calibri" pitchFamily="34" charset="0"/>
              </a:rPr>
              <a:t>Expansion analysis</a:t>
            </a:r>
          </a:p>
        </p:txBody>
      </p:sp>
      <p:graphicFrame>
        <p:nvGraphicFramePr>
          <p:cNvPr id="28686" name="Object 15"/>
          <p:cNvGraphicFramePr>
            <a:graphicFrameLocks noChangeAspect="1"/>
          </p:cNvGraphicFramePr>
          <p:nvPr/>
        </p:nvGraphicFramePr>
        <p:xfrm>
          <a:off x="5724525" y="4475163"/>
          <a:ext cx="18716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6" imgW="1333500" imgH="393700" progId="Equation.3">
                  <p:embed/>
                </p:oleObj>
              </mc:Choice>
              <mc:Fallback>
                <p:oleObj name="Equation" r:id="rId6" imgW="1333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475163"/>
                        <a:ext cx="18716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6"/>
          <p:cNvGraphicFramePr>
            <a:graphicFrameLocks noChangeAspect="1"/>
          </p:cNvGraphicFramePr>
          <p:nvPr/>
        </p:nvGraphicFramePr>
        <p:xfrm>
          <a:off x="7812088" y="4508500"/>
          <a:ext cx="12239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8" imgW="1180588" imgH="482391" progId="Equation.3">
                  <p:embed/>
                </p:oleObj>
              </mc:Choice>
              <mc:Fallback>
                <p:oleObj name="Equation" r:id="rId8" imgW="1180588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4508500"/>
                        <a:ext cx="122396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8" name="Object 17"/>
          <p:cNvGraphicFramePr>
            <a:graphicFrameLocks noChangeAspect="1"/>
          </p:cNvGraphicFramePr>
          <p:nvPr/>
        </p:nvGraphicFramePr>
        <p:xfrm>
          <a:off x="8027988" y="4941888"/>
          <a:ext cx="6715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10" imgW="647700" imgH="419100" progId="Equation.3">
                  <p:embed/>
                </p:oleObj>
              </mc:Choice>
              <mc:Fallback>
                <p:oleObj name="Equation" r:id="rId10" imgW="647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4941888"/>
                        <a:ext cx="6715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6516688" y="5084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6084888" y="5373688"/>
            <a:ext cx="996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Temperature</a:t>
            </a:r>
          </a:p>
        </p:txBody>
      </p:sp>
      <p:graphicFrame>
        <p:nvGraphicFramePr>
          <p:cNvPr id="28691" name="Object 20"/>
          <p:cNvGraphicFramePr>
            <a:graphicFrameLocks noChangeAspect="1"/>
          </p:cNvGraphicFramePr>
          <p:nvPr/>
        </p:nvGraphicFramePr>
        <p:xfrm>
          <a:off x="3635375" y="5805488"/>
          <a:ext cx="25923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2" imgW="2413000" imgH="431800" progId="Equation.3">
                  <p:embed/>
                </p:oleObj>
              </mc:Choice>
              <mc:Fallback>
                <p:oleObj name="Equation" r:id="rId12" imgW="241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805488"/>
                        <a:ext cx="25923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2" name="Object 21"/>
          <p:cNvGraphicFramePr>
            <a:graphicFrameLocks noChangeAspect="1"/>
          </p:cNvGraphicFramePr>
          <p:nvPr/>
        </p:nvGraphicFramePr>
        <p:xfrm>
          <a:off x="4611688" y="6235700"/>
          <a:ext cx="147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4" imgW="1473200" imgH="292100" progId="Equation.3">
                  <p:embed/>
                </p:oleObj>
              </mc:Choice>
              <mc:Fallback>
                <p:oleObj name="Equation" r:id="rId14" imgW="1473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6235700"/>
                        <a:ext cx="147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3" name="Object 22"/>
          <p:cNvGraphicFramePr>
            <a:graphicFrameLocks noChangeAspect="1"/>
          </p:cNvGraphicFramePr>
          <p:nvPr/>
        </p:nvGraphicFramePr>
        <p:xfrm>
          <a:off x="7164388" y="5445125"/>
          <a:ext cx="1155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Équation" r:id="rId16" imgW="1155600" imgH="241200" progId="Equation.3">
                  <p:embed/>
                </p:oleObj>
              </mc:Choice>
              <mc:Fallback>
                <p:oleObj name="Équation" r:id="rId16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445125"/>
                        <a:ext cx="1155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6588125" y="6381750"/>
            <a:ext cx="1677988" cy="3175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>
                <a:latin typeface="Calibri" pitchFamily="34" charset="0"/>
              </a:rPr>
              <a:t>slightly degenerated</a:t>
            </a:r>
          </a:p>
        </p:txBody>
      </p:sp>
    </p:spTree>
    <p:extLst>
      <p:ext uri="{BB962C8B-B14F-4D97-AF65-F5344CB8AC3E}">
        <p14:creationId xmlns:p14="http://schemas.microsoft.com/office/powerpoint/2010/main" val="1396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412776"/>
            <a:ext cx="802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magnetism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Chromium atoms 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equilibrium spin dynamics for DIPOLAR bosons that are loaded in a 3D lattice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4464" y="156211"/>
            <a:ext cx="5611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this presentation : two recent experiments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64568"/>
            <a:ext cx="8676456" cy="12164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-40" y="3356992"/>
            <a:ext cx="886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chromium clouds loaded in a double well trap, interaction via Dipole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result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1909"/>
            <a:ext cx="8676456" cy="12164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7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3"/>
    </mc:Choice>
    <mc:Fallback xmlns="">
      <p:transition spd="slow" advTm="47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00213"/>
            <a:ext cx="42989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oneTexte 2"/>
          <p:cNvSpPr txBox="1">
            <a:spLocks noChangeArrowheads="1"/>
          </p:cNvSpPr>
          <p:nvPr/>
        </p:nvSpPr>
        <p:spPr bwMode="auto">
          <a:xfrm>
            <a:off x="1116013" y="400050"/>
            <a:ext cx="715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>
                <a:solidFill>
                  <a:srgbClr val="FF0000"/>
                </a:solidFill>
                <a:latin typeface="Calibri" pitchFamily="34" charset="0"/>
              </a:rPr>
              <a:t>Production of a degenerate quantum gas of fermionic chromium</a:t>
            </a:r>
          </a:p>
        </p:txBody>
      </p:sp>
      <p:sp>
        <p:nvSpPr>
          <p:cNvPr id="26628" name="ZoneTexte 2"/>
          <p:cNvSpPr txBox="1">
            <a:spLocks noChangeArrowheads="1"/>
          </p:cNvSpPr>
          <p:nvPr/>
        </p:nvSpPr>
        <p:spPr bwMode="auto">
          <a:xfrm>
            <a:off x="3203575" y="1125538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FF0000"/>
                </a:solidFill>
                <a:latin typeface="Calibri" pitchFamily="34" charset="0"/>
              </a:rPr>
              <a:t>Evaporation</a:t>
            </a:r>
          </a:p>
        </p:txBody>
      </p:sp>
      <p:pic>
        <p:nvPicPr>
          <p:cNvPr id="26629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501775"/>
            <a:ext cx="4600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35463"/>
            <a:ext cx="3255963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973513"/>
            <a:ext cx="3119437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2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oneTexte 1"/>
          <p:cNvSpPr txBox="1">
            <a:spLocks noChangeArrowheads="1"/>
          </p:cNvSpPr>
          <p:nvPr/>
        </p:nvSpPr>
        <p:spPr bwMode="auto">
          <a:xfrm>
            <a:off x="1098550" y="381000"/>
            <a:ext cx="715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>
                <a:solidFill>
                  <a:srgbClr val="FF0000"/>
                </a:solidFill>
                <a:latin typeface="Calibri" pitchFamily="34" charset="0"/>
              </a:rPr>
              <a:t>Production of a degenerate quantum gas of fermionic chromium</a:t>
            </a:r>
          </a:p>
        </p:txBody>
      </p:sp>
      <p:sp>
        <p:nvSpPr>
          <p:cNvPr id="29699" name="ZoneTexte 2"/>
          <p:cNvSpPr txBox="1">
            <a:spLocks noChangeArrowheads="1"/>
          </p:cNvSpPr>
          <p:nvPr/>
        </p:nvSpPr>
        <p:spPr bwMode="auto">
          <a:xfrm>
            <a:off x="2916238" y="981075"/>
            <a:ext cx="298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FF0000"/>
                </a:solidFill>
                <a:latin typeface="Calibri" pitchFamily="34" charset="0"/>
              </a:rPr>
              <a:t>What can we study with our gas?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19113" y="1968500"/>
            <a:ext cx="1633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latin typeface="Calibri" pitchFamily="34" charset="0"/>
              </a:rPr>
              <a:t>Phase separation</a:t>
            </a:r>
          </a:p>
        </p:txBody>
      </p:sp>
      <p:sp>
        <p:nvSpPr>
          <p:cNvPr id="29701" name="Oval 8"/>
          <p:cNvSpPr>
            <a:spLocks noChangeArrowheads="1"/>
          </p:cNvSpPr>
          <p:nvPr/>
        </p:nvSpPr>
        <p:spPr bwMode="auto">
          <a:xfrm>
            <a:off x="611188" y="2420938"/>
            <a:ext cx="79057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02" name="Oval 9"/>
          <p:cNvSpPr>
            <a:spLocks noChangeArrowheads="1"/>
          </p:cNvSpPr>
          <p:nvPr/>
        </p:nvSpPr>
        <p:spPr bwMode="auto">
          <a:xfrm>
            <a:off x="1403350" y="2708275"/>
            <a:ext cx="215900" cy="2159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1258888" y="35004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323850" y="4197350"/>
            <a:ext cx="2279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>
                <a:latin typeface="Calibri" pitchFamily="34" charset="0"/>
              </a:rPr>
              <a:t>requires good in situ imaging</a:t>
            </a: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4716463" y="1484313"/>
            <a:ext cx="2005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latin typeface="Calibri" pitchFamily="34" charset="0"/>
              </a:rPr>
              <a:t>Fermionic magnetism</a:t>
            </a:r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3492500" y="1989138"/>
            <a:ext cx="26876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Calibri" pitchFamily="34" charset="0"/>
              </a:rPr>
              <a:t>very different from bosonic magnetism !</a:t>
            </a:r>
          </a:p>
        </p:txBody>
      </p:sp>
      <p:pic>
        <p:nvPicPr>
          <p:cNvPr id="297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21163"/>
            <a:ext cx="3429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8" name="Text Box 16"/>
          <p:cNvSpPr txBox="1">
            <a:spLocks noChangeArrowheads="1"/>
          </p:cNvSpPr>
          <p:nvPr/>
        </p:nvSpPr>
        <p:spPr bwMode="auto">
          <a:xfrm>
            <a:off x="7164388" y="5300663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T=200 nK</a:t>
            </a:r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5435600" y="4581525"/>
            <a:ext cx="684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T=50 nK</a:t>
            </a: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6084888" y="4149725"/>
            <a:ext cx="684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T=10 nK</a:t>
            </a:r>
          </a:p>
        </p:txBody>
      </p:sp>
      <p:sp>
        <p:nvSpPr>
          <p:cNvPr id="29711" name="Text Box 19"/>
          <p:cNvSpPr txBox="1">
            <a:spLocks noChangeArrowheads="1"/>
          </p:cNvSpPr>
          <p:nvPr/>
        </p:nvSpPr>
        <p:spPr bwMode="auto">
          <a:xfrm>
            <a:off x="8337550" y="6021388"/>
            <a:ext cx="8064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Calibri" pitchFamily="34" charset="0"/>
              </a:rPr>
              <a:t>Larmor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Calibri" pitchFamily="34" charset="0"/>
              </a:rPr>
              <a:t>frequency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Calibri" pitchFamily="34" charset="0"/>
              </a:rPr>
              <a:t>(kHz)</a:t>
            </a:r>
          </a:p>
        </p:txBody>
      </p: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3779838" y="4149725"/>
            <a:ext cx="85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Population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in m</a:t>
            </a:r>
            <a:r>
              <a:rPr lang="fr-FR" altLang="fr-FR" sz="1200" baseline="-25000">
                <a:latin typeface="Calibri" pitchFamily="34" charset="0"/>
              </a:rPr>
              <a:t>F</a:t>
            </a:r>
            <a:r>
              <a:rPr lang="fr-FR" altLang="fr-FR" sz="1200">
                <a:latin typeface="Calibri" pitchFamily="34" charset="0"/>
              </a:rPr>
              <a:t>=-9/2</a:t>
            </a:r>
          </a:p>
        </p:txBody>
      </p:sp>
      <p:sp>
        <p:nvSpPr>
          <p:cNvPr id="29713" name="Oval 22"/>
          <p:cNvSpPr>
            <a:spLocks noChangeArrowheads="1"/>
          </p:cNvSpPr>
          <p:nvPr/>
        </p:nvSpPr>
        <p:spPr bwMode="auto">
          <a:xfrm>
            <a:off x="8316913" y="4652963"/>
            <a:ext cx="73025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14" name="Text Box 23"/>
          <p:cNvSpPr txBox="1">
            <a:spLocks noChangeArrowheads="1"/>
          </p:cNvSpPr>
          <p:nvPr/>
        </p:nvSpPr>
        <p:spPr bwMode="auto">
          <a:xfrm>
            <a:off x="8316913" y="4581525"/>
            <a:ext cx="700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FF0000"/>
                </a:solidFill>
                <a:latin typeface="Calibri" pitchFamily="34" charset="0"/>
              </a:rPr>
              <a:t>Fermi T=0</a:t>
            </a:r>
          </a:p>
        </p:txBody>
      </p:sp>
      <p:sp>
        <p:nvSpPr>
          <p:cNvPr id="29715" name="Line 24"/>
          <p:cNvSpPr>
            <a:spLocks noChangeShapeType="1"/>
          </p:cNvSpPr>
          <p:nvPr/>
        </p:nvSpPr>
        <p:spPr bwMode="auto">
          <a:xfrm>
            <a:off x="8243888" y="4221163"/>
            <a:ext cx="431800" cy="0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25"/>
          <p:cNvSpPr txBox="1">
            <a:spLocks noChangeArrowheads="1"/>
          </p:cNvSpPr>
          <p:nvPr/>
        </p:nvSpPr>
        <p:spPr bwMode="auto">
          <a:xfrm>
            <a:off x="8101013" y="3933825"/>
            <a:ext cx="847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0066FF"/>
                </a:solidFill>
                <a:latin typeface="Calibri" pitchFamily="34" charset="0"/>
              </a:rPr>
              <a:t>Boltzmann</a:t>
            </a:r>
          </a:p>
        </p:txBody>
      </p:sp>
      <p:sp>
        <p:nvSpPr>
          <p:cNvPr id="29717" name="Oval 26"/>
          <p:cNvSpPr>
            <a:spLocks noChangeArrowheads="1"/>
          </p:cNvSpPr>
          <p:nvPr/>
        </p:nvSpPr>
        <p:spPr bwMode="auto">
          <a:xfrm>
            <a:off x="2339975" y="6021388"/>
            <a:ext cx="73025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2484438" y="5927725"/>
            <a:ext cx="979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alibri" pitchFamily="34" charset="0"/>
              </a:rPr>
              <a:t>minimize E</a:t>
            </a:r>
            <a:r>
              <a:rPr lang="fr-FR" altLang="fr-FR" sz="1200" baseline="-25000">
                <a:latin typeface="Calibri" pitchFamily="34" charset="0"/>
              </a:rPr>
              <a:t>tot</a:t>
            </a:r>
          </a:p>
        </p:txBody>
      </p:sp>
      <p:sp>
        <p:nvSpPr>
          <p:cNvPr id="29719" name="Rectangle 28"/>
          <p:cNvSpPr>
            <a:spLocks noChangeArrowheads="1"/>
          </p:cNvSpPr>
          <p:nvPr/>
        </p:nvSpPr>
        <p:spPr bwMode="auto">
          <a:xfrm>
            <a:off x="179388" y="1700213"/>
            <a:ext cx="2808287" cy="3024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cxnSp>
        <p:nvCxnSpPr>
          <p:cNvPr id="2" name="Connecteur droit 43"/>
          <p:cNvCxnSpPr/>
          <p:nvPr/>
        </p:nvCxnSpPr>
        <p:spPr bwMode="auto">
          <a:xfrm flipV="1">
            <a:off x="5389563" y="1820863"/>
            <a:ext cx="2063750" cy="1871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45"/>
          <p:cNvCxnSpPr/>
          <p:nvPr/>
        </p:nvCxnSpPr>
        <p:spPr bwMode="auto">
          <a:xfrm flipV="1">
            <a:off x="5949950" y="3114675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 bwMode="auto">
          <a:xfrm flipV="1">
            <a:off x="6267450" y="2828925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 bwMode="auto">
          <a:xfrm flipV="1">
            <a:off x="6624638" y="2492375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 bwMode="auto">
          <a:xfrm flipV="1">
            <a:off x="6981825" y="2205038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 bwMode="auto">
          <a:xfrm flipV="1">
            <a:off x="7334250" y="1868488"/>
            <a:ext cx="112713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6" name="Text Box 6"/>
          <p:cNvSpPr txBox="1">
            <a:spLocks noChangeArrowheads="1"/>
          </p:cNvSpPr>
          <p:nvPr/>
        </p:nvSpPr>
        <p:spPr bwMode="auto">
          <a:xfrm>
            <a:off x="5768975" y="32607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/>
              <a:t>-2</a:t>
            </a:r>
          </a:p>
        </p:txBody>
      </p:sp>
      <p:sp>
        <p:nvSpPr>
          <p:cNvPr id="29727" name="Text Box 6"/>
          <p:cNvSpPr txBox="1">
            <a:spLocks noChangeArrowheads="1"/>
          </p:cNvSpPr>
          <p:nvPr/>
        </p:nvSpPr>
        <p:spPr bwMode="auto">
          <a:xfrm>
            <a:off x="6046788" y="29972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/>
              <a:t>-1</a:t>
            </a:r>
          </a:p>
        </p:txBody>
      </p:sp>
      <p:sp>
        <p:nvSpPr>
          <p:cNvPr id="29728" name="Text Box 6"/>
          <p:cNvSpPr txBox="1">
            <a:spLocks noChangeArrowheads="1"/>
          </p:cNvSpPr>
          <p:nvPr/>
        </p:nvSpPr>
        <p:spPr bwMode="auto">
          <a:xfrm>
            <a:off x="6381750" y="27082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/>
              <a:t>0</a:t>
            </a:r>
          </a:p>
        </p:txBody>
      </p:sp>
      <p:sp>
        <p:nvSpPr>
          <p:cNvPr id="29729" name="Text Box 6"/>
          <p:cNvSpPr txBox="1">
            <a:spLocks noChangeArrowheads="1"/>
          </p:cNvSpPr>
          <p:nvPr/>
        </p:nvSpPr>
        <p:spPr bwMode="auto">
          <a:xfrm>
            <a:off x="6659563" y="249237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/>
              <a:t>1</a:t>
            </a:r>
          </a:p>
        </p:txBody>
      </p:sp>
      <p:sp>
        <p:nvSpPr>
          <p:cNvPr id="29730" name="Text Box 6"/>
          <p:cNvSpPr txBox="1">
            <a:spLocks noChangeArrowheads="1"/>
          </p:cNvSpPr>
          <p:nvPr/>
        </p:nvSpPr>
        <p:spPr bwMode="auto">
          <a:xfrm>
            <a:off x="6937375" y="22304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/>
              <a:t>2</a:t>
            </a:r>
          </a:p>
        </p:txBody>
      </p:sp>
      <p:sp>
        <p:nvSpPr>
          <p:cNvPr id="29731" name="Text Box 6"/>
          <p:cNvSpPr txBox="1">
            <a:spLocks noChangeArrowheads="1"/>
          </p:cNvSpPr>
          <p:nvPr/>
        </p:nvSpPr>
        <p:spPr bwMode="auto">
          <a:xfrm>
            <a:off x="7334250" y="18684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/>
              <a:t>3</a:t>
            </a:r>
          </a:p>
        </p:txBody>
      </p:sp>
      <p:sp>
        <p:nvSpPr>
          <p:cNvPr id="29732" name="Text Box 6"/>
          <p:cNvSpPr txBox="1">
            <a:spLocks noChangeArrowheads="1"/>
          </p:cNvSpPr>
          <p:nvPr/>
        </p:nvSpPr>
        <p:spPr bwMode="auto">
          <a:xfrm>
            <a:off x="5429250" y="359727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/>
              <a:t>-3</a:t>
            </a:r>
          </a:p>
        </p:txBody>
      </p:sp>
      <p:cxnSp>
        <p:nvCxnSpPr>
          <p:cNvPr id="4" name="Connecteur droit 59"/>
          <p:cNvCxnSpPr/>
          <p:nvPr/>
        </p:nvCxnSpPr>
        <p:spPr bwMode="auto">
          <a:xfrm flipV="1">
            <a:off x="5632450" y="3403600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4"/>
          <p:cNvCxnSpPr/>
          <p:nvPr/>
        </p:nvCxnSpPr>
        <p:spPr bwMode="auto">
          <a:xfrm flipV="1">
            <a:off x="5349875" y="3614738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4"/>
          <p:cNvSpPr/>
          <p:nvPr/>
        </p:nvSpPr>
        <p:spPr bwMode="auto">
          <a:xfrm>
            <a:off x="5148263" y="3429000"/>
            <a:ext cx="320675" cy="26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36" name="Oval 45"/>
          <p:cNvSpPr>
            <a:spLocks noChangeArrowheads="1"/>
          </p:cNvSpPr>
          <p:nvPr/>
        </p:nvSpPr>
        <p:spPr bwMode="auto">
          <a:xfrm>
            <a:off x="6227763" y="3573463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37" name="Text Box 46"/>
          <p:cNvSpPr txBox="1">
            <a:spLocks noChangeArrowheads="1"/>
          </p:cNvSpPr>
          <p:nvPr/>
        </p:nvSpPr>
        <p:spPr bwMode="auto">
          <a:xfrm>
            <a:off x="3492500" y="2420938"/>
            <a:ext cx="1984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Calibri" pitchFamily="34" charset="0"/>
              </a:rPr>
              <a:t>Picture at  T= 0 and no interactions</a:t>
            </a:r>
          </a:p>
        </p:txBody>
      </p:sp>
      <p:cxnSp>
        <p:nvCxnSpPr>
          <p:cNvPr id="7" name="Connecteur droit 43"/>
          <p:cNvCxnSpPr/>
          <p:nvPr/>
        </p:nvCxnSpPr>
        <p:spPr bwMode="auto">
          <a:xfrm flipV="1">
            <a:off x="6300788" y="1412875"/>
            <a:ext cx="2519362" cy="23764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45"/>
          <p:cNvCxnSpPr/>
          <p:nvPr/>
        </p:nvCxnSpPr>
        <p:spPr bwMode="auto">
          <a:xfrm flipV="1">
            <a:off x="6804025" y="3284538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46"/>
          <p:cNvCxnSpPr/>
          <p:nvPr/>
        </p:nvCxnSpPr>
        <p:spPr bwMode="auto">
          <a:xfrm flipV="1">
            <a:off x="7092950" y="2997200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47"/>
          <p:cNvCxnSpPr/>
          <p:nvPr/>
        </p:nvCxnSpPr>
        <p:spPr bwMode="auto">
          <a:xfrm flipV="1">
            <a:off x="7451725" y="2708275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48"/>
          <p:cNvCxnSpPr/>
          <p:nvPr/>
        </p:nvCxnSpPr>
        <p:spPr bwMode="auto">
          <a:xfrm flipV="1">
            <a:off x="7740650" y="2420938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49"/>
          <p:cNvCxnSpPr/>
          <p:nvPr/>
        </p:nvCxnSpPr>
        <p:spPr bwMode="auto">
          <a:xfrm flipV="1">
            <a:off x="8027988" y="2133600"/>
            <a:ext cx="112712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4" name="Text Box 6"/>
          <p:cNvSpPr txBox="1">
            <a:spLocks noChangeArrowheads="1"/>
          </p:cNvSpPr>
          <p:nvPr/>
        </p:nvSpPr>
        <p:spPr bwMode="auto">
          <a:xfrm>
            <a:off x="6705600" y="3333750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-7/2</a:t>
            </a:r>
          </a:p>
        </p:txBody>
      </p:sp>
      <p:sp>
        <p:nvSpPr>
          <p:cNvPr id="29745" name="Text Box 6"/>
          <p:cNvSpPr txBox="1">
            <a:spLocks noChangeArrowheads="1"/>
          </p:cNvSpPr>
          <p:nvPr/>
        </p:nvSpPr>
        <p:spPr bwMode="auto">
          <a:xfrm>
            <a:off x="6983413" y="307022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-5/2</a:t>
            </a:r>
          </a:p>
        </p:txBody>
      </p:sp>
      <p:sp>
        <p:nvSpPr>
          <p:cNvPr id="29746" name="Text Box 6"/>
          <p:cNvSpPr txBox="1">
            <a:spLocks noChangeArrowheads="1"/>
          </p:cNvSpPr>
          <p:nvPr/>
        </p:nvSpPr>
        <p:spPr bwMode="auto">
          <a:xfrm>
            <a:off x="7318375" y="2781300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-3/2</a:t>
            </a:r>
          </a:p>
        </p:txBody>
      </p:sp>
      <p:sp>
        <p:nvSpPr>
          <p:cNvPr id="29747" name="Text Box 6"/>
          <p:cNvSpPr txBox="1">
            <a:spLocks noChangeArrowheads="1"/>
          </p:cNvSpPr>
          <p:nvPr/>
        </p:nvSpPr>
        <p:spPr bwMode="auto">
          <a:xfrm>
            <a:off x="7596188" y="2565400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-1/2</a:t>
            </a:r>
          </a:p>
        </p:txBody>
      </p:sp>
      <p:sp>
        <p:nvSpPr>
          <p:cNvPr id="29748" name="Text Box 6"/>
          <p:cNvSpPr txBox="1">
            <a:spLocks noChangeArrowheads="1"/>
          </p:cNvSpPr>
          <p:nvPr/>
        </p:nvSpPr>
        <p:spPr bwMode="auto">
          <a:xfrm>
            <a:off x="7885113" y="22764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1/2</a:t>
            </a:r>
          </a:p>
        </p:txBody>
      </p:sp>
      <p:sp>
        <p:nvSpPr>
          <p:cNvPr id="29749" name="Text Box 6"/>
          <p:cNvSpPr txBox="1">
            <a:spLocks noChangeArrowheads="1"/>
          </p:cNvSpPr>
          <p:nvPr/>
        </p:nvSpPr>
        <p:spPr bwMode="auto">
          <a:xfrm>
            <a:off x="8101013" y="1989138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3/2</a:t>
            </a:r>
          </a:p>
        </p:txBody>
      </p:sp>
      <p:sp>
        <p:nvSpPr>
          <p:cNvPr id="29750" name="Text Box 6"/>
          <p:cNvSpPr txBox="1">
            <a:spLocks noChangeArrowheads="1"/>
          </p:cNvSpPr>
          <p:nvPr/>
        </p:nvSpPr>
        <p:spPr bwMode="auto">
          <a:xfrm>
            <a:off x="6365875" y="3670300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-9/2</a:t>
            </a:r>
          </a:p>
        </p:txBody>
      </p:sp>
      <p:cxnSp>
        <p:nvCxnSpPr>
          <p:cNvPr id="13" name="Connecteur droit 59"/>
          <p:cNvCxnSpPr/>
          <p:nvPr/>
        </p:nvCxnSpPr>
        <p:spPr bwMode="auto">
          <a:xfrm flipV="1">
            <a:off x="6516688" y="3500438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44"/>
          <p:cNvCxnSpPr/>
          <p:nvPr/>
        </p:nvCxnSpPr>
        <p:spPr bwMode="auto">
          <a:xfrm flipV="1">
            <a:off x="6286500" y="3687763"/>
            <a:ext cx="114300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49"/>
          <p:cNvCxnSpPr/>
          <p:nvPr/>
        </p:nvCxnSpPr>
        <p:spPr bwMode="auto">
          <a:xfrm flipV="1">
            <a:off x="8316913" y="1844675"/>
            <a:ext cx="112712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4" name="Text Box 6"/>
          <p:cNvSpPr txBox="1">
            <a:spLocks noChangeArrowheads="1"/>
          </p:cNvSpPr>
          <p:nvPr/>
        </p:nvSpPr>
        <p:spPr bwMode="auto">
          <a:xfrm>
            <a:off x="8388350" y="1773238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5/2</a:t>
            </a:r>
          </a:p>
        </p:txBody>
      </p:sp>
      <p:sp>
        <p:nvSpPr>
          <p:cNvPr id="29755" name="Oval 65"/>
          <p:cNvSpPr>
            <a:spLocks noChangeArrowheads="1"/>
          </p:cNvSpPr>
          <p:nvPr/>
        </p:nvSpPr>
        <p:spPr bwMode="auto">
          <a:xfrm>
            <a:off x="6443663" y="3357563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56" name="Oval 66"/>
          <p:cNvSpPr>
            <a:spLocks noChangeArrowheads="1"/>
          </p:cNvSpPr>
          <p:nvPr/>
        </p:nvSpPr>
        <p:spPr bwMode="auto">
          <a:xfrm>
            <a:off x="6732588" y="3141663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57" name="Oval 67"/>
          <p:cNvSpPr>
            <a:spLocks noChangeArrowheads="1"/>
          </p:cNvSpPr>
          <p:nvPr/>
        </p:nvSpPr>
        <p:spPr bwMode="auto">
          <a:xfrm>
            <a:off x="7019925" y="2852738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58" name="Oval 68"/>
          <p:cNvSpPr>
            <a:spLocks noChangeArrowheads="1"/>
          </p:cNvSpPr>
          <p:nvPr/>
        </p:nvSpPr>
        <p:spPr bwMode="auto">
          <a:xfrm>
            <a:off x="7380288" y="2565400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59" name="Oval 69"/>
          <p:cNvSpPr>
            <a:spLocks noChangeArrowheads="1"/>
          </p:cNvSpPr>
          <p:nvPr/>
        </p:nvSpPr>
        <p:spPr bwMode="auto">
          <a:xfrm>
            <a:off x="7667625" y="2276475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60" name="Oval 70"/>
          <p:cNvSpPr>
            <a:spLocks noChangeArrowheads="1"/>
          </p:cNvSpPr>
          <p:nvPr/>
        </p:nvSpPr>
        <p:spPr bwMode="auto">
          <a:xfrm>
            <a:off x="7956550" y="1989138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61" name="Oval 71"/>
          <p:cNvSpPr>
            <a:spLocks noChangeArrowheads="1"/>
          </p:cNvSpPr>
          <p:nvPr/>
        </p:nvSpPr>
        <p:spPr bwMode="auto">
          <a:xfrm>
            <a:off x="8459788" y="1484313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cxnSp>
        <p:nvCxnSpPr>
          <p:cNvPr id="16" name="Connecteur droit 49"/>
          <p:cNvCxnSpPr/>
          <p:nvPr/>
        </p:nvCxnSpPr>
        <p:spPr bwMode="auto">
          <a:xfrm flipV="1">
            <a:off x="8532813" y="1628775"/>
            <a:ext cx="112712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49"/>
          <p:cNvCxnSpPr/>
          <p:nvPr/>
        </p:nvCxnSpPr>
        <p:spPr bwMode="auto">
          <a:xfrm flipV="1">
            <a:off x="8675688" y="1412875"/>
            <a:ext cx="112712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4" name="Text Box 6"/>
          <p:cNvSpPr txBox="1">
            <a:spLocks noChangeArrowheads="1"/>
          </p:cNvSpPr>
          <p:nvPr/>
        </p:nvSpPr>
        <p:spPr bwMode="auto">
          <a:xfrm>
            <a:off x="8532813" y="1557338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7/2</a:t>
            </a:r>
          </a:p>
        </p:txBody>
      </p:sp>
      <p:sp>
        <p:nvSpPr>
          <p:cNvPr id="29765" name="Text Box 6"/>
          <p:cNvSpPr txBox="1">
            <a:spLocks noChangeArrowheads="1"/>
          </p:cNvSpPr>
          <p:nvPr/>
        </p:nvSpPr>
        <p:spPr bwMode="auto">
          <a:xfrm>
            <a:off x="8713788" y="14128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9/2</a:t>
            </a:r>
          </a:p>
        </p:txBody>
      </p:sp>
      <p:sp>
        <p:nvSpPr>
          <p:cNvPr id="29766" name="Oval 76"/>
          <p:cNvSpPr>
            <a:spLocks noChangeArrowheads="1"/>
          </p:cNvSpPr>
          <p:nvPr/>
        </p:nvSpPr>
        <p:spPr bwMode="auto">
          <a:xfrm>
            <a:off x="8243888" y="1700213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9767" name="Oval 77"/>
          <p:cNvSpPr>
            <a:spLocks noChangeArrowheads="1"/>
          </p:cNvSpPr>
          <p:nvPr/>
        </p:nvSpPr>
        <p:spPr bwMode="auto">
          <a:xfrm>
            <a:off x="8675688" y="1268413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graphicFrame>
        <p:nvGraphicFramePr>
          <p:cNvPr id="29768" name="Object 79"/>
          <p:cNvGraphicFramePr>
            <a:graphicFrameLocks noChangeAspect="1"/>
          </p:cNvGraphicFramePr>
          <p:nvPr/>
        </p:nvGraphicFramePr>
        <p:xfrm>
          <a:off x="2109788" y="6218238"/>
          <a:ext cx="147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4" imgW="1473200" imgH="279400" progId="Equation.3">
                  <p:embed/>
                </p:oleObj>
              </mc:Choice>
              <mc:Fallback>
                <p:oleObj name="Equation" r:id="rId4" imgW="1473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6218238"/>
                        <a:ext cx="147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9" name="Object 80"/>
          <p:cNvGraphicFramePr>
            <a:graphicFrameLocks noChangeAspect="1"/>
          </p:cNvGraphicFramePr>
          <p:nvPr/>
        </p:nvGraphicFramePr>
        <p:xfrm>
          <a:off x="2124075" y="6453188"/>
          <a:ext cx="1206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6" imgW="1205977" imgH="253890" progId="Equation.3">
                  <p:embed/>
                </p:oleObj>
              </mc:Choice>
              <mc:Fallback>
                <p:oleObj name="Equation" r:id="rId6" imgW="120597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6453188"/>
                        <a:ext cx="12065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70" name="Object 81"/>
          <p:cNvGraphicFramePr>
            <a:graphicFrameLocks noChangeAspect="1"/>
          </p:cNvGraphicFramePr>
          <p:nvPr/>
        </p:nvGraphicFramePr>
        <p:xfrm>
          <a:off x="7667625" y="3284538"/>
          <a:ext cx="10810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8" imgW="698197" imgH="215806" progId="Equation.3">
                  <p:embed/>
                </p:oleObj>
              </mc:Choice>
              <mc:Fallback>
                <p:oleObj name="Equation" r:id="rId8" imgW="69819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284538"/>
                        <a:ext cx="10810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71" name="Object 82"/>
          <p:cNvGraphicFramePr>
            <a:graphicFrameLocks noChangeAspect="1"/>
          </p:cNvGraphicFramePr>
          <p:nvPr/>
        </p:nvGraphicFramePr>
        <p:xfrm>
          <a:off x="4716463" y="2852738"/>
          <a:ext cx="609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0" imgW="393359" imgH="215713" progId="Equation.3">
                  <p:embed/>
                </p:oleObj>
              </mc:Choice>
              <mc:Fallback>
                <p:oleObj name="Equation" r:id="rId10" imgW="39335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852738"/>
                        <a:ext cx="609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2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70285" y="188640"/>
            <a:ext cx="63069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Chromium  : a dipolar BEC due to its large dipole (S=3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46225" y="1117600"/>
            <a:ext cx="257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Times New Roman" pitchFamily="18" charset="0"/>
              </a:rPr>
              <a:t>Dipole-dipole</a:t>
            </a:r>
            <a:r>
              <a:rPr lang="fr-FR" altLang="fr-FR" sz="1800" dirty="0">
                <a:latin typeface="Times New Roman" pitchFamily="18" charset="0"/>
              </a:rPr>
              <a:t> interactions</a:t>
            </a:r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966788" y="1760538"/>
          <a:ext cx="39639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Equation" r:id="rId4" imgW="2362200" imgH="393700" progId="Equation.DSMT4">
                  <p:embed/>
                </p:oleObj>
              </mc:Choice>
              <mc:Fallback>
                <p:oleObj name="Equation" r:id="rId4" imgW="2362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760538"/>
                        <a:ext cx="396398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67544" y="1117600"/>
            <a:ext cx="5184576" cy="1663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7359650" y="2146300"/>
            <a:ext cx="146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itchFamily="18" charset="0"/>
              </a:rPr>
              <a:t>Anisotropic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432675" y="155575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pitchFamily="18" charset="0"/>
              </a:rPr>
              <a:t>Long range</a:t>
            </a:r>
            <a:endParaRPr lang="en-US" altLang="fr-FR" sz="1800" dirty="0">
              <a:latin typeface="Times New Roman" pitchFamily="18" charset="0"/>
            </a:endParaRPr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5722938" y="987425"/>
            <a:ext cx="1223962" cy="1720850"/>
            <a:chOff x="3560" y="2886"/>
            <a:chExt cx="636" cy="996"/>
          </a:xfrm>
        </p:grpSpPr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V="1">
              <a:off x="4105" y="2886"/>
              <a:ext cx="0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V="1">
              <a:off x="3651" y="3158"/>
              <a:ext cx="0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 flipV="1">
              <a:off x="3651" y="3521"/>
              <a:ext cx="454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4014" y="31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latin typeface="Times New Roman" pitchFamily="18" charset="0"/>
              </a:endParaRPr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3560" y="3385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latin typeface="Times New Roman" pitchFamily="18" charset="0"/>
              </a:endParaRPr>
            </a:p>
          </p:txBody>
        </p: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3820" y="3670"/>
              <a:ext cx="1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imes New Roman" pitchFamily="18" charset="0"/>
                </a:rPr>
                <a:t>R</a:t>
              </a:r>
            </a:p>
          </p:txBody>
        </p:sp>
        <p:graphicFrame>
          <p:nvGraphicFramePr>
            <p:cNvPr id="19" name="Object 19"/>
            <p:cNvGraphicFramePr>
              <a:graphicFrameLocks noChangeAspect="1"/>
            </p:cNvGraphicFramePr>
            <p:nvPr/>
          </p:nvGraphicFramePr>
          <p:xfrm>
            <a:off x="3787" y="3385"/>
            <a:ext cx="134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" name="Equation" r:id="rId6" imgW="126725" imgH="177415" progId="Equation.DSMT4">
                    <p:embed/>
                  </p:oleObj>
                </mc:Choice>
                <mc:Fallback>
                  <p:oleObj name="Equation" r:id="rId6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3385"/>
                          <a:ext cx="134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3651" y="3605"/>
              <a:ext cx="182" cy="97"/>
            </a:xfrm>
            <a:custGeom>
              <a:avLst/>
              <a:gdLst>
                <a:gd name="T0" fmla="*/ 0 w 182"/>
                <a:gd name="T1" fmla="*/ 2147483647 h 52"/>
                <a:gd name="T2" fmla="*/ 91 w 182"/>
                <a:gd name="T3" fmla="*/ 2147483647 h 52"/>
                <a:gd name="T4" fmla="*/ 182 w 182"/>
                <a:gd name="T5" fmla="*/ 2147483647 h 52"/>
                <a:gd name="T6" fmla="*/ 0 60000 65536"/>
                <a:gd name="T7" fmla="*/ 0 60000 65536"/>
                <a:gd name="T8" fmla="*/ 0 60000 65536"/>
                <a:gd name="T9" fmla="*/ 0 w 182"/>
                <a:gd name="T10" fmla="*/ 0 h 52"/>
                <a:gd name="T11" fmla="*/ 182 w 18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52">
                  <a:moveTo>
                    <a:pt x="0" y="7"/>
                  </a:moveTo>
                  <a:cubicBezTo>
                    <a:pt x="30" y="3"/>
                    <a:pt x="61" y="0"/>
                    <a:pt x="91" y="7"/>
                  </a:cubicBezTo>
                  <a:cubicBezTo>
                    <a:pt x="121" y="14"/>
                    <a:pt x="151" y="33"/>
                    <a:pt x="182" y="5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090571"/>
              </p:ext>
            </p:extLst>
          </p:nvPr>
        </p:nvGraphicFramePr>
        <p:xfrm>
          <a:off x="3420815" y="3804207"/>
          <a:ext cx="21955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Equation" r:id="rId8" imgW="1308100" imgH="419100" progId="Equation.DSMT4">
                  <p:embed/>
                </p:oleObj>
              </mc:Choice>
              <mc:Fallback>
                <p:oleObj name="Equation" r:id="rId8" imgW="1308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815" y="3804207"/>
                        <a:ext cx="219551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818038"/>
              </p:ext>
            </p:extLst>
          </p:nvPr>
        </p:nvGraphicFramePr>
        <p:xfrm>
          <a:off x="682378" y="3793095"/>
          <a:ext cx="13636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Equation" r:id="rId10" imgW="812447" imgH="393529" progId="Equation.DSMT4">
                  <p:embed/>
                </p:oleObj>
              </mc:Choice>
              <mc:Fallback>
                <p:oleObj name="Equation" r:id="rId10" imgW="8124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78" y="3793095"/>
                        <a:ext cx="13636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50"/>
          <p:cNvSpPr>
            <a:spLocks noChangeShapeType="1"/>
          </p:cNvSpPr>
          <p:nvPr/>
        </p:nvSpPr>
        <p:spPr bwMode="auto">
          <a:xfrm>
            <a:off x="2382590" y="4074082"/>
            <a:ext cx="5270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542803" y="3281920"/>
            <a:ext cx="357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pitchFamily="18" charset="0"/>
              </a:rPr>
              <a:t>Van-der-</a:t>
            </a:r>
            <a:r>
              <a:rPr lang="fr-FR" altLang="fr-FR" sz="1800" dirty="0" err="1">
                <a:latin typeface="Times New Roman" pitchFamily="18" charset="0"/>
              </a:rPr>
              <a:t>Waals</a:t>
            </a:r>
            <a:r>
              <a:rPr lang="fr-FR" altLang="fr-FR" sz="1800" dirty="0">
                <a:latin typeface="Times New Roman" pitchFamily="18" charset="0"/>
              </a:rPr>
              <a:t> (contact) interactions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8362" y="3139318"/>
            <a:ext cx="5184576" cy="1663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6786932" y="3400481"/>
            <a:ext cx="138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Times New Roman" pitchFamily="18" charset="0"/>
              </a:rPr>
              <a:t>short range and </a:t>
            </a:r>
            <a:r>
              <a:rPr lang="fr-FR" altLang="fr-FR" sz="1800" dirty="0" err="1" smtClean="0">
                <a:latin typeface="Times New Roman" pitchFamily="18" charset="0"/>
              </a:rPr>
              <a:t>isotropic</a:t>
            </a:r>
            <a:endParaRPr lang="en-US" altLang="fr-FR" sz="1800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03250" y="5416550"/>
            <a:ext cx="1925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err="1">
                <a:latin typeface="Times New Roman" pitchFamily="18" charset="0"/>
              </a:rPr>
              <a:t>Chromium</a:t>
            </a:r>
            <a:r>
              <a:rPr lang="fr-FR" altLang="fr-FR" sz="2000" dirty="0">
                <a:latin typeface="Times New Roman" pitchFamily="18" charset="0"/>
              </a:rPr>
              <a:t> (S=3)</a:t>
            </a: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3209925" y="5157788"/>
          <a:ext cx="25146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Equation" r:id="rId12" imgW="1320800" imgH="457200" progId="Equation.DSMT4">
                  <p:embed/>
                </p:oleObj>
              </mc:Choice>
              <mc:Fallback>
                <p:oleObj name="Equation" r:id="rId12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157788"/>
                        <a:ext cx="25146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887413" y="4797374"/>
            <a:ext cx="622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imes New Roman" pitchFamily="18" charset="0"/>
              </a:rPr>
              <a:t>Relative </a:t>
            </a:r>
            <a:r>
              <a:rPr lang="fr-FR" altLang="fr-FR" sz="1800" dirty="0" err="1">
                <a:solidFill>
                  <a:srgbClr val="FF0000"/>
                </a:solidFill>
                <a:latin typeface="Times New Roman" pitchFamily="18" charset="0"/>
              </a:rPr>
              <a:t>strength</a:t>
            </a:r>
            <a:r>
              <a:rPr lang="fr-FR" altLang="fr-FR" sz="1800" dirty="0">
                <a:solidFill>
                  <a:srgbClr val="FF0000"/>
                </a:solidFill>
                <a:latin typeface="Times New Roman" pitchFamily="18" charset="0"/>
              </a:rPr>
              <a:t> of </a:t>
            </a:r>
            <a:r>
              <a:rPr lang="fr-FR" altLang="fr-FR" sz="1800" dirty="0" err="1">
                <a:solidFill>
                  <a:srgbClr val="FF0000"/>
                </a:solidFill>
                <a:latin typeface="Times New Roman" pitchFamily="18" charset="0"/>
              </a:rPr>
              <a:t>dipole-dipole</a:t>
            </a:r>
            <a:r>
              <a:rPr lang="fr-FR" altLang="fr-FR" sz="1800" dirty="0">
                <a:solidFill>
                  <a:srgbClr val="FF0000"/>
                </a:solidFill>
                <a:latin typeface="Times New Roman" pitchFamily="18" charset="0"/>
              </a:rPr>
              <a:t> and Van-der-</a:t>
            </a:r>
            <a:r>
              <a:rPr lang="fr-FR" altLang="fr-FR" sz="1800" dirty="0" err="1">
                <a:solidFill>
                  <a:srgbClr val="FF0000"/>
                </a:solidFill>
                <a:latin typeface="Times New Roman" pitchFamily="18" charset="0"/>
              </a:rPr>
              <a:t>Waals</a:t>
            </a:r>
            <a:r>
              <a:rPr lang="fr-FR" altLang="fr-FR" sz="1800" dirty="0">
                <a:solidFill>
                  <a:srgbClr val="FF0000"/>
                </a:solidFill>
                <a:latin typeface="Times New Roman" pitchFamily="18" charset="0"/>
              </a:rPr>
              <a:t> interactions</a:t>
            </a:r>
          </a:p>
        </p:txBody>
      </p:sp>
      <p:graphicFrame>
        <p:nvGraphicFramePr>
          <p:cNvPr id="30" name="Object 57"/>
          <p:cNvGraphicFramePr>
            <a:graphicFrameLocks noChangeAspect="1"/>
          </p:cNvGraphicFramePr>
          <p:nvPr/>
        </p:nvGraphicFramePr>
        <p:xfrm>
          <a:off x="7154863" y="5373688"/>
          <a:ext cx="12334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Equation" r:id="rId14" imgW="647700" imgH="228600" progId="Equation.DSMT4">
                  <p:embed/>
                </p:oleObj>
              </mc:Choice>
              <mc:Fallback>
                <p:oleObj name="Equation" r:id="rId14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5373688"/>
                        <a:ext cx="12334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650038" y="5410200"/>
            <a:ext cx="50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Times New Roman" pitchFamily="18" charset="0"/>
              </a:rPr>
              <a:t>Cr: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64979" y="5949280"/>
            <a:ext cx="7674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</a:rPr>
              <a:t>(</a:t>
            </a: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</a:rPr>
              <a:t>only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</a:rPr>
              <a:t> few </a:t>
            </a: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</a:rPr>
              <a:t>experiments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</a:rPr>
              <a:t> </a:t>
            </a: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</a:rPr>
              <a:t>worldwide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</a:rPr>
              <a:t> </a:t>
            </a: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</a:rPr>
              <a:t>with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</a:rPr>
              <a:t> non-</a:t>
            </a: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</a:rPr>
              <a:t>negligible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</a:rPr>
              <a:t> </a:t>
            </a: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</a:rPr>
              <a:t>dipolar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</a:rPr>
              <a:t> interactions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 smtClean="0">
                <a:solidFill>
                  <a:srgbClr val="3399FF"/>
                </a:solidFill>
                <a:latin typeface="Times New Roman" pitchFamily="18" charset="0"/>
              </a:rPr>
              <a:t>Others</a:t>
            </a:r>
            <a:r>
              <a:rPr lang="fr-FR" altLang="fr-FR" sz="1800" b="1" dirty="0" smtClean="0">
                <a:solidFill>
                  <a:srgbClr val="3399FF"/>
                </a:solidFill>
                <a:latin typeface="Times New Roman" pitchFamily="18" charset="0"/>
              </a:rPr>
              <a:t> </a:t>
            </a:r>
            <a:r>
              <a:rPr lang="fr-FR" altLang="fr-FR" sz="1800" b="1" dirty="0" err="1" smtClean="0">
                <a:solidFill>
                  <a:srgbClr val="3399FF"/>
                </a:solidFill>
                <a:latin typeface="Times New Roman" pitchFamily="18" charset="0"/>
              </a:rPr>
              <a:t>dipolar</a:t>
            </a:r>
            <a:r>
              <a:rPr lang="fr-FR" altLang="fr-FR" sz="1800" b="1" dirty="0" smtClean="0">
                <a:solidFill>
                  <a:srgbClr val="3399FF"/>
                </a:solidFill>
                <a:latin typeface="Times New Roman" pitchFamily="18" charset="0"/>
              </a:rPr>
              <a:t> </a:t>
            </a:r>
            <a:r>
              <a:rPr lang="fr-FR" altLang="fr-FR" sz="1800" b="1" dirty="0" err="1" smtClean="0">
                <a:solidFill>
                  <a:srgbClr val="3399FF"/>
                </a:solidFill>
                <a:latin typeface="Times New Roman" pitchFamily="18" charset="0"/>
              </a:rPr>
              <a:t>species</a:t>
            </a:r>
            <a:r>
              <a:rPr lang="fr-FR" altLang="fr-FR" sz="1800" b="1" dirty="0" smtClean="0">
                <a:solidFill>
                  <a:srgbClr val="3399FF"/>
                </a:solidFill>
                <a:latin typeface="Times New Roman" pitchFamily="18" charset="0"/>
              </a:rPr>
              <a:t> : Er, Dy, Stuttgart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</a:rPr>
              <a:t>, Innsbruck, Stanford, </a:t>
            </a:r>
            <a:r>
              <a:rPr lang="fr-FR" altLang="fr-FR" sz="1800" b="1" dirty="0" smtClean="0">
                <a:solidFill>
                  <a:srgbClr val="3399FF"/>
                </a:solidFill>
                <a:latin typeface="Times New Roman" pitchFamily="18" charset="0"/>
              </a:rPr>
              <a:t>Boulder</a:t>
            </a:r>
            <a:endParaRPr lang="fr-FR" altLang="fr-FR" sz="1800" b="1" dirty="0">
              <a:solidFill>
                <a:srgbClr val="3399FF"/>
              </a:solidFill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635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43"/>
    </mc:Choice>
    <mc:Fallback xmlns="">
      <p:transition spd="slow" advTm="97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  <p:bldP spid="23" grpId="0" animBg="1"/>
      <p:bldP spid="24" grpId="0"/>
      <p:bldP spid="25" grpId="0" animBg="1"/>
      <p:bldP spid="26" grpId="0"/>
      <p:bldP spid="27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4464" y="156211"/>
            <a:ext cx="597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equilibirum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spin dynamics : sample preparation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692696"/>
            <a:ext cx="8599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-We load a BEC in a deep 3D rectangular lattice, S= 3, m=-3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loading is adiabatic and we reach a Mott state, with the “wedding cake” distribution: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79512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67544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55576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43608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331640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619672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907704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195736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483768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771800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79512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67544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55576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43608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331640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619672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907704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195736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483768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771800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79512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67544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55576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043608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331640" y="242088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619672" y="242088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907704" y="242088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195736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483768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771800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79512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67544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55576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043608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1331640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1619672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1907704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195736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483768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2771800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79512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467544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755576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043608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331640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619672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1907704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195736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483768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771800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179512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467544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755576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1331640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1619672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1907704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2195736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483768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2771800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179512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467544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55576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1043608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1331640" y="35730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1619672" y="35730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1907704" y="35730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2195736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2483768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2771800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179512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467544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755576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1043608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1331640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1619672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1907704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195736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2483768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771800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179512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467544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755576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1043608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1331640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1619672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1907704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2195736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483768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2771800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3059832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3059832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3059832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3059832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3059832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3059832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3059832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3059832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3059832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1403648" y="242088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1691680" y="242088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1979712" y="242088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1115616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1403648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1691680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1979712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2267744" y="270892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1115616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1403648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1691680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1979712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2267744" y="299695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1115616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1403648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1691680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1979712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2267744" y="32849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1403648" y="35730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1691680" y="35730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1979712" y="357301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/>
          <p:cNvSpPr txBox="1"/>
          <p:nvPr/>
        </p:nvSpPr>
        <p:spPr>
          <a:xfrm>
            <a:off x="3635896" y="2528900"/>
            <a:ext cx="411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atoms par site at the center=  </a:t>
            </a:r>
            <a:r>
              <a:rPr lang="en-US" dirty="0" err="1" smtClean="0"/>
              <a:t>Doublons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132" name="Connecteur droit avec flèche 131"/>
          <p:cNvCxnSpPr>
            <a:endCxn id="43" idx="4"/>
          </p:cNvCxnSpPr>
          <p:nvPr/>
        </p:nvCxnSpPr>
        <p:spPr>
          <a:xfrm flipH="1">
            <a:off x="2015716" y="2708920"/>
            <a:ext cx="1620180" cy="21602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 flipH="1" flipV="1">
            <a:off x="2889734" y="3681028"/>
            <a:ext cx="1178210" cy="18002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4067944" y="3861048"/>
            <a:ext cx="374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a shell with 1 atom per site = </a:t>
            </a:r>
            <a:r>
              <a:rPr lang="en-US" dirty="0" err="1" smtClean="0"/>
              <a:t>singlons</a:t>
            </a:r>
            <a:endParaRPr lang="en-US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080515"/>
              </p:ext>
            </p:extLst>
          </p:nvPr>
        </p:nvGraphicFramePr>
        <p:xfrm>
          <a:off x="854485" y="4699099"/>
          <a:ext cx="2952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orelDRAW" r:id="rId3" imgW="696240" imgH="3007080" progId="CorelDRAW.Graphic.12">
                  <p:embed/>
                </p:oleObj>
              </mc:Choice>
              <mc:Fallback>
                <p:oleObj name="CorelDRAW" r:id="rId3" imgW="696240" imgH="3007080" progId="CorelDRAW.Graphic.12">
                  <p:embed/>
                  <p:pic>
                    <p:nvPicPr>
                      <p:cNvPr id="0" name="Obje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85" y="4699099"/>
                        <a:ext cx="29527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311288" y="4653136"/>
            <a:ext cx="648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different </a:t>
            </a:r>
            <a:r>
              <a:rPr lang="en-US" dirty="0"/>
              <a:t>Z</a:t>
            </a:r>
            <a:r>
              <a:rPr lang="en-US" dirty="0" smtClean="0"/>
              <a:t>eeman populations are measured by a Stern </a:t>
            </a:r>
            <a:r>
              <a:rPr lang="en-US" dirty="0" err="1" smtClean="0"/>
              <a:t>Gerlach</a:t>
            </a:r>
            <a:endParaRPr lang="en-US" dirty="0" smtClean="0"/>
          </a:p>
          <a:p>
            <a:r>
              <a:rPr lang="en-US" dirty="0" smtClean="0"/>
              <a:t>separation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28"/>
    </mc:Choice>
    <mc:Fallback xmlns="">
      <p:transition spd="slow" advTm="617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4464" y="156211"/>
            <a:ext cx="597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equilibrium spin dynamics : sample preparation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692696"/>
            <a:ext cx="873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-Then we can remove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simple initial situation, with only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intersite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Atoms, initially in m=-3 are prepared in -2 and the spin dynamic is monitored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79512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67544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55576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43608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331640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619672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907704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195736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483768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771800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79512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67544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43608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331640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619672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907704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195736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483768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79512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67544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55576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043608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195736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483768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771800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79512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67544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55576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483768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2771800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79512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467544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755576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483768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771800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179512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467544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755576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483768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2771800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179512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467544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55576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1043608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2195736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2483768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2771800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179512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467544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755576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1043608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1331640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1619672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1907704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195736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2483768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771800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179512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467544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755576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1043608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1331640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1619672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1907704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2195736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2771800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3059832" y="184482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3059832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3037570" y="24208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3059832" y="270892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3059832" y="299695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3059832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3059832" y="357301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3059832" y="386104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3059832" y="414908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Forme libre 128"/>
          <p:cNvSpPr/>
          <p:nvPr/>
        </p:nvSpPr>
        <p:spPr>
          <a:xfrm>
            <a:off x="4190313" y="2409058"/>
            <a:ext cx="478851" cy="662440"/>
          </a:xfrm>
          <a:custGeom>
            <a:avLst/>
            <a:gdLst>
              <a:gd name="connsiteX0" fmla="*/ 0 w 1274618"/>
              <a:gd name="connsiteY0" fmla="*/ 0 h 1579418"/>
              <a:gd name="connsiteX1" fmla="*/ 692727 w 1274618"/>
              <a:gd name="connsiteY1" fmla="*/ 1579418 h 1579418"/>
              <a:gd name="connsiteX2" fmla="*/ 1274618 w 1274618"/>
              <a:gd name="connsiteY2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618" h="1579418">
                <a:moveTo>
                  <a:pt x="0" y="0"/>
                </a:moveTo>
                <a:cubicBezTo>
                  <a:pt x="240145" y="789709"/>
                  <a:pt x="480291" y="1579418"/>
                  <a:pt x="692727" y="1579418"/>
                </a:cubicBezTo>
                <a:cubicBezTo>
                  <a:pt x="905163" y="1579418"/>
                  <a:pt x="1184563" y="242454"/>
                  <a:pt x="1274618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Forme libre 135"/>
          <p:cNvSpPr/>
          <p:nvPr/>
        </p:nvSpPr>
        <p:spPr>
          <a:xfrm>
            <a:off x="4932040" y="2437878"/>
            <a:ext cx="478851" cy="662440"/>
          </a:xfrm>
          <a:custGeom>
            <a:avLst/>
            <a:gdLst>
              <a:gd name="connsiteX0" fmla="*/ 0 w 1274618"/>
              <a:gd name="connsiteY0" fmla="*/ 0 h 1579418"/>
              <a:gd name="connsiteX1" fmla="*/ 692727 w 1274618"/>
              <a:gd name="connsiteY1" fmla="*/ 1579418 h 1579418"/>
              <a:gd name="connsiteX2" fmla="*/ 1274618 w 1274618"/>
              <a:gd name="connsiteY2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618" h="1579418">
                <a:moveTo>
                  <a:pt x="0" y="0"/>
                </a:moveTo>
                <a:cubicBezTo>
                  <a:pt x="240145" y="789709"/>
                  <a:pt x="480291" y="1579418"/>
                  <a:pt x="692727" y="1579418"/>
                </a:cubicBezTo>
                <a:cubicBezTo>
                  <a:pt x="905163" y="1579418"/>
                  <a:pt x="1184563" y="242454"/>
                  <a:pt x="1274618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4321726" y="252425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5024743" y="252425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4429738" y="2190007"/>
            <a:ext cx="733425" cy="247871"/>
          </a:xfrm>
          <a:custGeom>
            <a:avLst/>
            <a:gdLst>
              <a:gd name="connsiteX0" fmla="*/ 0 w 733425"/>
              <a:gd name="connsiteY0" fmla="*/ 247871 h 247871"/>
              <a:gd name="connsiteX1" fmla="*/ 314325 w 733425"/>
              <a:gd name="connsiteY1" fmla="*/ 221 h 247871"/>
              <a:gd name="connsiteX2" fmla="*/ 733425 w 733425"/>
              <a:gd name="connsiteY2" fmla="*/ 200246 h 24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47871">
                <a:moveTo>
                  <a:pt x="0" y="247871"/>
                </a:moveTo>
                <a:cubicBezTo>
                  <a:pt x="96044" y="128014"/>
                  <a:pt x="192088" y="8158"/>
                  <a:pt x="314325" y="221"/>
                </a:cubicBezTo>
                <a:cubicBezTo>
                  <a:pt x="436562" y="-7716"/>
                  <a:pt x="733425" y="200246"/>
                  <a:pt x="733425" y="200246"/>
                </a:cubicBez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Connecteur droit avec flèche 126"/>
          <p:cNvCxnSpPr/>
          <p:nvPr/>
        </p:nvCxnSpPr>
        <p:spPr>
          <a:xfrm>
            <a:off x="5508104" y="2740278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4243629" y="313167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141" name="ZoneTexte 140"/>
          <p:cNvSpPr txBox="1"/>
          <p:nvPr/>
        </p:nvSpPr>
        <p:spPr>
          <a:xfrm>
            <a:off x="4985356" y="313167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142" name="Forme libre 141"/>
          <p:cNvSpPr/>
          <p:nvPr/>
        </p:nvSpPr>
        <p:spPr>
          <a:xfrm>
            <a:off x="6638585" y="2440416"/>
            <a:ext cx="478851" cy="662440"/>
          </a:xfrm>
          <a:custGeom>
            <a:avLst/>
            <a:gdLst>
              <a:gd name="connsiteX0" fmla="*/ 0 w 1274618"/>
              <a:gd name="connsiteY0" fmla="*/ 0 h 1579418"/>
              <a:gd name="connsiteX1" fmla="*/ 692727 w 1274618"/>
              <a:gd name="connsiteY1" fmla="*/ 1579418 h 1579418"/>
              <a:gd name="connsiteX2" fmla="*/ 1274618 w 1274618"/>
              <a:gd name="connsiteY2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618" h="1579418">
                <a:moveTo>
                  <a:pt x="0" y="0"/>
                </a:moveTo>
                <a:cubicBezTo>
                  <a:pt x="240145" y="789709"/>
                  <a:pt x="480291" y="1579418"/>
                  <a:pt x="692727" y="1579418"/>
                </a:cubicBezTo>
                <a:cubicBezTo>
                  <a:pt x="905163" y="1579418"/>
                  <a:pt x="1184563" y="242454"/>
                  <a:pt x="1274618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Forme libre 142"/>
          <p:cNvSpPr/>
          <p:nvPr/>
        </p:nvSpPr>
        <p:spPr>
          <a:xfrm>
            <a:off x="7380312" y="2469236"/>
            <a:ext cx="478851" cy="662440"/>
          </a:xfrm>
          <a:custGeom>
            <a:avLst/>
            <a:gdLst>
              <a:gd name="connsiteX0" fmla="*/ 0 w 1274618"/>
              <a:gd name="connsiteY0" fmla="*/ 0 h 1579418"/>
              <a:gd name="connsiteX1" fmla="*/ 692727 w 1274618"/>
              <a:gd name="connsiteY1" fmla="*/ 1579418 h 1579418"/>
              <a:gd name="connsiteX2" fmla="*/ 1274618 w 1274618"/>
              <a:gd name="connsiteY2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618" h="1579418">
                <a:moveTo>
                  <a:pt x="0" y="0"/>
                </a:moveTo>
                <a:cubicBezTo>
                  <a:pt x="240145" y="789709"/>
                  <a:pt x="480291" y="1579418"/>
                  <a:pt x="692727" y="1579418"/>
                </a:cubicBezTo>
                <a:cubicBezTo>
                  <a:pt x="905163" y="1579418"/>
                  <a:pt x="1184563" y="242454"/>
                  <a:pt x="1274618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6769998" y="2555612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7473015" y="2555612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Forme libre 145"/>
          <p:cNvSpPr/>
          <p:nvPr/>
        </p:nvSpPr>
        <p:spPr>
          <a:xfrm>
            <a:off x="6900484" y="2221365"/>
            <a:ext cx="733425" cy="247871"/>
          </a:xfrm>
          <a:custGeom>
            <a:avLst/>
            <a:gdLst>
              <a:gd name="connsiteX0" fmla="*/ 0 w 733425"/>
              <a:gd name="connsiteY0" fmla="*/ 247871 h 247871"/>
              <a:gd name="connsiteX1" fmla="*/ 314325 w 733425"/>
              <a:gd name="connsiteY1" fmla="*/ 221 h 247871"/>
              <a:gd name="connsiteX2" fmla="*/ 733425 w 733425"/>
              <a:gd name="connsiteY2" fmla="*/ 200246 h 24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47871">
                <a:moveTo>
                  <a:pt x="0" y="247871"/>
                </a:moveTo>
                <a:cubicBezTo>
                  <a:pt x="96044" y="128014"/>
                  <a:pt x="192088" y="8158"/>
                  <a:pt x="314325" y="221"/>
                </a:cubicBezTo>
                <a:cubicBezTo>
                  <a:pt x="436562" y="-7716"/>
                  <a:pt x="733425" y="200246"/>
                  <a:pt x="733425" y="200246"/>
                </a:cubicBez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ZoneTexte 151"/>
          <p:cNvSpPr txBox="1"/>
          <p:nvPr/>
        </p:nvSpPr>
        <p:spPr>
          <a:xfrm>
            <a:off x="6720062" y="313167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153" name="ZoneTexte 152"/>
          <p:cNvSpPr txBox="1"/>
          <p:nvPr/>
        </p:nvSpPr>
        <p:spPr>
          <a:xfrm>
            <a:off x="7427754" y="313167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54" name="ZoneTexte 153"/>
          <p:cNvSpPr txBox="1"/>
          <p:nvPr/>
        </p:nvSpPr>
        <p:spPr>
          <a:xfrm>
            <a:off x="4592690" y="1920363"/>
            <a:ext cx="54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Vdd</a:t>
            </a:r>
            <a:endParaRPr lang="en-US" dirty="0"/>
          </a:p>
        </p:txBody>
      </p:sp>
      <p:cxnSp>
        <p:nvCxnSpPr>
          <p:cNvPr id="177" name="Connecteur droit avec flèche 176"/>
          <p:cNvCxnSpPr/>
          <p:nvPr/>
        </p:nvCxnSpPr>
        <p:spPr>
          <a:xfrm flipV="1">
            <a:off x="4440560" y="2343197"/>
            <a:ext cx="19438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/>
          <p:nvPr/>
        </p:nvCxnSpPr>
        <p:spPr>
          <a:xfrm flipV="1">
            <a:off x="5125144" y="2296400"/>
            <a:ext cx="19438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/>
          <p:nvPr/>
        </p:nvCxnSpPr>
        <p:spPr>
          <a:xfrm flipV="1">
            <a:off x="6878010" y="2296400"/>
            <a:ext cx="0" cy="3045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/>
          <p:nvPr/>
        </p:nvCxnSpPr>
        <p:spPr>
          <a:xfrm flipV="1">
            <a:off x="7613863" y="2448666"/>
            <a:ext cx="245300" cy="144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/>
          <p:cNvSpPr/>
          <p:nvPr/>
        </p:nvSpPr>
        <p:spPr>
          <a:xfrm>
            <a:off x="2368010" y="2290228"/>
            <a:ext cx="733184" cy="46805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/>
          <p:cNvSpPr/>
          <p:nvPr/>
        </p:nvSpPr>
        <p:spPr>
          <a:xfrm>
            <a:off x="3779912" y="1845964"/>
            <a:ext cx="4680520" cy="201508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0" name="Obje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286529"/>
              </p:ext>
            </p:extLst>
          </p:nvPr>
        </p:nvGraphicFramePr>
        <p:xfrm>
          <a:off x="583221" y="4797152"/>
          <a:ext cx="36766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Équation" r:id="rId3" imgW="2133360" imgH="431640" progId="Equation.3">
                  <p:embed/>
                </p:oleObj>
              </mc:Choice>
              <mc:Fallback>
                <p:oleObj name="Équation" r:id="rId3" imgW="2133360" imgH="43164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21" y="4797152"/>
                        <a:ext cx="367665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ZoneTexte 8"/>
          <p:cNvSpPr txBox="1">
            <a:spLocks noChangeArrowheads="1"/>
          </p:cNvSpPr>
          <p:nvPr/>
        </p:nvSpPr>
        <p:spPr bwMode="auto">
          <a:xfrm>
            <a:off x="492609" y="5589240"/>
            <a:ext cx="1235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400"/>
              <a:t>without spin </a:t>
            </a:r>
          </a:p>
          <a:p>
            <a:pPr eaLnBrk="1" hangingPunct="1"/>
            <a:r>
              <a:rPr lang="en-US" altLang="en-US" sz="1400"/>
              <a:t>changing term</a:t>
            </a:r>
          </a:p>
        </p:txBody>
      </p:sp>
      <p:sp>
        <p:nvSpPr>
          <p:cNvPr id="192" name="ZoneTexte 191"/>
          <p:cNvSpPr txBox="1"/>
          <p:nvPr/>
        </p:nvSpPr>
        <p:spPr>
          <a:xfrm>
            <a:off x="4867669" y="4623519"/>
            <a:ext cx="3071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Heisenberg like </a:t>
            </a:r>
            <a:r>
              <a:rPr lang="en-US" dirty="0" err="1" smtClean="0"/>
              <a:t>hamiltonian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(used in quantum magnetism):</a:t>
            </a:r>
          </a:p>
          <a:p>
            <a:endParaRPr lang="en-US" dirty="0"/>
          </a:p>
        </p:txBody>
      </p:sp>
      <p:graphicFrame>
        <p:nvGraphicFramePr>
          <p:cNvPr id="19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854156"/>
              </p:ext>
            </p:extLst>
          </p:nvPr>
        </p:nvGraphicFramePr>
        <p:xfrm>
          <a:off x="4974293" y="5471764"/>
          <a:ext cx="28289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5" imgW="1663700" imgH="393700" progId="Equation.DSMT4">
                  <p:embed/>
                </p:oleObj>
              </mc:Choice>
              <mc:Fallback>
                <p:oleObj name="Equation" r:id="rId5" imgW="166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293" y="5471764"/>
                        <a:ext cx="2828925" cy="757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13"/>
    </mc:Choice>
    <mc:Fallback xmlns="">
      <p:transition spd="slow" advTm="792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4464" y="156211"/>
            <a:ext cx="5735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equilibrium spin dynamics without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doublons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253357" y="142299"/>
            <a:ext cx="1150070" cy="936104"/>
            <a:chOff x="179512" y="1844824"/>
            <a:chExt cx="3096344" cy="2520280"/>
          </a:xfrm>
        </p:grpSpPr>
        <p:sp>
          <p:nvSpPr>
            <p:cNvPr id="7" name="Ellipse 6"/>
            <p:cNvSpPr/>
            <p:nvPr/>
          </p:nvSpPr>
          <p:spPr>
            <a:xfrm>
              <a:off x="179512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467544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755576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043608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331640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619672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07704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195736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483768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71800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79512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67544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043608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331640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19672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07704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95736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483768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79512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67544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55576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043608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195736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483768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2771800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79512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467544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55576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2483768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771800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179512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67544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55576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2483768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771800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79512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67544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55576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483768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2771800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79512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67544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755576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1043608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2195736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2483768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771800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79512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467544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/>
            <p:cNvSpPr/>
            <p:nvPr/>
          </p:nvSpPr>
          <p:spPr>
            <a:xfrm>
              <a:off x="755576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/>
            <p:cNvSpPr/>
            <p:nvPr/>
          </p:nvSpPr>
          <p:spPr>
            <a:xfrm>
              <a:off x="1043608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1331640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19672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907704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2195736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2483768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2771800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179512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467544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>
              <a:off x="755576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Ellipse 89"/>
            <p:cNvSpPr/>
            <p:nvPr/>
          </p:nvSpPr>
          <p:spPr>
            <a:xfrm>
              <a:off x="1043608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Ellipse 90"/>
            <p:cNvSpPr/>
            <p:nvPr/>
          </p:nvSpPr>
          <p:spPr>
            <a:xfrm>
              <a:off x="1331640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1619672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Ellipse 93"/>
            <p:cNvSpPr/>
            <p:nvPr/>
          </p:nvSpPr>
          <p:spPr>
            <a:xfrm>
              <a:off x="2195736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/>
            <p:cNvSpPr/>
            <p:nvPr/>
          </p:nvSpPr>
          <p:spPr>
            <a:xfrm>
              <a:off x="2771800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059832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>
              <a:off x="3059832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/>
            <p:nvPr/>
          </p:nvSpPr>
          <p:spPr>
            <a:xfrm>
              <a:off x="3037570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3059832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3059832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3059832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3059832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3059832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059832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2368010" y="2290228"/>
              <a:ext cx="733184" cy="46805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205912"/>
              </p:ext>
            </p:extLst>
          </p:nvPr>
        </p:nvGraphicFramePr>
        <p:xfrm>
          <a:off x="251520" y="1700808"/>
          <a:ext cx="4557712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CorelDRAW" r:id="rId3" imgW="3888416" imgH="3323449" progId="CorelDRAW.Graphic.12">
                  <p:embed/>
                </p:oleObj>
              </mc:Choice>
              <mc:Fallback>
                <p:oleObj name="CorelDRAW" r:id="rId3" imgW="3888416" imgH="3323449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00808"/>
                        <a:ext cx="4557712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588916"/>
              </p:ext>
            </p:extLst>
          </p:nvPr>
        </p:nvGraphicFramePr>
        <p:xfrm>
          <a:off x="1547664" y="1844824"/>
          <a:ext cx="277813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CorelDRAW" r:id="rId5" imgW="699683" imgH="3017475" progId="CorelDRAW.Graphic.12">
                  <p:embed/>
                </p:oleObj>
              </mc:Choice>
              <mc:Fallback>
                <p:oleObj name="CorelDRAW" r:id="rId5" imgW="699683" imgH="3017475" progId="CorelDRAW.Graphic.12">
                  <p:embed/>
                  <p:pic>
                    <p:nvPicPr>
                      <p:cNvPr id="0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844824"/>
                        <a:ext cx="277813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26939"/>
              </p:ext>
            </p:extLst>
          </p:nvPr>
        </p:nvGraphicFramePr>
        <p:xfrm>
          <a:off x="4022189" y="3284984"/>
          <a:ext cx="2952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CorelDRAW" r:id="rId7" imgW="699683" imgH="3017475" progId="CorelDRAW.Graphic.12">
                  <p:embed/>
                </p:oleObj>
              </mc:Choice>
              <mc:Fallback>
                <p:oleObj name="CorelDRAW" r:id="rId7" imgW="699683" imgH="3017475" progId="CorelDRAW.Graphic.12">
                  <p:embed/>
                  <p:pic>
                    <p:nvPicPr>
                      <p:cNvPr id="0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189" y="3284984"/>
                        <a:ext cx="29527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ZoneTexte 2"/>
          <p:cNvSpPr txBox="1">
            <a:spLocks noChangeArrowheads="1"/>
          </p:cNvSpPr>
          <p:nvPr/>
        </p:nvSpPr>
        <p:spPr bwMode="auto">
          <a:xfrm>
            <a:off x="4932039" y="3789040"/>
            <a:ext cx="3609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66FF"/>
                </a:solidFill>
              </a:rPr>
              <a:t>comparison with a </a:t>
            </a:r>
            <a:r>
              <a:rPr lang="en-US" altLang="en-US" sz="1200" dirty="0" err="1">
                <a:solidFill>
                  <a:srgbClr val="0066FF"/>
                </a:solidFill>
              </a:rPr>
              <a:t>plaquette</a:t>
            </a:r>
            <a:r>
              <a:rPr lang="en-US" altLang="en-US" sz="1200" dirty="0">
                <a:solidFill>
                  <a:srgbClr val="0066FF"/>
                </a:solidFill>
              </a:rPr>
              <a:t> model (</a:t>
            </a:r>
            <a:r>
              <a:rPr lang="en-US" altLang="en-US" sz="1200" dirty="0" err="1">
                <a:solidFill>
                  <a:srgbClr val="0066FF"/>
                </a:solidFill>
              </a:rPr>
              <a:t>Pedri</a:t>
            </a:r>
            <a:r>
              <a:rPr lang="en-US" altLang="en-US" sz="1200" dirty="0">
                <a:solidFill>
                  <a:srgbClr val="0066FF"/>
                </a:solidFill>
              </a:rPr>
              <a:t>, Santos)</a:t>
            </a:r>
          </a:p>
          <a:p>
            <a:pPr eaLnBrk="1" hangingPunct="1"/>
            <a:r>
              <a:rPr lang="en-US" altLang="en-US" sz="1200" dirty="0"/>
              <a:t>3*3 sites , 8 sites containing one atom + 1 hole</a:t>
            </a:r>
          </a:p>
          <a:p>
            <a:pPr eaLnBrk="1" hangingPunct="1"/>
            <a:r>
              <a:rPr lang="en-US" altLang="en-US" sz="1200" dirty="0"/>
              <a:t>quadratic light shift and tunneling taken into account</a:t>
            </a:r>
          </a:p>
        </p:txBody>
      </p:sp>
      <p:sp>
        <p:nvSpPr>
          <p:cNvPr id="113" name="Text Box 98"/>
          <p:cNvSpPr txBox="1">
            <a:spLocks noChangeArrowheads="1"/>
          </p:cNvSpPr>
          <p:nvPr/>
        </p:nvSpPr>
        <p:spPr bwMode="auto">
          <a:xfrm>
            <a:off x="4828158" y="2636763"/>
            <a:ext cx="1441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dirty="0"/>
              <a:t>E(m</a:t>
            </a:r>
            <a:r>
              <a:rPr lang="fr-FR" altLang="en-US" baseline="-25000" dirty="0"/>
              <a:t>s</a:t>
            </a:r>
            <a:r>
              <a:rPr lang="fr-FR" altLang="en-US" dirty="0"/>
              <a:t>) = q m</a:t>
            </a:r>
            <a:r>
              <a:rPr lang="fr-FR" altLang="en-US" baseline="-25000" dirty="0"/>
              <a:t>S</a:t>
            </a:r>
            <a:r>
              <a:rPr lang="fr-FR" altLang="en-US" baseline="30000" dirty="0"/>
              <a:t>2</a:t>
            </a:r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62499"/>
              </p:ext>
            </p:extLst>
          </p:nvPr>
        </p:nvGraphicFramePr>
        <p:xfrm>
          <a:off x="2659522" y="6030580"/>
          <a:ext cx="28257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Équation" r:id="rId10" imgW="1828800" imgH="419100" progId="Equation.3">
                  <p:embed/>
                </p:oleObj>
              </mc:Choice>
              <mc:Fallback>
                <p:oleObj name="Équation" r:id="rId10" imgW="1828800" imgH="41910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522" y="6030580"/>
                        <a:ext cx="282575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04464" y="5661248"/>
            <a:ext cx="493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due to </a:t>
            </a:r>
            <a:r>
              <a:rPr lang="en-US" dirty="0" err="1" smtClean="0"/>
              <a:t>intersite</a:t>
            </a:r>
            <a:r>
              <a:rPr lang="en-US" dirty="0" smtClean="0"/>
              <a:t> Dipole </a:t>
            </a:r>
            <a:r>
              <a:rPr lang="en-US" dirty="0" err="1" smtClean="0"/>
              <a:t>Dipole</a:t>
            </a:r>
            <a:r>
              <a:rPr lang="en-US" dirty="0" smtClean="0"/>
              <a:t> </a:t>
            </a:r>
            <a:r>
              <a:rPr lang="en-US" dirty="0" err="1" smtClean="0"/>
              <a:t>Interations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27"/>
    </mc:Choice>
    <mc:Fallback xmlns="">
      <p:transition spd="slow" advTm="741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4464" y="156211"/>
            <a:ext cx="557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equilibrium spin dynamics : is it interesting?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29429" y="570232"/>
            <a:ext cx="1150070" cy="936104"/>
            <a:chOff x="179512" y="1844824"/>
            <a:chExt cx="3096344" cy="2520280"/>
          </a:xfrm>
        </p:grpSpPr>
        <p:sp>
          <p:nvSpPr>
            <p:cNvPr id="7" name="Ellipse 6"/>
            <p:cNvSpPr/>
            <p:nvPr/>
          </p:nvSpPr>
          <p:spPr>
            <a:xfrm>
              <a:off x="179512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467544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755576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043608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331640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619672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07704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195736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483768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71800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79512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67544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043608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331640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19672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07704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95736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483768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79512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67544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55576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043608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195736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483768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2771800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79512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467544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55576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2483768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771800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179512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67544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55576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2483768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771800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79512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67544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55576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483768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2771800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79512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67544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755576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1043608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2195736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2483768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771800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79512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467544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/>
            <p:cNvSpPr/>
            <p:nvPr/>
          </p:nvSpPr>
          <p:spPr>
            <a:xfrm>
              <a:off x="755576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/>
            <p:cNvSpPr/>
            <p:nvPr/>
          </p:nvSpPr>
          <p:spPr>
            <a:xfrm>
              <a:off x="1043608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1331640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19672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907704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2195736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2483768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2771800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179512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467544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>
              <a:off x="755576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Ellipse 89"/>
            <p:cNvSpPr/>
            <p:nvPr/>
          </p:nvSpPr>
          <p:spPr>
            <a:xfrm>
              <a:off x="1043608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Ellipse 90"/>
            <p:cNvSpPr/>
            <p:nvPr/>
          </p:nvSpPr>
          <p:spPr>
            <a:xfrm>
              <a:off x="1331640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1619672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Ellipse 93"/>
            <p:cNvSpPr/>
            <p:nvPr/>
          </p:nvSpPr>
          <p:spPr>
            <a:xfrm>
              <a:off x="2195736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/>
            <p:cNvSpPr/>
            <p:nvPr/>
          </p:nvSpPr>
          <p:spPr>
            <a:xfrm>
              <a:off x="2771800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059832" y="184482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>
              <a:off x="3059832" y="213285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/>
            <p:nvPr/>
          </p:nvSpPr>
          <p:spPr>
            <a:xfrm>
              <a:off x="3037570" y="242088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3059832" y="270892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3059832" y="2996952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3059832" y="328498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3059832" y="3573016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3059832" y="3861048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059832" y="4149080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2368010" y="2290228"/>
              <a:ext cx="733184" cy="46805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03835"/>
              </p:ext>
            </p:extLst>
          </p:nvPr>
        </p:nvGraphicFramePr>
        <p:xfrm>
          <a:off x="4211960" y="3140968"/>
          <a:ext cx="28257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Équation" r:id="rId3" imgW="1828800" imgH="419040" progId="Equation.3">
                  <p:embed/>
                </p:oleObj>
              </mc:Choice>
              <mc:Fallback>
                <p:oleObj name="Équation" r:id="rId3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140968"/>
                        <a:ext cx="282575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3131840" y="1519105"/>
            <a:ext cx="417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originalities of this quantum system 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806434"/>
              </p:ext>
            </p:extLst>
          </p:nvPr>
        </p:nvGraphicFramePr>
        <p:xfrm>
          <a:off x="3275855" y="650469"/>
          <a:ext cx="4320481" cy="69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Équation" r:id="rId5" imgW="2768600" imgH="444500" progId="Equation.3">
                  <p:embed/>
                </p:oleObj>
              </mc:Choice>
              <mc:Fallback>
                <p:oleObj name="Équation" r:id="rId5" imgW="2768600" imgH="44450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5" y="650469"/>
                        <a:ext cx="4320481" cy="694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3506693" y="1870022"/>
            <a:ext cx="56137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True many body system, and anisotropic system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Spin exchange term is due to true magnetic interaction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independent of tunneling		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he super exchange term is not dominant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Quantum magnetism with bosons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Three possible types of exchange :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Dipole </a:t>
            </a:r>
            <a:r>
              <a:rPr lang="en-US" dirty="0" err="1" smtClean="0"/>
              <a:t>dipole</a:t>
            </a:r>
            <a:r>
              <a:rPr lang="en-US" dirty="0" smtClean="0"/>
              <a:t> </a:t>
            </a:r>
            <a:r>
              <a:rPr lang="en-US" dirty="0" err="1" smtClean="0"/>
              <a:t>intactions</a:t>
            </a:r>
            <a:endParaRPr lang="en-US" dirty="0" smtClean="0"/>
          </a:p>
          <a:p>
            <a:pPr marL="1200150" lvl="2" indent="-285750">
              <a:buFontTx/>
              <a:buChar char="-"/>
            </a:pPr>
            <a:r>
              <a:rPr lang="en-US" dirty="0" smtClean="0"/>
              <a:t>Contact Interactions</a:t>
            </a:r>
          </a:p>
          <a:p>
            <a:pPr marL="1200150" lvl="2" indent="-285750">
              <a:buFontTx/>
              <a:buChar char="-"/>
            </a:pPr>
            <a:r>
              <a:rPr lang="en-US" dirty="0" err="1" smtClean="0"/>
              <a:t>Superexchange</a:t>
            </a:r>
            <a:r>
              <a:rPr lang="en-US" dirty="0" smtClean="0"/>
              <a:t> if more tunneling</a:t>
            </a:r>
          </a:p>
          <a:p>
            <a:pPr lvl="2"/>
            <a:endParaRPr lang="en-US" dirty="0"/>
          </a:p>
        </p:txBody>
      </p:sp>
      <p:grpSp>
        <p:nvGrpSpPr>
          <p:cNvPr id="108" name="Groupe 107"/>
          <p:cNvGrpSpPr/>
          <p:nvPr/>
        </p:nvGrpSpPr>
        <p:grpSpPr>
          <a:xfrm>
            <a:off x="5408703" y="3522783"/>
            <a:ext cx="3624063" cy="1184891"/>
            <a:chOff x="805128" y="2581701"/>
            <a:chExt cx="3624063" cy="1184891"/>
          </a:xfrm>
        </p:grpSpPr>
        <p:sp>
          <p:nvSpPr>
            <p:cNvPr id="109" name="Forme libre 108"/>
            <p:cNvSpPr/>
            <p:nvPr/>
          </p:nvSpPr>
          <p:spPr>
            <a:xfrm>
              <a:off x="994074" y="2898274"/>
              <a:ext cx="613860" cy="531196"/>
            </a:xfrm>
            <a:custGeom>
              <a:avLst/>
              <a:gdLst>
                <a:gd name="connsiteX0" fmla="*/ 0 w 942975"/>
                <a:gd name="connsiteY0" fmla="*/ 0 h 1000126"/>
                <a:gd name="connsiteX1" fmla="*/ 219075 w 942975"/>
                <a:gd name="connsiteY1" fmla="*/ 990600 h 1000126"/>
                <a:gd name="connsiteX2" fmla="*/ 476250 w 942975"/>
                <a:gd name="connsiteY2" fmla="*/ 19050 h 1000126"/>
                <a:gd name="connsiteX3" fmla="*/ 704850 w 942975"/>
                <a:gd name="connsiteY3" fmla="*/ 1000125 h 1000126"/>
                <a:gd name="connsiteX4" fmla="*/ 942975 w 942975"/>
                <a:gd name="connsiteY4" fmla="*/ 9525 h 100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5" h="1000126">
                  <a:moveTo>
                    <a:pt x="0" y="0"/>
                  </a:moveTo>
                  <a:cubicBezTo>
                    <a:pt x="69850" y="493712"/>
                    <a:pt x="139700" y="987425"/>
                    <a:pt x="219075" y="990600"/>
                  </a:cubicBezTo>
                  <a:cubicBezTo>
                    <a:pt x="298450" y="993775"/>
                    <a:pt x="395288" y="17463"/>
                    <a:pt x="476250" y="19050"/>
                  </a:cubicBezTo>
                  <a:cubicBezTo>
                    <a:pt x="557212" y="20637"/>
                    <a:pt x="627063" y="1001712"/>
                    <a:pt x="704850" y="1000125"/>
                  </a:cubicBezTo>
                  <a:cubicBezTo>
                    <a:pt x="782637" y="998538"/>
                    <a:pt x="862806" y="504031"/>
                    <a:pt x="942975" y="95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/>
            <p:cNvCxnSpPr/>
            <p:nvPr/>
          </p:nvCxnSpPr>
          <p:spPr>
            <a:xfrm>
              <a:off x="994074" y="3078172"/>
              <a:ext cx="2475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>
              <a:off x="1382257" y="3078172"/>
              <a:ext cx="22567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Ellipse 113"/>
            <p:cNvSpPr/>
            <p:nvPr/>
          </p:nvSpPr>
          <p:spPr>
            <a:xfrm>
              <a:off x="1101012" y="3016199"/>
              <a:ext cx="93741" cy="764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Connecteur droit avec flèche 114"/>
            <p:cNvCxnSpPr/>
            <p:nvPr/>
          </p:nvCxnSpPr>
          <p:spPr>
            <a:xfrm flipV="1">
              <a:off x="1151113" y="2963809"/>
              <a:ext cx="0" cy="2248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115"/>
            <p:cNvSpPr/>
            <p:nvPr/>
          </p:nvSpPr>
          <p:spPr>
            <a:xfrm>
              <a:off x="1448225" y="3016199"/>
              <a:ext cx="93741" cy="764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Connecteur droit avec flèche 116"/>
            <p:cNvCxnSpPr/>
            <p:nvPr/>
          </p:nvCxnSpPr>
          <p:spPr>
            <a:xfrm>
              <a:off x="1484201" y="2974037"/>
              <a:ext cx="0" cy="2170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orme libre 117"/>
            <p:cNvSpPr/>
            <p:nvPr/>
          </p:nvSpPr>
          <p:spPr>
            <a:xfrm>
              <a:off x="2038520" y="2943978"/>
              <a:ext cx="613860" cy="531196"/>
            </a:xfrm>
            <a:custGeom>
              <a:avLst/>
              <a:gdLst>
                <a:gd name="connsiteX0" fmla="*/ 0 w 942975"/>
                <a:gd name="connsiteY0" fmla="*/ 0 h 1000126"/>
                <a:gd name="connsiteX1" fmla="*/ 219075 w 942975"/>
                <a:gd name="connsiteY1" fmla="*/ 990600 h 1000126"/>
                <a:gd name="connsiteX2" fmla="*/ 476250 w 942975"/>
                <a:gd name="connsiteY2" fmla="*/ 19050 h 1000126"/>
                <a:gd name="connsiteX3" fmla="*/ 704850 w 942975"/>
                <a:gd name="connsiteY3" fmla="*/ 1000125 h 1000126"/>
                <a:gd name="connsiteX4" fmla="*/ 942975 w 942975"/>
                <a:gd name="connsiteY4" fmla="*/ 9525 h 100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5" h="1000126">
                  <a:moveTo>
                    <a:pt x="0" y="0"/>
                  </a:moveTo>
                  <a:cubicBezTo>
                    <a:pt x="69850" y="493712"/>
                    <a:pt x="139700" y="987425"/>
                    <a:pt x="219075" y="990600"/>
                  </a:cubicBezTo>
                  <a:cubicBezTo>
                    <a:pt x="298450" y="993775"/>
                    <a:pt x="395288" y="17463"/>
                    <a:pt x="476250" y="19050"/>
                  </a:cubicBezTo>
                  <a:cubicBezTo>
                    <a:pt x="557212" y="20637"/>
                    <a:pt x="627063" y="1001712"/>
                    <a:pt x="704850" y="1000125"/>
                  </a:cubicBezTo>
                  <a:cubicBezTo>
                    <a:pt x="782637" y="998538"/>
                    <a:pt x="862806" y="504031"/>
                    <a:pt x="942975" y="95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Connecteur droit 118"/>
            <p:cNvCxnSpPr/>
            <p:nvPr/>
          </p:nvCxnSpPr>
          <p:spPr>
            <a:xfrm>
              <a:off x="2038520" y="3123876"/>
              <a:ext cx="2475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>
              <a:off x="2400685" y="3009086"/>
              <a:ext cx="22567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lipse 120"/>
            <p:cNvSpPr/>
            <p:nvPr/>
          </p:nvSpPr>
          <p:spPr>
            <a:xfrm>
              <a:off x="2414367" y="2943488"/>
              <a:ext cx="93741" cy="764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Connecteur droit avec flèche 121"/>
            <p:cNvCxnSpPr/>
            <p:nvPr/>
          </p:nvCxnSpPr>
          <p:spPr>
            <a:xfrm flipV="1">
              <a:off x="2461238" y="2875946"/>
              <a:ext cx="0" cy="2248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Ellipse 122"/>
            <p:cNvSpPr/>
            <p:nvPr/>
          </p:nvSpPr>
          <p:spPr>
            <a:xfrm>
              <a:off x="2540338" y="2939716"/>
              <a:ext cx="93741" cy="764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Connecteur droit avec flèche 123"/>
            <p:cNvCxnSpPr/>
            <p:nvPr/>
          </p:nvCxnSpPr>
          <p:spPr>
            <a:xfrm>
              <a:off x="2582043" y="2883753"/>
              <a:ext cx="0" cy="2170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>
              <a:off x="1710009" y="3106881"/>
              <a:ext cx="2820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125"/>
            <p:cNvSpPr txBox="1"/>
            <p:nvPr/>
          </p:nvSpPr>
          <p:spPr>
            <a:xfrm>
              <a:off x="1728264" y="2822409"/>
              <a:ext cx="168216" cy="196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2400941" y="2581701"/>
              <a:ext cx="216218" cy="196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  <p:cxnSp>
          <p:nvCxnSpPr>
            <p:cNvPr id="128" name="Connecteur droit avec flèche 127"/>
            <p:cNvCxnSpPr/>
            <p:nvPr/>
          </p:nvCxnSpPr>
          <p:spPr>
            <a:xfrm>
              <a:off x="2882286" y="3149883"/>
              <a:ext cx="2820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128"/>
            <p:cNvSpPr txBox="1"/>
            <p:nvPr/>
          </p:nvSpPr>
          <p:spPr>
            <a:xfrm>
              <a:off x="2939185" y="2796120"/>
              <a:ext cx="168216" cy="196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130" name="Forme libre 129"/>
            <p:cNvSpPr/>
            <p:nvPr/>
          </p:nvSpPr>
          <p:spPr>
            <a:xfrm>
              <a:off x="3304169" y="2974037"/>
              <a:ext cx="613860" cy="531196"/>
            </a:xfrm>
            <a:custGeom>
              <a:avLst/>
              <a:gdLst>
                <a:gd name="connsiteX0" fmla="*/ 0 w 942975"/>
                <a:gd name="connsiteY0" fmla="*/ 0 h 1000126"/>
                <a:gd name="connsiteX1" fmla="*/ 219075 w 942975"/>
                <a:gd name="connsiteY1" fmla="*/ 990600 h 1000126"/>
                <a:gd name="connsiteX2" fmla="*/ 476250 w 942975"/>
                <a:gd name="connsiteY2" fmla="*/ 19050 h 1000126"/>
                <a:gd name="connsiteX3" fmla="*/ 704850 w 942975"/>
                <a:gd name="connsiteY3" fmla="*/ 1000125 h 1000126"/>
                <a:gd name="connsiteX4" fmla="*/ 942975 w 942975"/>
                <a:gd name="connsiteY4" fmla="*/ 9525 h 100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5" h="1000126">
                  <a:moveTo>
                    <a:pt x="0" y="0"/>
                  </a:moveTo>
                  <a:cubicBezTo>
                    <a:pt x="69850" y="493712"/>
                    <a:pt x="139700" y="987425"/>
                    <a:pt x="219075" y="990600"/>
                  </a:cubicBezTo>
                  <a:cubicBezTo>
                    <a:pt x="298450" y="993775"/>
                    <a:pt x="395288" y="17463"/>
                    <a:pt x="476250" y="19050"/>
                  </a:cubicBezTo>
                  <a:cubicBezTo>
                    <a:pt x="557212" y="20637"/>
                    <a:pt x="627063" y="1001712"/>
                    <a:pt x="704850" y="1000125"/>
                  </a:cubicBezTo>
                  <a:cubicBezTo>
                    <a:pt x="782637" y="998538"/>
                    <a:pt x="862806" y="504031"/>
                    <a:pt x="942975" y="95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Connecteur droit 130"/>
            <p:cNvCxnSpPr/>
            <p:nvPr/>
          </p:nvCxnSpPr>
          <p:spPr>
            <a:xfrm>
              <a:off x="3304169" y="3153935"/>
              <a:ext cx="2475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>
              <a:off x="3692353" y="3153935"/>
              <a:ext cx="22567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Ellipse 132"/>
            <p:cNvSpPr/>
            <p:nvPr/>
          </p:nvSpPr>
          <p:spPr>
            <a:xfrm>
              <a:off x="3411108" y="3091962"/>
              <a:ext cx="93741" cy="764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3758320" y="3091962"/>
              <a:ext cx="93741" cy="764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Connecteur droit avec flèche 134"/>
            <p:cNvCxnSpPr/>
            <p:nvPr/>
          </p:nvCxnSpPr>
          <p:spPr>
            <a:xfrm>
              <a:off x="3457979" y="3025795"/>
              <a:ext cx="0" cy="2170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flipV="1">
              <a:off x="3805191" y="3025795"/>
              <a:ext cx="0" cy="2248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lipse 136"/>
            <p:cNvSpPr/>
            <p:nvPr/>
          </p:nvSpPr>
          <p:spPr>
            <a:xfrm>
              <a:off x="805128" y="2599190"/>
              <a:ext cx="3624063" cy="116740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579" y="1891043"/>
            <a:ext cx="2446576" cy="224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695579" y="3861572"/>
            <a:ext cx="171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 exchange </a:t>
            </a:r>
          </a:p>
          <a:p>
            <a:r>
              <a:rPr lang="en-US" dirty="0" smtClean="0"/>
              <a:t>cartoon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60"/>
    </mc:Choice>
    <mc:Fallback xmlns="">
      <p:transition spd="slow" advTm="1024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oneTexte 45"/>
          <p:cNvSpPr txBox="1"/>
          <p:nvPr/>
        </p:nvSpPr>
        <p:spPr>
          <a:xfrm>
            <a:off x="1259632" y="179348"/>
            <a:ext cx="707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mesoscopic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: two giants dipoles in a two well potential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ZoneTexte 11"/>
          <p:cNvSpPr txBox="1">
            <a:spLocks noChangeArrowheads="1"/>
          </p:cNvSpPr>
          <p:nvPr/>
        </p:nvSpPr>
        <p:spPr bwMode="auto">
          <a:xfrm>
            <a:off x="323528" y="576243"/>
            <a:ext cx="7418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600" dirty="0" smtClean="0"/>
              <a:t>Initial motivations: </a:t>
            </a:r>
            <a:r>
              <a:rPr lang="fr-FR" altLang="en-US" sz="1600" dirty="0"/>
              <a:t>direct observation of spin exchange </a:t>
            </a:r>
            <a:r>
              <a:rPr lang="fr-FR" altLang="en-US" sz="1600" dirty="0" err="1"/>
              <a:t>with</a:t>
            </a:r>
            <a:r>
              <a:rPr lang="fr-FR" altLang="en-US" sz="1600" dirty="0"/>
              <a:t> </a:t>
            </a:r>
            <a:r>
              <a:rPr lang="fr-FR" altLang="en-US" sz="1600" dirty="0" err="1"/>
              <a:t>giant</a:t>
            </a:r>
            <a:r>
              <a:rPr lang="fr-FR" altLang="en-US" sz="1600" dirty="0"/>
              <a:t> spins, </a:t>
            </a:r>
            <a:endParaRPr lang="fr-FR" altLang="en-US" sz="1600" dirty="0" smtClean="0"/>
          </a:p>
          <a:p>
            <a:pPr eaLnBrk="1" hangingPunct="1"/>
            <a:r>
              <a:rPr lang="fr-FR" altLang="en-US" sz="1600" dirty="0" smtClean="0"/>
              <a:t>« </a:t>
            </a:r>
            <a:r>
              <a:rPr lang="fr-FR" altLang="en-US" sz="1600" dirty="0" err="1" smtClean="0"/>
              <a:t>two</a:t>
            </a:r>
            <a:r>
              <a:rPr lang="fr-FR" altLang="en-US" sz="1600" dirty="0" smtClean="0"/>
              <a:t> </a:t>
            </a:r>
            <a:r>
              <a:rPr lang="fr-FR" altLang="en-US" sz="1600" dirty="0"/>
              <a:t>body </a:t>
            </a:r>
            <a:r>
              <a:rPr lang="fr-FR" altLang="en-US" sz="1600" dirty="0" err="1" smtClean="0"/>
              <a:t>physics</a:t>
            </a:r>
            <a:r>
              <a:rPr lang="fr-FR" altLang="en-US" sz="1600" dirty="0" smtClean="0"/>
              <a:t> » , no contact interaction, </a:t>
            </a:r>
            <a:r>
              <a:rPr lang="fr-FR" altLang="en-US" sz="1600" dirty="0" err="1" smtClean="0"/>
              <a:t>simpler</a:t>
            </a:r>
            <a:r>
              <a:rPr lang="fr-FR" altLang="en-US" sz="1600" dirty="0" smtClean="0"/>
              <a:t> system </a:t>
            </a:r>
            <a:r>
              <a:rPr lang="fr-FR" altLang="en-US" sz="1600" dirty="0" err="1" smtClean="0"/>
              <a:t>with</a:t>
            </a:r>
            <a:r>
              <a:rPr lang="fr-FR" altLang="en-US" sz="1600" dirty="0" smtClean="0"/>
              <a:t> </a:t>
            </a:r>
            <a:r>
              <a:rPr lang="fr-FR" altLang="en-US" sz="1600" dirty="0" err="1" smtClean="0"/>
              <a:t>intersite</a:t>
            </a:r>
            <a:r>
              <a:rPr lang="fr-FR" altLang="en-US" sz="1600" dirty="0" smtClean="0"/>
              <a:t> interactions</a:t>
            </a:r>
            <a:endParaRPr lang="fr-FR" altLang="en-US" sz="1600" dirty="0"/>
          </a:p>
        </p:txBody>
      </p:sp>
      <p:sp>
        <p:nvSpPr>
          <p:cNvPr id="48" name="Ellipse 47"/>
          <p:cNvSpPr/>
          <p:nvPr/>
        </p:nvSpPr>
        <p:spPr>
          <a:xfrm>
            <a:off x="839788" y="2087910"/>
            <a:ext cx="576262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2065338" y="2087910"/>
            <a:ext cx="574675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ZoneTexte 3"/>
          <p:cNvSpPr txBox="1">
            <a:spLocks noChangeArrowheads="1"/>
          </p:cNvSpPr>
          <p:nvPr/>
        </p:nvSpPr>
        <p:spPr bwMode="auto">
          <a:xfrm>
            <a:off x="623888" y="3213447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400" dirty="0"/>
              <a:t>N </a:t>
            </a:r>
            <a:r>
              <a:rPr lang="fr-FR" altLang="en-US" sz="1400" dirty="0" err="1"/>
              <a:t>atoms</a:t>
            </a:r>
            <a:endParaRPr lang="fr-FR" altLang="en-US" sz="1400" dirty="0"/>
          </a:p>
        </p:txBody>
      </p:sp>
      <p:sp>
        <p:nvSpPr>
          <p:cNvPr id="51" name="ZoneTexte 14"/>
          <p:cNvSpPr txBox="1">
            <a:spLocks noChangeArrowheads="1"/>
          </p:cNvSpPr>
          <p:nvPr/>
        </p:nvSpPr>
        <p:spPr bwMode="auto">
          <a:xfrm>
            <a:off x="1957388" y="3207097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z="1400"/>
              <a:t>N atoms</a:t>
            </a: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1128713" y="1757710"/>
            <a:ext cx="1223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Texte 10"/>
          <p:cNvSpPr txBox="1">
            <a:spLocks noChangeArrowheads="1"/>
          </p:cNvSpPr>
          <p:nvPr/>
        </p:nvSpPr>
        <p:spPr bwMode="auto">
          <a:xfrm>
            <a:off x="1552575" y="1268760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i="1"/>
              <a:t>R</a:t>
            </a:r>
          </a:p>
        </p:txBody>
      </p:sp>
      <p:cxnSp>
        <p:nvCxnSpPr>
          <p:cNvPr id="54" name="Connecteur droit avec flèche 6"/>
          <p:cNvCxnSpPr>
            <a:cxnSpLocks noChangeShapeType="1"/>
          </p:cNvCxnSpPr>
          <p:nvPr/>
        </p:nvCxnSpPr>
        <p:spPr bwMode="auto">
          <a:xfrm flipV="1">
            <a:off x="1128713" y="1830735"/>
            <a:ext cx="0" cy="514350"/>
          </a:xfrm>
          <a:prstGeom prst="straightConnector1">
            <a:avLst/>
          </a:prstGeom>
          <a:noFill/>
          <a:ln w="50800" algn="ctr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Connecteur droit avec flèche 9"/>
          <p:cNvCxnSpPr>
            <a:cxnSpLocks noChangeShapeType="1"/>
          </p:cNvCxnSpPr>
          <p:nvPr/>
        </p:nvCxnSpPr>
        <p:spPr bwMode="auto">
          <a:xfrm flipV="1">
            <a:off x="2352675" y="2406997"/>
            <a:ext cx="0" cy="514350"/>
          </a:xfrm>
          <a:prstGeom prst="straightConnector1">
            <a:avLst/>
          </a:prstGeom>
          <a:noFill/>
          <a:ln w="50800" algn="ctr">
            <a:solidFill>
              <a:srgbClr val="00CC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65343"/>
              </p:ext>
            </p:extLst>
          </p:nvPr>
        </p:nvGraphicFramePr>
        <p:xfrm>
          <a:off x="327025" y="3860800"/>
          <a:ext cx="26955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Équation" r:id="rId3" imgW="1892160" imgH="419040" progId="Equation.3">
                  <p:embed/>
                </p:oleObj>
              </mc:Choice>
              <mc:Fallback>
                <p:oleObj name="Équation" r:id="rId3" imgW="1892160" imgH="41904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3860800"/>
                        <a:ext cx="26955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ZoneTexte 57"/>
          <p:cNvSpPr txBox="1"/>
          <p:nvPr/>
        </p:nvSpPr>
        <p:spPr>
          <a:xfrm>
            <a:off x="52388" y="4639022"/>
            <a:ext cx="4188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Precession of one atom in the field create 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Natoms</a:t>
            </a:r>
            <a:endParaRPr lang="en-US" dirty="0" smtClean="0"/>
          </a:p>
          <a:p>
            <a:r>
              <a:rPr lang="en-US" dirty="0" smtClean="0"/>
              <a:t>Compensate 1/R^3 decrease by N increase</a:t>
            </a:r>
            <a:endParaRPr lang="en-US" dirty="0"/>
          </a:p>
        </p:txBody>
      </p:sp>
      <p:grpSp>
        <p:nvGrpSpPr>
          <p:cNvPr id="59" name="Groupe 251"/>
          <p:cNvGrpSpPr>
            <a:grpSpLocks/>
          </p:cNvGrpSpPr>
          <p:nvPr/>
        </p:nvGrpSpPr>
        <p:grpSpPr bwMode="auto">
          <a:xfrm>
            <a:off x="5864225" y="2628900"/>
            <a:ext cx="1208088" cy="1092200"/>
            <a:chOff x="6239929" y="2553346"/>
            <a:chExt cx="1573729" cy="1375412"/>
          </a:xfrm>
        </p:grpSpPr>
        <p:sp>
          <p:nvSpPr>
            <p:cNvPr id="60" name="Freeform 1043"/>
            <p:cNvSpPr>
              <a:spLocks/>
            </p:cNvSpPr>
            <p:nvPr/>
          </p:nvSpPr>
          <p:spPr bwMode="auto">
            <a:xfrm>
              <a:off x="6971922" y="2553346"/>
              <a:ext cx="113036" cy="207687"/>
            </a:xfrm>
            <a:custGeom>
              <a:avLst/>
              <a:gdLst>
                <a:gd name="T0" fmla="*/ 0 w 256"/>
                <a:gd name="T1" fmla="*/ 2147483647 h 185"/>
                <a:gd name="T2" fmla="*/ 0 w 256"/>
                <a:gd name="T3" fmla="*/ 2147483647 h 185"/>
                <a:gd name="T4" fmla="*/ 0 w 256"/>
                <a:gd name="T5" fmla="*/ 2147483647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85">
                  <a:moveTo>
                    <a:pt x="0" y="177"/>
                  </a:moveTo>
                  <a:cubicBezTo>
                    <a:pt x="38" y="88"/>
                    <a:pt x="77" y="0"/>
                    <a:pt x="120" y="1"/>
                  </a:cubicBezTo>
                  <a:cubicBezTo>
                    <a:pt x="163" y="2"/>
                    <a:pt x="209" y="93"/>
                    <a:pt x="256" y="18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0"/>
            <p:cNvSpPr/>
            <p:nvPr/>
          </p:nvSpPr>
          <p:spPr bwMode="auto">
            <a:xfrm>
              <a:off x="6239929" y="2733269"/>
              <a:ext cx="732063" cy="1195489"/>
            </a:xfrm>
            <a:custGeom>
              <a:avLst/>
              <a:gdLst>
                <a:gd name="connsiteX0" fmla="*/ 0 w 592428"/>
                <a:gd name="connsiteY0" fmla="*/ 0 h 1637764"/>
                <a:gd name="connsiteX1" fmla="*/ 296214 w 592428"/>
                <a:gd name="connsiteY1" fmla="*/ 1635617 h 1637764"/>
                <a:gd name="connsiteX2" fmla="*/ 592428 w 592428"/>
                <a:gd name="connsiteY2" fmla="*/ 12879 h 16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428" h="1637764">
                  <a:moveTo>
                    <a:pt x="0" y="0"/>
                  </a:moveTo>
                  <a:cubicBezTo>
                    <a:pt x="98738" y="816735"/>
                    <a:pt x="197476" y="1633471"/>
                    <a:pt x="296214" y="1635617"/>
                  </a:cubicBezTo>
                  <a:cubicBezTo>
                    <a:pt x="394952" y="1637764"/>
                    <a:pt x="493690" y="825321"/>
                    <a:pt x="592428" y="1287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120"/>
            <p:cNvSpPr/>
            <p:nvPr/>
          </p:nvSpPr>
          <p:spPr bwMode="auto">
            <a:xfrm>
              <a:off x="7081595" y="2733269"/>
              <a:ext cx="732063" cy="1195489"/>
            </a:xfrm>
            <a:custGeom>
              <a:avLst/>
              <a:gdLst>
                <a:gd name="connsiteX0" fmla="*/ 0 w 592428"/>
                <a:gd name="connsiteY0" fmla="*/ 0 h 1637764"/>
                <a:gd name="connsiteX1" fmla="*/ 296214 w 592428"/>
                <a:gd name="connsiteY1" fmla="*/ 1635617 h 1637764"/>
                <a:gd name="connsiteX2" fmla="*/ 592428 w 592428"/>
                <a:gd name="connsiteY2" fmla="*/ 12879 h 16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428" h="1637764">
                  <a:moveTo>
                    <a:pt x="0" y="0"/>
                  </a:moveTo>
                  <a:cubicBezTo>
                    <a:pt x="98738" y="816735"/>
                    <a:pt x="197476" y="1633471"/>
                    <a:pt x="296214" y="1635617"/>
                  </a:cubicBezTo>
                  <a:cubicBezTo>
                    <a:pt x="394952" y="1637764"/>
                    <a:pt x="493690" y="825321"/>
                    <a:pt x="592428" y="1287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63" name="Connecteur droit avec flèche 6"/>
          <p:cNvCxnSpPr>
            <a:cxnSpLocks noChangeShapeType="1"/>
          </p:cNvCxnSpPr>
          <p:nvPr/>
        </p:nvCxnSpPr>
        <p:spPr bwMode="auto">
          <a:xfrm flipV="1">
            <a:off x="6153150" y="2844800"/>
            <a:ext cx="0" cy="514350"/>
          </a:xfrm>
          <a:prstGeom prst="straightConnector1">
            <a:avLst/>
          </a:prstGeom>
          <a:noFill/>
          <a:ln w="50800" algn="ctr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Connecteur droit avec flèche 9"/>
          <p:cNvCxnSpPr>
            <a:cxnSpLocks noChangeShapeType="1"/>
          </p:cNvCxnSpPr>
          <p:nvPr/>
        </p:nvCxnSpPr>
        <p:spPr bwMode="auto">
          <a:xfrm flipV="1">
            <a:off x="6800850" y="2844800"/>
            <a:ext cx="0" cy="514350"/>
          </a:xfrm>
          <a:prstGeom prst="straightConnector1">
            <a:avLst/>
          </a:prstGeom>
          <a:noFill/>
          <a:ln w="50800" algn="ctr">
            <a:solidFill>
              <a:srgbClr val="00CC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ZoneTexte 1"/>
          <p:cNvSpPr txBox="1">
            <a:spLocks noChangeArrowheads="1"/>
          </p:cNvSpPr>
          <p:nvPr/>
        </p:nvSpPr>
        <p:spPr bwMode="auto">
          <a:xfrm>
            <a:off x="5965825" y="3870325"/>
            <a:ext cx="37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alibri" pitchFamily="34" charset="0"/>
              </a:rPr>
              <a:t>-3</a:t>
            </a:r>
          </a:p>
        </p:txBody>
      </p:sp>
      <p:sp>
        <p:nvSpPr>
          <p:cNvPr id="66" name="ZoneTexte 8"/>
          <p:cNvSpPr txBox="1">
            <a:spLocks noChangeArrowheads="1"/>
          </p:cNvSpPr>
          <p:nvPr/>
        </p:nvSpPr>
        <p:spPr bwMode="auto">
          <a:xfrm>
            <a:off x="6591300" y="3886200"/>
            <a:ext cx="41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alibri" pitchFamily="34" charset="0"/>
              </a:rPr>
              <a:t>+3</a:t>
            </a:r>
          </a:p>
        </p:txBody>
      </p:sp>
      <p:sp>
        <p:nvSpPr>
          <p:cNvPr id="67" name="ZoneTexte 16"/>
          <p:cNvSpPr txBox="1">
            <a:spLocks noChangeArrowheads="1"/>
          </p:cNvSpPr>
          <p:nvPr/>
        </p:nvSpPr>
        <p:spPr bwMode="auto">
          <a:xfrm>
            <a:off x="5299076" y="4302472"/>
            <a:ext cx="1011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i="1"/>
              <a:t>R </a:t>
            </a:r>
            <a:r>
              <a:rPr lang="fr-FR" altLang="en-US"/>
              <a:t>= 4 µm</a:t>
            </a:r>
          </a:p>
        </p:txBody>
      </p:sp>
      <p:sp>
        <p:nvSpPr>
          <p:cNvPr id="69" name="ZoneTexte 20"/>
          <p:cNvSpPr txBox="1">
            <a:spLocks noChangeArrowheads="1"/>
          </p:cNvSpPr>
          <p:nvPr/>
        </p:nvSpPr>
        <p:spPr bwMode="auto">
          <a:xfrm>
            <a:off x="6700044" y="4311998"/>
            <a:ext cx="102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dirty="0"/>
              <a:t>N = 5000</a:t>
            </a:r>
          </a:p>
        </p:txBody>
      </p:sp>
      <p:graphicFrame>
        <p:nvGraphicFramePr>
          <p:cNvPr id="70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117634"/>
              </p:ext>
            </p:extLst>
          </p:nvPr>
        </p:nvGraphicFramePr>
        <p:xfrm>
          <a:off x="5864225" y="4846687"/>
          <a:ext cx="1085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Équation" r:id="rId5" imgW="761760" imgH="177480" progId="Equation.3">
                  <p:embed/>
                </p:oleObj>
              </mc:Choice>
              <mc:Fallback>
                <p:oleObj name="Équation" r:id="rId5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46687"/>
                        <a:ext cx="108585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ZoneTexte 25"/>
          <p:cNvSpPr txBox="1">
            <a:spLocks noChangeArrowheads="1"/>
          </p:cNvSpPr>
          <p:nvPr/>
        </p:nvSpPr>
        <p:spPr bwMode="auto">
          <a:xfrm>
            <a:off x="6887616" y="4797152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dirty="0"/>
              <a:t>Hz</a:t>
            </a:r>
          </a:p>
        </p:txBody>
      </p:sp>
      <p:grpSp>
        <p:nvGrpSpPr>
          <p:cNvPr id="73" name="Groupe 251"/>
          <p:cNvGrpSpPr>
            <a:grpSpLocks/>
          </p:cNvGrpSpPr>
          <p:nvPr/>
        </p:nvGrpSpPr>
        <p:grpSpPr bwMode="auto">
          <a:xfrm>
            <a:off x="5864225" y="2628900"/>
            <a:ext cx="1208088" cy="1092200"/>
            <a:chOff x="6239929" y="2553346"/>
            <a:chExt cx="1573729" cy="1375412"/>
          </a:xfrm>
        </p:grpSpPr>
        <p:sp>
          <p:nvSpPr>
            <p:cNvPr id="74" name="Freeform 1043"/>
            <p:cNvSpPr>
              <a:spLocks/>
            </p:cNvSpPr>
            <p:nvPr/>
          </p:nvSpPr>
          <p:spPr bwMode="auto">
            <a:xfrm>
              <a:off x="6971922" y="2553346"/>
              <a:ext cx="113036" cy="207687"/>
            </a:xfrm>
            <a:custGeom>
              <a:avLst/>
              <a:gdLst>
                <a:gd name="T0" fmla="*/ 0 w 256"/>
                <a:gd name="T1" fmla="*/ 2147483647 h 185"/>
                <a:gd name="T2" fmla="*/ 0 w 256"/>
                <a:gd name="T3" fmla="*/ 2147483647 h 185"/>
                <a:gd name="T4" fmla="*/ 0 w 256"/>
                <a:gd name="T5" fmla="*/ 2147483647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85">
                  <a:moveTo>
                    <a:pt x="0" y="177"/>
                  </a:moveTo>
                  <a:cubicBezTo>
                    <a:pt x="38" y="88"/>
                    <a:pt x="77" y="0"/>
                    <a:pt x="120" y="1"/>
                  </a:cubicBezTo>
                  <a:cubicBezTo>
                    <a:pt x="163" y="2"/>
                    <a:pt x="209" y="93"/>
                    <a:pt x="256" y="18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0"/>
            <p:cNvSpPr/>
            <p:nvPr/>
          </p:nvSpPr>
          <p:spPr bwMode="auto">
            <a:xfrm>
              <a:off x="6239929" y="2733269"/>
              <a:ext cx="732063" cy="1195489"/>
            </a:xfrm>
            <a:custGeom>
              <a:avLst/>
              <a:gdLst>
                <a:gd name="connsiteX0" fmla="*/ 0 w 592428"/>
                <a:gd name="connsiteY0" fmla="*/ 0 h 1637764"/>
                <a:gd name="connsiteX1" fmla="*/ 296214 w 592428"/>
                <a:gd name="connsiteY1" fmla="*/ 1635617 h 1637764"/>
                <a:gd name="connsiteX2" fmla="*/ 592428 w 592428"/>
                <a:gd name="connsiteY2" fmla="*/ 12879 h 16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428" h="1637764">
                  <a:moveTo>
                    <a:pt x="0" y="0"/>
                  </a:moveTo>
                  <a:cubicBezTo>
                    <a:pt x="98738" y="816735"/>
                    <a:pt x="197476" y="1633471"/>
                    <a:pt x="296214" y="1635617"/>
                  </a:cubicBezTo>
                  <a:cubicBezTo>
                    <a:pt x="394952" y="1637764"/>
                    <a:pt x="493690" y="825321"/>
                    <a:pt x="592428" y="1287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120"/>
            <p:cNvSpPr/>
            <p:nvPr/>
          </p:nvSpPr>
          <p:spPr bwMode="auto">
            <a:xfrm>
              <a:off x="7081595" y="2733269"/>
              <a:ext cx="732063" cy="1195489"/>
            </a:xfrm>
            <a:custGeom>
              <a:avLst/>
              <a:gdLst>
                <a:gd name="connsiteX0" fmla="*/ 0 w 592428"/>
                <a:gd name="connsiteY0" fmla="*/ 0 h 1637764"/>
                <a:gd name="connsiteX1" fmla="*/ 296214 w 592428"/>
                <a:gd name="connsiteY1" fmla="*/ 1635617 h 1637764"/>
                <a:gd name="connsiteX2" fmla="*/ 592428 w 592428"/>
                <a:gd name="connsiteY2" fmla="*/ 12879 h 16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428" h="1637764">
                  <a:moveTo>
                    <a:pt x="0" y="0"/>
                  </a:moveTo>
                  <a:cubicBezTo>
                    <a:pt x="98738" y="816735"/>
                    <a:pt x="197476" y="1633471"/>
                    <a:pt x="296214" y="1635617"/>
                  </a:cubicBezTo>
                  <a:cubicBezTo>
                    <a:pt x="394952" y="1637764"/>
                    <a:pt x="493690" y="825321"/>
                    <a:pt x="592428" y="1287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77" name="Connecteur droit avec flèche 6"/>
          <p:cNvCxnSpPr>
            <a:cxnSpLocks noChangeShapeType="1"/>
          </p:cNvCxnSpPr>
          <p:nvPr/>
        </p:nvCxnSpPr>
        <p:spPr bwMode="auto">
          <a:xfrm flipV="1">
            <a:off x="6153150" y="2844800"/>
            <a:ext cx="0" cy="514350"/>
          </a:xfrm>
          <a:prstGeom prst="straightConnector1">
            <a:avLst/>
          </a:prstGeom>
          <a:noFill/>
          <a:ln w="50800" algn="ctr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Connecteur droit avec flèche 9"/>
          <p:cNvCxnSpPr>
            <a:cxnSpLocks noChangeShapeType="1"/>
          </p:cNvCxnSpPr>
          <p:nvPr/>
        </p:nvCxnSpPr>
        <p:spPr bwMode="auto">
          <a:xfrm flipV="1">
            <a:off x="6800850" y="2844800"/>
            <a:ext cx="0" cy="514350"/>
          </a:xfrm>
          <a:prstGeom prst="straightConnector1">
            <a:avLst/>
          </a:prstGeom>
          <a:noFill/>
          <a:ln w="50800" algn="ctr">
            <a:solidFill>
              <a:srgbClr val="00CC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ZoneTexte 1"/>
          <p:cNvSpPr txBox="1">
            <a:spLocks noChangeArrowheads="1"/>
          </p:cNvSpPr>
          <p:nvPr/>
        </p:nvSpPr>
        <p:spPr bwMode="auto">
          <a:xfrm>
            <a:off x="5965825" y="3870325"/>
            <a:ext cx="37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alibri" pitchFamily="34" charset="0"/>
              </a:rPr>
              <a:t>-3</a:t>
            </a:r>
          </a:p>
        </p:txBody>
      </p:sp>
      <p:sp>
        <p:nvSpPr>
          <p:cNvPr id="80" name="ZoneTexte 8"/>
          <p:cNvSpPr txBox="1">
            <a:spLocks noChangeArrowheads="1"/>
          </p:cNvSpPr>
          <p:nvPr/>
        </p:nvSpPr>
        <p:spPr bwMode="auto">
          <a:xfrm>
            <a:off x="6591300" y="3886200"/>
            <a:ext cx="41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alibri" pitchFamily="34" charset="0"/>
              </a:rPr>
              <a:t>+3</a:t>
            </a:r>
          </a:p>
        </p:txBody>
      </p:sp>
      <p:sp>
        <p:nvSpPr>
          <p:cNvPr id="81" name="ZoneTexte 16"/>
          <p:cNvSpPr txBox="1">
            <a:spLocks noChangeArrowheads="1"/>
          </p:cNvSpPr>
          <p:nvPr/>
        </p:nvSpPr>
        <p:spPr bwMode="auto">
          <a:xfrm>
            <a:off x="5456238" y="5006975"/>
            <a:ext cx="1011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i="1"/>
              <a:t>R </a:t>
            </a:r>
            <a:r>
              <a:rPr lang="fr-FR" altLang="en-US"/>
              <a:t>= 4 µm</a:t>
            </a:r>
          </a:p>
        </p:txBody>
      </p:sp>
      <p:sp>
        <p:nvSpPr>
          <p:cNvPr id="82" name="ZoneTexte 17"/>
          <p:cNvSpPr txBox="1">
            <a:spLocks noChangeArrowheads="1"/>
          </p:cNvSpPr>
          <p:nvPr/>
        </p:nvSpPr>
        <p:spPr bwMode="auto">
          <a:xfrm>
            <a:off x="6711950" y="5006975"/>
            <a:ext cx="57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i="1"/>
              <a:t>j </a:t>
            </a:r>
            <a:r>
              <a:rPr lang="fr-FR" altLang="en-US"/>
              <a:t>= 3</a:t>
            </a:r>
          </a:p>
        </p:txBody>
      </p:sp>
      <p:sp>
        <p:nvSpPr>
          <p:cNvPr id="83" name="ZoneTexte 20"/>
          <p:cNvSpPr txBox="1">
            <a:spLocks noChangeArrowheads="1"/>
          </p:cNvSpPr>
          <p:nvPr/>
        </p:nvSpPr>
        <p:spPr bwMode="auto">
          <a:xfrm>
            <a:off x="7451725" y="5030788"/>
            <a:ext cx="102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/>
              <a:t>N = 5000</a:t>
            </a:r>
          </a:p>
        </p:txBody>
      </p:sp>
      <p:graphicFrame>
        <p:nvGraphicFramePr>
          <p:cNvPr id="84" name="Objet 23"/>
          <p:cNvGraphicFramePr>
            <a:graphicFrameLocks noChangeAspect="1"/>
          </p:cNvGraphicFramePr>
          <p:nvPr/>
        </p:nvGraphicFramePr>
        <p:xfrm>
          <a:off x="5702300" y="5894388"/>
          <a:ext cx="1085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Équation" r:id="rId7" imgW="761760" imgH="177480" progId="Equation.3">
                  <p:embed/>
                </p:oleObj>
              </mc:Choice>
              <mc:Fallback>
                <p:oleObj name="Équation" r:id="rId7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5894388"/>
                        <a:ext cx="108585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ZoneTexte 25"/>
          <p:cNvSpPr txBox="1">
            <a:spLocks noChangeArrowheads="1"/>
          </p:cNvSpPr>
          <p:nvPr/>
        </p:nvSpPr>
        <p:spPr bwMode="auto">
          <a:xfrm>
            <a:off x="6791325" y="582453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/>
              <a:t>Hz</a:t>
            </a:r>
          </a:p>
        </p:txBody>
      </p:sp>
    </p:spTree>
    <p:extLst>
      <p:ext uri="{BB962C8B-B14F-4D97-AF65-F5344CB8AC3E}">
        <p14:creationId xmlns:p14="http://schemas.microsoft.com/office/powerpoint/2010/main" val="26358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98"/>
    </mc:Choice>
    <mc:Fallback xmlns="">
      <p:transition spd="slow" advTm="681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e 4"/>
          <p:cNvGrpSpPr>
            <a:grpSpLocks/>
          </p:cNvGrpSpPr>
          <p:nvPr/>
        </p:nvGrpSpPr>
        <p:grpSpPr bwMode="auto">
          <a:xfrm>
            <a:off x="4848989" y="2430463"/>
            <a:ext cx="3257550" cy="2654300"/>
            <a:chOff x="5020470" y="2503087"/>
            <a:chExt cx="3258921" cy="2654105"/>
          </a:xfrm>
        </p:grpSpPr>
        <p:graphicFrame>
          <p:nvGraphicFramePr>
            <p:cNvPr id="38942" name="Objet 1"/>
            <p:cNvGraphicFramePr>
              <a:graphicFrameLocks noChangeAspect="1"/>
            </p:cNvGraphicFramePr>
            <p:nvPr/>
          </p:nvGraphicFramePr>
          <p:xfrm>
            <a:off x="5652119" y="2691805"/>
            <a:ext cx="2092325" cy="2465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6" name="CorelDRAW" r:id="rId3" imgW="3251321" imgH="3829914" progId="CorelDRAW.Graphic.12">
                    <p:embed/>
                  </p:oleObj>
                </mc:Choice>
                <mc:Fallback>
                  <p:oleObj name="CorelDRAW" r:id="rId3" imgW="3251321" imgH="3829914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19" y="2691805"/>
                          <a:ext cx="2092325" cy="2465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5076055" y="4149203"/>
              <a:ext cx="3203336" cy="949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20470" y="2503087"/>
              <a:ext cx="3203335" cy="949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V="1">
              <a:off x="6084543" y="2780879"/>
              <a:ext cx="0" cy="86353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7309020" y="2790403"/>
              <a:ext cx="0" cy="863537"/>
            </a:xfrm>
            <a:prstGeom prst="straightConnector1">
              <a:avLst/>
            </a:prstGeom>
            <a:ln w="50800">
              <a:solidFill>
                <a:srgbClr val="339933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976313" y="4289425"/>
          <a:ext cx="2587625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Image bitmap" r:id="rId5" imgW="8809524" imgH="7238095" progId="Paint.Picture">
                  <p:embed/>
                </p:oleObj>
              </mc:Choice>
              <mc:Fallback>
                <p:oleObj name="Image bitmap" r:id="rId5" imgW="8809524" imgH="72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289425"/>
                        <a:ext cx="2587625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71638" y="4414838"/>
            <a:ext cx="930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  <a:latin typeface="Times New Roman" pitchFamily="18" charset="0"/>
              </a:rPr>
              <a:t>4.1 µm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1846263" y="4872038"/>
            <a:ext cx="0" cy="4540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2152650" y="4872038"/>
            <a:ext cx="0" cy="6556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 flipV="1">
            <a:off x="1846263" y="4821238"/>
            <a:ext cx="306387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21" name="Groupe 1"/>
          <p:cNvGrpSpPr>
            <a:grpSpLocks/>
          </p:cNvGrpSpPr>
          <p:nvPr/>
        </p:nvGrpSpPr>
        <p:grpSpPr bwMode="auto">
          <a:xfrm>
            <a:off x="1177925" y="547688"/>
            <a:ext cx="2170113" cy="3744912"/>
            <a:chOff x="539750" y="476250"/>
            <a:chExt cx="2628900" cy="4443413"/>
          </a:xfrm>
        </p:grpSpPr>
        <p:grpSp>
          <p:nvGrpSpPr>
            <p:cNvPr id="38932" name="Group 9"/>
            <p:cNvGrpSpPr>
              <a:grpSpLocks/>
            </p:cNvGrpSpPr>
            <p:nvPr/>
          </p:nvGrpSpPr>
          <p:grpSpPr bwMode="auto">
            <a:xfrm rot="5400000">
              <a:off x="179388" y="1089025"/>
              <a:ext cx="3455988" cy="2230437"/>
              <a:chOff x="113" y="891"/>
              <a:chExt cx="2177" cy="1405"/>
            </a:xfrm>
          </p:grpSpPr>
          <p:sp>
            <p:nvSpPr>
              <p:cNvPr id="38934" name="Line 10"/>
              <p:cNvSpPr>
                <a:spLocks noChangeShapeType="1"/>
              </p:cNvSpPr>
              <p:nvPr/>
            </p:nvSpPr>
            <p:spPr bwMode="auto">
              <a:xfrm>
                <a:off x="158" y="1162"/>
                <a:ext cx="5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935" name="Group 11"/>
              <p:cNvGrpSpPr>
                <a:grpSpLocks/>
              </p:cNvGrpSpPr>
              <p:nvPr/>
            </p:nvGrpSpPr>
            <p:grpSpPr bwMode="auto">
              <a:xfrm>
                <a:off x="113" y="1071"/>
                <a:ext cx="2177" cy="409"/>
                <a:chOff x="113" y="1071"/>
                <a:chExt cx="2177" cy="409"/>
              </a:xfrm>
            </p:grpSpPr>
            <p:sp>
              <p:nvSpPr>
                <p:cNvPr id="89100" name="Rectangle 12"/>
                <p:cNvSpPr>
                  <a:spLocks noChangeArrowheads="1"/>
                </p:cNvSpPr>
                <p:nvPr/>
              </p:nvSpPr>
              <p:spPr bwMode="auto">
                <a:xfrm>
                  <a:off x="113" y="1076"/>
                  <a:ext cx="680" cy="17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rgbClr val="00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9101" name="AutoShape 13"/>
                <p:cNvSpPr>
                  <a:spLocks noChangeArrowheads="1"/>
                </p:cNvSpPr>
                <p:nvPr/>
              </p:nvSpPr>
              <p:spPr bwMode="auto">
                <a:xfrm rot="6340710">
                  <a:off x="1407" y="597"/>
                  <a:ext cx="179" cy="1591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rgbClr val="00FF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38936" name="Group 14"/>
              <p:cNvGrpSpPr>
                <a:grpSpLocks/>
              </p:cNvGrpSpPr>
              <p:nvPr/>
            </p:nvGrpSpPr>
            <p:grpSpPr bwMode="auto">
              <a:xfrm flipV="1">
                <a:off x="113" y="1752"/>
                <a:ext cx="2177" cy="363"/>
                <a:chOff x="113" y="1071"/>
                <a:chExt cx="2177" cy="409"/>
              </a:xfrm>
            </p:grpSpPr>
            <p:sp>
              <p:nvSpPr>
                <p:cNvPr id="89103" name="Rectangle 15"/>
                <p:cNvSpPr>
                  <a:spLocks noChangeArrowheads="1"/>
                </p:cNvSpPr>
                <p:nvPr/>
              </p:nvSpPr>
              <p:spPr bwMode="auto">
                <a:xfrm>
                  <a:off x="113" y="1054"/>
                  <a:ext cx="680" cy="18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rgbClr val="00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9104" name="AutoShape 16"/>
                <p:cNvSpPr>
                  <a:spLocks noChangeArrowheads="1"/>
                </p:cNvSpPr>
                <p:nvPr/>
              </p:nvSpPr>
              <p:spPr bwMode="auto">
                <a:xfrm rot="6340710">
                  <a:off x="1405" y="578"/>
                  <a:ext cx="184" cy="1591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rgbClr val="00FF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38937" name="Line 17"/>
              <p:cNvSpPr>
                <a:spLocks noChangeShapeType="1"/>
              </p:cNvSpPr>
              <p:nvPr/>
            </p:nvSpPr>
            <p:spPr bwMode="auto">
              <a:xfrm flipV="1">
                <a:off x="748" y="891"/>
                <a:ext cx="0" cy="140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8933" name="Object 18"/>
            <p:cNvGraphicFramePr>
              <a:graphicFrameLocks noChangeAspect="1"/>
            </p:cNvGraphicFramePr>
            <p:nvPr/>
          </p:nvGraphicFramePr>
          <p:xfrm>
            <a:off x="539750" y="3463925"/>
            <a:ext cx="2628900" cy="145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" name="CorelDRAW" r:id="rId7" imgW="5113404" imgH="2832879" progId="CorelDRAW.Graphic.12">
                    <p:embed/>
                  </p:oleObj>
                </mc:Choice>
                <mc:Fallback>
                  <p:oleObj name="CorelDRAW" r:id="rId7" imgW="5113404" imgH="2832879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" y="3463925"/>
                          <a:ext cx="2628900" cy="1455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2" name="Text Box 19"/>
          <p:cNvSpPr txBox="1">
            <a:spLocks noChangeArrowheads="1"/>
          </p:cNvSpPr>
          <p:nvPr/>
        </p:nvSpPr>
        <p:spPr bwMode="auto">
          <a:xfrm>
            <a:off x="192088" y="4821238"/>
            <a:ext cx="998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itchFamily="18" charset="0"/>
              </a:rPr>
              <a:t>In situ images</a:t>
            </a:r>
          </a:p>
        </p:txBody>
      </p:sp>
      <p:sp>
        <p:nvSpPr>
          <p:cNvPr id="38923" name="Rectangle 2"/>
          <p:cNvSpPr>
            <a:spLocks noChangeArrowheads="1"/>
          </p:cNvSpPr>
          <p:nvPr/>
        </p:nvSpPr>
        <p:spPr bwMode="auto">
          <a:xfrm>
            <a:off x="0" y="1868488"/>
            <a:ext cx="23796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Times New Roman" pitchFamily="18" charset="0"/>
              </a:rPr>
              <a:t>Long-</a:t>
            </a:r>
            <a:r>
              <a:rPr lang="fr-FR" altLang="fr-FR" sz="1600" b="1" dirty="0" err="1">
                <a:latin typeface="Times New Roman" pitchFamily="18" charset="0"/>
              </a:rPr>
              <a:t>period</a:t>
            </a:r>
            <a:r>
              <a:rPr lang="fr-FR" altLang="fr-FR" sz="1600" dirty="0">
                <a:latin typeface="Times New Roman" pitchFamily="18" charset="0"/>
              </a:rPr>
              <a:t> </a:t>
            </a:r>
            <a:r>
              <a:rPr lang="fr-FR" altLang="fr-FR" sz="1600" dirty="0" err="1">
                <a:latin typeface="Times New Roman" pitchFamily="18" charset="0"/>
              </a:rPr>
              <a:t>lattice</a:t>
            </a:r>
            <a:endParaRPr lang="fr-FR" altLang="fr-FR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latin typeface="Times New Roman" pitchFamily="18" charset="0"/>
              </a:rPr>
              <a:t>Beams</a:t>
            </a:r>
            <a:r>
              <a:rPr lang="fr-FR" altLang="fr-FR" sz="1600" dirty="0">
                <a:latin typeface="Times New Roman" pitchFamily="18" charset="0"/>
              </a:rPr>
              <a:t> </a:t>
            </a:r>
            <a:r>
              <a:rPr lang="fr-FR" altLang="fr-FR" sz="1600" dirty="0" err="1">
                <a:latin typeface="Times New Roman" pitchFamily="18" charset="0"/>
              </a:rPr>
              <a:t>separated</a:t>
            </a:r>
            <a:r>
              <a:rPr lang="fr-FR" altLang="fr-FR" sz="1600" dirty="0">
                <a:latin typeface="Times New Roman" pitchFamily="18" charset="0"/>
              </a:rPr>
              <a:t> in a </a:t>
            </a:r>
            <a:r>
              <a:rPr lang="fr-FR" altLang="fr-FR" sz="1600" b="1" dirty="0" err="1">
                <a:latin typeface="Times New Roman" pitchFamily="18" charset="0"/>
              </a:rPr>
              <a:t>thermally</a:t>
            </a:r>
            <a:r>
              <a:rPr lang="fr-FR" altLang="fr-FR" sz="1600" b="1" dirty="0">
                <a:latin typeface="Times New Roman" pitchFamily="18" charset="0"/>
              </a:rPr>
              <a:t>-stabl</a:t>
            </a:r>
            <a:r>
              <a:rPr lang="fr-FR" altLang="fr-FR" sz="1600" dirty="0">
                <a:latin typeface="Times New Roman" pitchFamily="18" charset="0"/>
              </a:rPr>
              <a:t>e </a:t>
            </a:r>
            <a:r>
              <a:rPr lang="fr-FR" altLang="fr-FR" sz="1600" dirty="0" err="1">
                <a:latin typeface="Times New Roman" pitchFamily="18" charset="0"/>
              </a:rPr>
              <a:t>prism</a:t>
            </a:r>
            <a:r>
              <a:rPr lang="fr-FR" altLang="fr-FR" sz="16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Times New Roman" pitchFamily="18" charset="0"/>
                <a:sym typeface="Symbol" pitchFamily="18" charset="2"/>
              </a:rPr>
              <a:t> Phase </a:t>
            </a:r>
            <a:r>
              <a:rPr lang="fr-FR" altLang="fr-FR" sz="1600" dirty="0" err="1">
                <a:latin typeface="Times New Roman" pitchFamily="18" charset="0"/>
                <a:sym typeface="Symbol" pitchFamily="18" charset="2"/>
              </a:rPr>
              <a:t>stability</a:t>
            </a:r>
            <a:endParaRPr lang="fr-FR" altLang="fr-FR" sz="16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924" name="Text Box 20"/>
          <p:cNvSpPr txBox="1">
            <a:spLocks noChangeArrowheads="1"/>
          </p:cNvSpPr>
          <p:nvPr/>
        </p:nvSpPr>
        <p:spPr bwMode="auto">
          <a:xfrm>
            <a:off x="4613275" y="620713"/>
            <a:ext cx="349326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Two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giant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 spins of ~10</a:t>
            </a:r>
            <a:r>
              <a:rPr lang="fr-FR" altLang="fr-FR" sz="1800" b="1" baseline="30000" dirty="0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4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1800" b="1" dirty="0" smtClean="0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µ</a:t>
            </a:r>
            <a:r>
              <a:rPr lang="fr-FR" altLang="fr-FR" sz="1800" b="1" baseline="-25000" dirty="0" smtClean="0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B</a:t>
            </a:r>
            <a:endParaRPr lang="fr-FR" altLang="fr-FR" sz="1800" b="1" dirty="0">
              <a:solidFill>
                <a:srgbClr val="3399FF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Purely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dipolar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1800" b="1" dirty="0" err="1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physics</a:t>
            </a:r>
            <a:r>
              <a:rPr lang="fr-FR" altLang="fr-FR" sz="1800" b="1" dirty="0">
                <a:solidFill>
                  <a:srgbClr val="3399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fr-FR" altLang="fr-FR" sz="1800" dirty="0" err="1" smtClean="0">
                <a:latin typeface="Times New Roman" pitchFamily="18" charset="0"/>
                <a:sym typeface="Symbol" pitchFamily="18" charset="2"/>
              </a:rPr>
              <a:t>seems</a:t>
            </a:r>
            <a:r>
              <a:rPr lang="fr-FR" altLang="fr-FR" sz="1800" dirty="0" smtClean="0">
                <a:latin typeface="Times New Roman" pitchFamily="18" charset="0"/>
                <a:sym typeface="Symbol" pitchFamily="18" charset="2"/>
              </a:rPr>
              <a:t> a </a:t>
            </a:r>
            <a:r>
              <a:rPr lang="fr-FR" altLang="fr-FR" sz="1800" dirty="0" err="1" smtClean="0">
                <a:latin typeface="Times New Roman" pitchFamily="18" charset="0"/>
                <a:sym typeface="Symbol" pitchFamily="18" charset="2"/>
              </a:rPr>
              <a:t>simpler</a:t>
            </a:r>
            <a:r>
              <a:rPr lang="fr-FR" altLang="fr-FR" sz="1800" dirty="0" smtClean="0">
                <a:latin typeface="Times New Roman" pitchFamily="18" charset="0"/>
                <a:sym typeface="Symbol" pitchFamily="18" charset="2"/>
              </a:rPr>
              <a:t> system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Times New Roman" pitchFamily="18" charset="0"/>
                <a:sym typeface="Symbol" pitchFamily="18" charset="2"/>
              </a:rPr>
              <a:t>contact </a:t>
            </a:r>
            <a:r>
              <a:rPr lang="fr-FR" altLang="fr-FR" sz="1800" dirty="0">
                <a:latin typeface="Times New Roman" pitchFamily="18" charset="0"/>
                <a:sym typeface="Symbol" pitchFamily="18" charset="2"/>
              </a:rPr>
              <a:t>interactions </a:t>
            </a:r>
            <a:r>
              <a:rPr lang="fr-FR" altLang="fr-FR" sz="1800" dirty="0" err="1" smtClean="0">
                <a:latin typeface="Times New Roman" pitchFamily="18" charset="0"/>
                <a:sym typeface="Symbol" pitchFamily="18" charset="2"/>
              </a:rPr>
              <a:t>is</a:t>
            </a:r>
            <a:r>
              <a:rPr lang="fr-FR" altLang="fr-FR" sz="1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1800" dirty="0" err="1" smtClean="0">
                <a:latin typeface="Times New Roman" pitchFamily="18" charset="0"/>
                <a:sym typeface="Symbol" pitchFamily="18" charset="2"/>
              </a:rPr>
              <a:t>factorize</a:t>
            </a:r>
            <a:r>
              <a:rPr lang="fr-FR" altLang="fr-FR" sz="1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fr-FR" altLang="fr-FR" sz="1800" dirty="0">
                <a:latin typeface="Times New Roman" pitchFamily="18" charset="0"/>
                <a:sym typeface="Symbol" pitchFamily="18" charset="2"/>
              </a:rPr>
              <a:t>out)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fr-FR" altLang="fr-FR" sz="1800" b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531489" y="4359573"/>
            <a:ext cx="3575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pitchFamily="18" charset="0"/>
              </a:rPr>
              <a:t>T</a:t>
            </a:r>
            <a:r>
              <a:rPr lang="fr-FR" altLang="fr-FR" sz="1800" dirty="0" smtClean="0">
                <a:latin typeface="Times New Roman" pitchFamily="18" charset="0"/>
              </a:rPr>
              <a:t>he </a:t>
            </a:r>
            <a:r>
              <a:rPr lang="fr-FR" altLang="fr-FR" sz="1800" dirty="0">
                <a:latin typeface="Times New Roman" pitchFamily="18" charset="0"/>
              </a:rPr>
              <a:t>spin </a:t>
            </a:r>
            <a:r>
              <a:rPr lang="fr-FR" altLang="fr-FR" sz="1800" dirty="0" err="1">
                <a:latin typeface="Times New Roman" pitchFamily="18" charset="0"/>
              </a:rPr>
              <a:t>is</a:t>
            </a:r>
            <a:r>
              <a:rPr lang="fr-FR" altLang="fr-FR" sz="1800" dirty="0">
                <a:latin typeface="Times New Roman" pitchFamily="18" charset="0"/>
              </a:rPr>
              <a:t> </a:t>
            </a:r>
            <a:r>
              <a:rPr lang="fr-FR" altLang="fr-FR" sz="1800" dirty="0" err="1">
                <a:latin typeface="Times New Roman" pitchFamily="18" charset="0"/>
              </a:rPr>
              <a:t>selectively</a:t>
            </a:r>
            <a:r>
              <a:rPr lang="fr-FR" altLang="fr-FR" sz="1800" dirty="0">
                <a:latin typeface="Times New Roman" pitchFamily="18" charset="0"/>
              </a:rPr>
              <a:t> </a:t>
            </a:r>
            <a:r>
              <a:rPr lang="fr-FR" altLang="fr-FR" sz="1800" dirty="0" err="1">
                <a:latin typeface="Times New Roman" pitchFamily="18" charset="0"/>
              </a:rPr>
              <a:t>flipped</a:t>
            </a:r>
            <a:r>
              <a:rPr lang="fr-FR" altLang="fr-FR" sz="1800" dirty="0">
                <a:latin typeface="Times New Roman" pitchFamily="18" charset="0"/>
              </a:rPr>
              <a:t> for the </a:t>
            </a:r>
            <a:r>
              <a:rPr lang="fr-FR" altLang="fr-FR" sz="1800" dirty="0" err="1">
                <a:latin typeface="Times New Roman" pitchFamily="18" charset="0"/>
              </a:rPr>
              <a:t>left</a:t>
            </a:r>
            <a:r>
              <a:rPr lang="fr-FR" altLang="fr-FR" sz="1800" dirty="0">
                <a:latin typeface="Times New Roman" pitchFamily="18" charset="0"/>
              </a:rPr>
              <a:t> </a:t>
            </a:r>
            <a:r>
              <a:rPr lang="fr-FR" altLang="fr-FR" sz="1800" dirty="0" err="1" smtClean="0">
                <a:latin typeface="Times New Roman" pitchFamily="18" charset="0"/>
              </a:rPr>
              <a:t>atoms</a:t>
            </a:r>
            <a:r>
              <a:rPr lang="fr-FR" altLang="fr-FR" sz="1800" dirty="0" smtClean="0">
                <a:latin typeface="Times New Roman" pitchFamily="18" charset="0"/>
              </a:rPr>
              <a:t> in </a:t>
            </a:r>
            <a:r>
              <a:rPr lang="fr-FR" altLang="fr-FR" sz="1800" dirty="0" err="1" smtClean="0">
                <a:latin typeface="Times New Roman" pitchFamily="18" charset="0"/>
              </a:rPr>
              <a:t>presence</a:t>
            </a:r>
            <a:r>
              <a:rPr lang="fr-FR" altLang="fr-FR" sz="1800" dirty="0" smtClean="0">
                <a:latin typeface="Times New Roman" pitchFamily="18" charset="0"/>
              </a:rPr>
              <a:t> of a </a:t>
            </a:r>
            <a:r>
              <a:rPr lang="fr-FR" altLang="fr-FR" sz="1800" dirty="0" err="1" smtClean="0">
                <a:latin typeface="Times New Roman" pitchFamily="18" charset="0"/>
              </a:rPr>
              <a:t>magnetic</a:t>
            </a:r>
            <a:r>
              <a:rPr lang="fr-FR" altLang="fr-FR" sz="1800" dirty="0" smtClean="0">
                <a:latin typeface="Times New Roman" pitchFamily="18" charset="0"/>
              </a:rPr>
              <a:t> </a:t>
            </a:r>
            <a:r>
              <a:rPr lang="fr-FR" altLang="fr-FR" sz="1800" dirty="0" err="1" smtClean="0">
                <a:latin typeface="Times New Roman" pitchFamily="18" charset="0"/>
              </a:rPr>
              <a:t>field</a:t>
            </a:r>
            <a:r>
              <a:rPr lang="fr-FR" altLang="fr-FR" sz="1800" dirty="0" smtClean="0">
                <a:latin typeface="Times New Roman" pitchFamily="18" charset="0"/>
              </a:rPr>
              <a:t> gradient</a:t>
            </a:r>
            <a:endParaRPr lang="fr-FR" altLang="fr-FR" sz="18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8963" y="116632"/>
            <a:ext cx="6323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giant dipoles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two well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: experimental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11"/>
    </mc:Choice>
    <mc:Fallback xmlns="">
      <p:transition spd="slow" advTm="6291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|6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1090</Words>
  <Application>Microsoft Office PowerPoint</Application>
  <PresentationFormat>Affichage à l'écran (4:3)</PresentationFormat>
  <Paragraphs>234</Paragraphs>
  <Slides>21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8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Thème Office</vt:lpstr>
      <vt:lpstr>Photo Editor Photo</vt:lpstr>
      <vt:lpstr>Equation</vt:lpstr>
      <vt:lpstr>CorelDRAW</vt:lpstr>
      <vt:lpstr>Équation</vt:lpstr>
      <vt:lpstr>Image bitmap</vt:lpstr>
      <vt:lpstr>Microsoft Equation 3.0</vt:lpstr>
      <vt:lpstr>Microsoft Éditeur d'équations 3.0</vt:lpstr>
      <vt:lpstr>Photo Microsoft Photo Editor 3.0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Equipe</dc:creator>
  <cp:lastModifiedBy>Equipe</cp:lastModifiedBy>
  <cp:revision>65</cp:revision>
  <dcterms:created xsi:type="dcterms:W3CDTF">2014-06-23T05:37:48Z</dcterms:created>
  <dcterms:modified xsi:type="dcterms:W3CDTF">2014-07-07T06:26:13Z</dcterms:modified>
</cp:coreProperties>
</file>