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2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9" r:id="rId4"/>
    <p:sldMasterId id="2147483711" r:id="rId5"/>
    <p:sldMasterId id="2147483723" r:id="rId6"/>
    <p:sldMasterId id="2147483735" r:id="rId7"/>
    <p:sldMasterId id="2147483747" r:id="rId8"/>
    <p:sldMasterId id="2147483759" r:id="rId9"/>
    <p:sldMasterId id="2147483771" r:id="rId10"/>
    <p:sldMasterId id="2147483783" r:id="rId11"/>
    <p:sldMasterId id="2147483795" r:id="rId12"/>
    <p:sldMasterId id="2147483819" r:id="rId13"/>
  </p:sldMasterIdLst>
  <p:notesMasterIdLst>
    <p:notesMasterId r:id="rId82"/>
  </p:notesMasterIdLst>
  <p:handoutMasterIdLst>
    <p:handoutMasterId r:id="rId83"/>
  </p:handoutMasterIdLst>
  <p:sldIdLst>
    <p:sldId id="256" r:id="rId14"/>
    <p:sldId id="450" r:id="rId15"/>
    <p:sldId id="337" r:id="rId16"/>
    <p:sldId id="348" r:id="rId17"/>
    <p:sldId id="394" r:id="rId18"/>
    <p:sldId id="408" r:id="rId19"/>
    <p:sldId id="419" r:id="rId20"/>
    <p:sldId id="410" r:id="rId21"/>
    <p:sldId id="426" r:id="rId22"/>
    <p:sldId id="409" r:id="rId23"/>
    <p:sldId id="441" r:id="rId24"/>
    <p:sldId id="428" r:id="rId25"/>
    <p:sldId id="353" r:id="rId26"/>
    <p:sldId id="296" r:id="rId27"/>
    <p:sldId id="384" r:id="rId28"/>
    <p:sldId id="411" r:id="rId29"/>
    <p:sldId id="365" r:id="rId30"/>
    <p:sldId id="429" r:id="rId31"/>
    <p:sldId id="399" r:id="rId32"/>
    <p:sldId id="400" r:id="rId33"/>
    <p:sldId id="401" r:id="rId34"/>
    <p:sldId id="313" r:id="rId35"/>
    <p:sldId id="356" r:id="rId36"/>
    <p:sldId id="316" r:id="rId37"/>
    <p:sldId id="371" r:id="rId38"/>
    <p:sldId id="412" r:id="rId39"/>
    <p:sldId id="442" r:id="rId40"/>
    <p:sldId id="443" r:id="rId41"/>
    <p:sldId id="444" r:id="rId42"/>
    <p:sldId id="445" r:id="rId43"/>
    <p:sldId id="446" r:id="rId44"/>
    <p:sldId id="435" r:id="rId45"/>
    <p:sldId id="321" r:id="rId46"/>
    <p:sldId id="260" r:id="rId47"/>
    <p:sldId id="397" r:id="rId48"/>
    <p:sldId id="380" r:id="rId49"/>
    <p:sldId id="398" r:id="rId50"/>
    <p:sldId id="358" r:id="rId51"/>
    <p:sldId id="413" r:id="rId52"/>
    <p:sldId id="433" r:id="rId53"/>
    <p:sldId id="416" r:id="rId54"/>
    <p:sldId id="430" r:id="rId55"/>
    <p:sldId id="447" r:id="rId56"/>
    <p:sldId id="448" r:id="rId57"/>
    <p:sldId id="344" r:id="rId58"/>
    <p:sldId id="345" r:id="rId59"/>
    <p:sldId id="329" r:id="rId60"/>
    <p:sldId id="402" r:id="rId61"/>
    <p:sldId id="330" r:id="rId62"/>
    <p:sldId id="311" r:id="rId63"/>
    <p:sldId id="264" r:id="rId64"/>
    <p:sldId id="437" r:id="rId65"/>
    <p:sldId id="332" r:id="rId66"/>
    <p:sldId id="423" r:id="rId67"/>
    <p:sldId id="424" r:id="rId68"/>
    <p:sldId id="291" r:id="rId69"/>
    <p:sldId id="440" r:id="rId70"/>
    <p:sldId id="302" r:id="rId71"/>
    <p:sldId id="382" r:id="rId72"/>
    <p:sldId id="418" r:id="rId73"/>
    <p:sldId id="449" r:id="rId74"/>
    <p:sldId id="434" r:id="rId75"/>
    <p:sldId id="263" r:id="rId76"/>
    <p:sldId id="265" r:id="rId77"/>
    <p:sldId id="421" r:id="rId78"/>
    <p:sldId id="451" r:id="rId79"/>
    <p:sldId id="439" r:id="rId80"/>
    <p:sldId id="438" r:id="rId8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FF"/>
    <a:srgbClr val="CC6600"/>
    <a:srgbClr val="B89514"/>
    <a:srgbClr val="FF00FF"/>
    <a:srgbClr val="009999"/>
    <a:srgbClr val="3333CC"/>
    <a:srgbClr val="65FF5D"/>
    <a:srgbClr val="3BFF60"/>
    <a:srgbClr val="00FF00"/>
    <a:srgbClr val="3B82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83" autoAdjust="0"/>
    <p:restoredTop sz="99878" autoAdjust="0"/>
  </p:normalViewPr>
  <p:slideViewPr>
    <p:cSldViewPr>
      <p:cViewPr varScale="1">
        <p:scale>
          <a:sx n="105" d="100"/>
          <a:sy n="105" d="100"/>
        </p:scale>
        <p:origin x="-102" y="-1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938"/>
    </p:cViewPr>
  </p:sorterViewPr>
  <p:notesViewPr>
    <p:cSldViewPr>
      <p:cViewPr varScale="1">
        <p:scale>
          <a:sx n="58" d="100"/>
          <a:sy n="58" d="100"/>
        </p:scale>
        <p:origin x="2520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76" Type="http://schemas.openxmlformats.org/officeDocument/2006/relationships/slide" Target="slides/slide63.xml"/><Relationship Id="rId8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66" Type="http://schemas.openxmlformats.org/officeDocument/2006/relationships/slide" Target="slides/slide53.xml"/><Relationship Id="rId74" Type="http://schemas.openxmlformats.org/officeDocument/2006/relationships/slide" Target="slides/slide61.xml"/><Relationship Id="rId79" Type="http://schemas.openxmlformats.org/officeDocument/2006/relationships/slide" Target="slides/slide66.xml"/><Relationship Id="rId8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8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77" Type="http://schemas.openxmlformats.org/officeDocument/2006/relationships/slide" Target="slides/slide6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80" Type="http://schemas.openxmlformats.org/officeDocument/2006/relationships/slide" Target="slides/slide67.xml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slide" Target="slides/slide54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slide" Target="slides/slide57.xml"/><Relationship Id="rId75" Type="http://schemas.openxmlformats.org/officeDocument/2006/relationships/slide" Target="slides/slide62.xml"/><Relationship Id="rId83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slide" Target="slides/slide60.xml"/><Relationship Id="rId78" Type="http://schemas.openxmlformats.org/officeDocument/2006/relationships/slide" Target="slides/slide65.xml"/><Relationship Id="rId81" Type="http://schemas.openxmlformats.org/officeDocument/2006/relationships/slide" Target="slides/slide68.xml"/><Relationship Id="rId86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image" Target="../media/image46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image" Target="../media/image59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image" Target="../media/image77.wmf"/><Relationship Id="rId1" Type="http://schemas.openxmlformats.org/officeDocument/2006/relationships/image" Target="../media/image76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image" Target="../media/image83.wmf"/><Relationship Id="rId1" Type="http://schemas.openxmlformats.org/officeDocument/2006/relationships/image" Target="../media/image82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w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wmf"/><Relationship Id="rId1" Type="http://schemas.openxmlformats.org/officeDocument/2006/relationships/image" Target="../media/image102.wmf"/></Relationships>
</file>

<file path=ppt/drawings/_rels/vmlDrawing2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wmf"/><Relationship Id="rId1" Type="http://schemas.openxmlformats.org/officeDocument/2006/relationships/image" Target="../media/image107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3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emf"/></Relationships>
</file>

<file path=ppt/drawings/_rels/vmlDrawing3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wmf"/><Relationship Id="rId2" Type="http://schemas.openxmlformats.org/officeDocument/2006/relationships/image" Target="../media/image129.wmf"/><Relationship Id="rId1" Type="http://schemas.openxmlformats.org/officeDocument/2006/relationships/image" Target="../media/image128.w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8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4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5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BF5F6-79BC-4FEB-A93F-127DC091966B}" type="datetimeFigureOut">
              <a:rPr lang="fr-FR" smtClean="0"/>
              <a:t>07/07/2015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8E7759-1BAB-4D08-A092-0B7C693D34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61772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5BD72F-70B4-453B-9F81-71D34D1CA81E}" type="datetimeFigureOut">
              <a:rPr lang="fr-FR" smtClean="0"/>
              <a:t>07/07/2015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FD2B65-FDF4-4A28-9CEF-3F8DC5C3C8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3186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5817" indent="-263776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55103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77145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899186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FA6E755-2F6D-46BA-95E8-C90B81B87E4A}" type="slidenum">
              <a:rPr lang="fr-FR" altLang="fr-FR" sz="1200"/>
              <a:pPr eaLnBrk="1" hangingPunct="1">
                <a:spcBef>
                  <a:spcPct val="0"/>
                </a:spcBef>
              </a:pPr>
              <a:t>6</a:t>
            </a:fld>
            <a:endParaRPr lang="fr-FR" altLang="fr-FR" sz="1200"/>
          </a:p>
        </p:txBody>
      </p:sp>
      <p:sp>
        <p:nvSpPr>
          <p:cNvPr id="23555" name="Rectangle 7"/>
          <p:cNvSpPr txBox="1">
            <a:spLocks noGrp="1" noChangeArrowheads="1"/>
          </p:cNvSpPr>
          <p:nvPr/>
        </p:nvSpPr>
        <p:spPr bwMode="auto">
          <a:xfrm>
            <a:off x="3884463" y="8685878"/>
            <a:ext cx="2972004" cy="45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2" tIns="45712" rIns="91422" bIns="45712" anchor="b"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38300B7-7EFC-4B5E-835F-190E6540B0D7}" type="slidenum">
              <a:rPr lang="fr-FR" altLang="fr-FR"/>
              <a:pPr algn="r" eaLnBrk="1" hangingPunct="1">
                <a:spcBef>
                  <a:spcPct val="0"/>
                </a:spcBef>
              </a:pPr>
              <a:t>6</a:t>
            </a:fld>
            <a:endParaRPr lang="fr-FR" altLang="fr-FR"/>
          </a:p>
        </p:txBody>
      </p:sp>
      <p:sp>
        <p:nvSpPr>
          <p:cNvPr id="235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355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22" tIns="45712" rIns="91422" bIns="45712"/>
          <a:lstStyle/>
          <a:p>
            <a:pPr eaLnBrk="1" hangingPunct="1"/>
            <a:endParaRPr lang="en-US" altLang="fr-FR" smtClean="0"/>
          </a:p>
        </p:txBody>
      </p:sp>
    </p:spTree>
    <p:extLst>
      <p:ext uri="{BB962C8B-B14F-4D97-AF65-F5344CB8AC3E}">
        <p14:creationId xmlns:p14="http://schemas.microsoft.com/office/powerpoint/2010/main" val="41538200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5817" indent="-263776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55103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77145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899186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AA30BCC-C429-4D52-AE7D-3E04688025AB}" type="slidenum">
              <a:rPr lang="fr-FR" altLang="fr-FR" sz="1200"/>
              <a:pPr eaLnBrk="1" hangingPunct="1">
                <a:spcBef>
                  <a:spcPct val="0"/>
                </a:spcBef>
              </a:pPr>
              <a:t>20</a:t>
            </a:fld>
            <a:endParaRPr lang="fr-FR" altLang="fr-FR" sz="1200"/>
          </a:p>
        </p:txBody>
      </p:sp>
      <p:sp>
        <p:nvSpPr>
          <p:cNvPr id="34819" name="Rectangle 7"/>
          <p:cNvSpPr txBox="1">
            <a:spLocks noGrp="1" noChangeArrowheads="1"/>
          </p:cNvSpPr>
          <p:nvPr/>
        </p:nvSpPr>
        <p:spPr bwMode="auto">
          <a:xfrm>
            <a:off x="3884463" y="8685878"/>
            <a:ext cx="2972004" cy="45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2" tIns="45712" rIns="91422" bIns="45712" anchor="b"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523C6EF-3BA7-4A58-B751-150D3DEE504C}" type="slidenum">
              <a:rPr lang="fr-FR" altLang="fr-FR"/>
              <a:pPr algn="r" eaLnBrk="1" hangingPunct="1">
                <a:spcBef>
                  <a:spcPct val="0"/>
                </a:spcBef>
              </a:pPr>
              <a:t>20</a:t>
            </a:fld>
            <a:endParaRPr lang="fr-FR" altLang="fr-FR"/>
          </a:p>
        </p:txBody>
      </p:sp>
      <p:sp>
        <p:nvSpPr>
          <p:cNvPr id="348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22" tIns="45712" rIns="91422" bIns="45712"/>
          <a:lstStyle/>
          <a:p>
            <a:pPr eaLnBrk="1" hangingPunct="1"/>
            <a:endParaRPr lang="en-US" altLang="fr-FR" smtClean="0"/>
          </a:p>
        </p:txBody>
      </p:sp>
    </p:spTree>
    <p:extLst>
      <p:ext uri="{BB962C8B-B14F-4D97-AF65-F5344CB8AC3E}">
        <p14:creationId xmlns:p14="http://schemas.microsoft.com/office/powerpoint/2010/main" val="25460986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5817" indent="-263776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55103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77145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899186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B313D20-7E1D-40A7-92ED-4B2A8C6B9153}" type="slidenum">
              <a:rPr lang="fr-FR" altLang="fr-FR" sz="1200"/>
              <a:pPr eaLnBrk="1" hangingPunct="1">
                <a:spcBef>
                  <a:spcPct val="0"/>
                </a:spcBef>
              </a:pPr>
              <a:t>33</a:t>
            </a:fld>
            <a:endParaRPr lang="fr-FR" altLang="fr-FR" sz="1200"/>
          </a:p>
        </p:txBody>
      </p:sp>
      <p:sp>
        <p:nvSpPr>
          <p:cNvPr id="29699" name="Rectangle 7"/>
          <p:cNvSpPr txBox="1">
            <a:spLocks noGrp="1" noChangeArrowheads="1"/>
          </p:cNvSpPr>
          <p:nvPr/>
        </p:nvSpPr>
        <p:spPr bwMode="auto">
          <a:xfrm>
            <a:off x="3884463" y="8685878"/>
            <a:ext cx="2972004" cy="45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2" tIns="45712" rIns="91422" bIns="45712" anchor="b"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05F599A-0EA8-4F86-A383-774D3CE4475E}" type="slidenum">
              <a:rPr lang="fr-FR" altLang="fr-FR"/>
              <a:pPr algn="r" eaLnBrk="1" hangingPunct="1">
                <a:spcBef>
                  <a:spcPct val="0"/>
                </a:spcBef>
              </a:pPr>
              <a:t>33</a:t>
            </a:fld>
            <a:endParaRPr lang="fr-FR" altLang="fr-FR"/>
          </a:p>
        </p:txBody>
      </p:sp>
      <p:sp>
        <p:nvSpPr>
          <p:cNvPr id="297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970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22" tIns="45712" rIns="91422" bIns="45712"/>
          <a:lstStyle/>
          <a:p>
            <a:pPr eaLnBrk="1" hangingPunct="1"/>
            <a:endParaRPr lang="en-US" altLang="fr-FR" smtClean="0"/>
          </a:p>
        </p:txBody>
      </p:sp>
    </p:spTree>
    <p:extLst>
      <p:ext uri="{BB962C8B-B14F-4D97-AF65-F5344CB8AC3E}">
        <p14:creationId xmlns:p14="http://schemas.microsoft.com/office/powerpoint/2010/main" val="16696103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5817" indent="-263776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55103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77145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899186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0A0C81B-30FF-46D4-B223-F79CE5F1C83E}" type="slidenum">
              <a:rPr lang="fr-FR" altLang="fr-FR" sz="1200"/>
              <a:pPr eaLnBrk="1" hangingPunct="1">
                <a:spcBef>
                  <a:spcPct val="0"/>
                </a:spcBef>
              </a:pPr>
              <a:t>37</a:t>
            </a:fld>
            <a:endParaRPr lang="fr-FR" altLang="fr-FR" sz="1200"/>
          </a:p>
        </p:txBody>
      </p:sp>
      <p:sp>
        <p:nvSpPr>
          <p:cNvPr id="32771" name="Rectangle 7"/>
          <p:cNvSpPr txBox="1">
            <a:spLocks noGrp="1" noChangeArrowheads="1"/>
          </p:cNvSpPr>
          <p:nvPr/>
        </p:nvSpPr>
        <p:spPr bwMode="auto">
          <a:xfrm>
            <a:off x="3884463" y="8685878"/>
            <a:ext cx="2972004" cy="45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2" tIns="45712" rIns="91422" bIns="45712" anchor="b"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32E378A-81B6-4B7A-9914-319DA5B72C41}" type="slidenum">
              <a:rPr lang="fr-FR" altLang="fr-FR"/>
              <a:pPr algn="r" eaLnBrk="1" hangingPunct="1">
                <a:spcBef>
                  <a:spcPct val="0"/>
                </a:spcBef>
              </a:pPr>
              <a:t>37</a:t>
            </a:fld>
            <a:endParaRPr lang="fr-FR" altLang="fr-FR"/>
          </a:p>
        </p:txBody>
      </p:sp>
      <p:sp>
        <p:nvSpPr>
          <p:cNvPr id="327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277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22" tIns="45712" rIns="91422" bIns="45712"/>
          <a:lstStyle/>
          <a:p>
            <a:pPr eaLnBrk="1" hangingPunct="1"/>
            <a:endParaRPr lang="en-US" altLang="fr-FR" smtClean="0"/>
          </a:p>
        </p:txBody>
      </p:sp>
    </p:spTree>
    <p:extLst>
      <p:ext uri="{BB962C8B-B14F-4D97-AF65-F5344CB8AC3E}">
        <p14:creationId xmlns:p14="http://schemas.microsoft.com/office/powerpoint/2010/main" val="30423152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5817" indent="-263776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55103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77145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899186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DB17A72-C189-4352-8DD1-4E087D296F57}" type="slidenum">
              <a:rPr lang="fr-FR" altLang="fr-FR" sz="1200"/>
              <a:pPr eaLnBrk="1" hangingPunct="1">
                <a:spcBef>
                  <a:spcPct val="0"/>
                </a:spcBef>
              </a:pPr>
              <a:t>50</a:t>
            </a:fld>
            <a:endParaRPr lang="fr-FR" altLang="fr-FR" sz="1200"/>
          </a:p>
        </p:txBody>
      </p:sp>
      <p:sp>
        <p:nvSpPr>
          <p:cNvPr id="35843" name="Rectangle 7"/>
          <p:cNvSpPr txBox="1">
            <a:spLocks noGrp="1" noChangeArrowheads="1"/>
          </p:cNvSpPr>
          <p:nvPr/>
        </p:nvSpPr>
        <p:spPr bwMode="auto">
          <a:xfrm>
            <a:off x="3884463" y="8685878"/>
            <a:ext cx="2972004" cy="45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2" tIns="45712" rIns="91422" bIns="45712" anchor="b"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4781940-7801-4654-A8E7-65B097CE5C2C}" type="slidenum">
              <a:rPr lang="fr-FR" altLang="fr-FR"/>
              <a:pPr algn="r" eaLnBrk="1" hangingPunct="1">
                <a:spcBef>
                  <a:spcPct val="0"/>
                </a:spcBef>
              </a:pPr>
              <a:t>50</a:t>
            </a:fld>
            <a:endParaRPr lang="fr-FR" altLang="fr-FR"/>
          </a:p>
        </p:txBody>
      </p:sp>
      <p:sp>
        <p:nvSpPr>
          <p:cNvPr id="358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22" tIns="45712" rIns="91422" bIns="45712"/>
          <a:lstStyle/>
          <a:p>
            <a:pPr eaLnBrk="1" hangingPunct="1"/>
            <a:endParaRPr lang="en-US" altLang="fr-FR" smtClean="0"/>
          </a:p>
        </p:txBody>
      </p:sp>
    </p:spTree>
    <p:extLst>
      <p:ext uri="{BB962C8B-B14F-4D97-AF65-F5344CB8AC3E}">
        <p14:creationId xmlns:p14="http://schemas.microsoft.com/office/powerpoint/2010/main" val="41684118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5817" indent="-263776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55103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77145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899186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0A0C81B-30FF-46D4-B223-F79CE5F1C83E}" type="slidenum">
              <a:rPr lang="fr-FR" altLang="fr-FR" sz="1200"/>
              <a:pPr eaLnBrk="1" hangingPunct="1">
                <a:spcBef>
                  <a:spcPct val="0"/>
                </a:spcBef>
              </a:pPr>
              <a:t>58</a:t>
            </a:fld>
            <a:endParaRPr lang="fr-FR" altLang="fr-FR" sz="1200"/>
          </a:p>
        </p:txBody>
      </p:sp>
      <p:sp>
        <p:nvSpPr>
          <p:cNvPr id="32771" name="Rectangle 7"/>
          <p:cNvSpPr txBox="1">
            <a:spLocks noGrp="1" noChangeArrowheads="1"/>
          </p:cNvSpPr>
          <p:nvPr/>
        </p:nvSpPr>
        <p:spPr bwMode="auto">
          <a:xfrm>
            <a:off x="3884463" y="8685878"/>
            <a:ext cx="2972004" cy="45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2" tIns="45712" rIns="91422" bIns="45712" anchor="b"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32E378A-81B6-4B7A-9914-319DA5B72C41}" type="slidenum">
              <a:rPr lang="fr-FR" altLang="fr-FR"/>
              <a:pPr algn="r" eaLnBrk="1" hangingPunct="1">
                <a:spcBef>
                  <a:spcPct val="0"/>
                </a:spcBef>
              </a:pPr>
              <a:t>58</a:t>
            </a:fld>
            <a:endParaRPr lang="fr-FR" altLang="fr-FR"/>
          </a:p>
        </p:txBody>
      </p:sp>
      <p:sp>
        <p:nvSpPr>
          <p:cNvPr id="327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277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22" tIns="45712" rIns="91422" bIns="45712"/>
          <a:lstStyle/>
          <a:p>
            <a:pPr eaLnBrk="1" hangingPunct="1"/>
            <a:endParaRPr lang="en-US" altLang="fr-FR" smtClean="0"/>
          </a:p>
        </p:txBody>
      </p:sp>
    </p:spTree>
    <p:extLst>
      <p:ext uri="{BB962C8B-B14F-4D97-AF65-F5344CB8AC3E}">
        <p14:creationId xmlns:p14="http://schemas.microsoft.com/office/powerpoint/2010/main" val="31859983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5817" indent="-263776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55103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77145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899186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0A0C81B-30FF-46D4-B223-F79CE5F1C83E}" type="slidenum">
              <a:rPr lang="fr-FR" altLang="fr-FR" sz="1200"/>
              <a:pPr eaLnBrk="1" hangingPunct="1">
                <a:spcBef>
                  <a:spcPct val="0"/>
                </a:spcBef>
              </a:pPr>
              <a:t>59</a:t>
            </a:fld>
            <a:endParaRPr lang="fr-FR" altLang="fr-FR" sz="1200"/>
          </a:p>
        </p:txBody>
      </p:sp>
      <p:sp>
        <p:nvSpPr>
          <p:cNvPr id="32771" name="Rectangle 7"/>
          <p:cNvSpPr txBox="1">
            <a:spLocks noGrp="1" noChangeArrowheads="1"/>
          </p:cNvSpPr>
          <p:nvPr/>
        </p:nvSpPr>
        <p:spPr bwMode="auto">
          <a:xfrm>
            <a:off x="3884463" y="8685878"/>
            <a:ext cx="2972004" cy="45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2" tIns="45712" rIns="91422" bIns="45712" anchor="b"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32E378A-81B6-4B7A-9914-319DA5B72C41}" type="slidenum">
              <a:rPr lang="fr-FR" altLang="fr-FR"/>
              <a:pPr algn="r" eaLnBrk="1" hangingPunct="1">
                <a:spcBef>
                  <a:spcPct val="0"/>
                </a:spcBef>
              </a:pPr>
              <a:t>59</a:t>
            </a:fld>
            <a:endParaRPr lang="fr-FR" altLang="fr-FR"/>
          </a:p>
        </p:txBody>
      </p:sp>
      <p:sp>
        <p:nvSpPr>
          <p:cNvPr id="327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277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22" tIns="45712" rIns="91422" bIns="45712"/>
          <a:lstStyle/>
          <a:p>
            <a:pPr eaLnBrk="1" hangingPunct="1"/>
            <a:endParaRPr lang="en-US" altLang="fr-FR" smtClean="0"/>
          </a:p>
        </p:txBody>
      </p:sp>
    </p:spTree>
    <p:extLst>
      <p:ext uri="{BB962C8B-B14F-4D97-AF65-F5344CB8AC3E}">
        <p14:creationId xmlns:p14="http://schemas.microsoft.com/office/powerpoint/2010/main" val="646114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5817" indent="-263776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55103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77145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899186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4155A2C-35A5-4231-931E-B9CEF2CDA21D}" type="slidenum">
              <a:rPr lang="fr-FR" altLang="fr-FR" sz="1200"/>
              <a:pPr eaLnBrk="1" hangingPunct="1">
                <a:spcBef>
                  <a:spcPct val="0"/>
                </a:spcBef>
              </a:pPr>
              <a:t>7</a:t>
            </a:fld>
            <a:endParaRPr lang="fr-FR" altLang="fr-FR" sz="1200"/>
          </a:p>
        </p:txBody>
      </p:sp>
      <p:sp>
        <p:nvSpPr>
          <p:cNvPr id="24579" name="Rectangle 7"/>
          <p:cNvSpPr txBox="1">
            <a:spLocks noGrp="1" noChangeArrowheads="1"/>
          </p:cNvSpPr>
          <p:nvPr/>
        </p:nvSpPr>
        <p:spPr bwMode="auto">
          <a:xfrm>
            <a:off x="3884463" y="8685878"/>
            <a:ext cx="2972004" cy="45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2" tIns="45712" rIns="91422" bIns="45712" anchor="b"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35286BC-0673-4B31-80D7-2FB968D2634B}" type="slidenum">
              <a:rPr lang="fr-FR" altLang="fr-FR"/>
              <a:pPr algn="r" eaLnBrk="1" hangingPunct="1">
                <a:spcBef>
                  <a:spcPct val="0"/>
                </a:spcBef>
              </a:pPr>
              <a:t>7</a:t>
            </a:fld>
            <a:endParaRPr lang="fr-FR" altLang="fr-FR"/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22" tIns="45712" rIns="91422" bIns="45712"/>
          <a:lstStyle/>
          <a:p>
            <a:pPr eaLnBrk="1" hangingPunct="1"/>
            <a:endParaRPr lang="en-US" altLang="fr-FR" smtClean="0"/>
          </a:p>
        </p:txBody>
      </p:sp>
    </p:spTree>
    <p:extLst>
      <p:ext uri="{BB962C8B-B14F-4D97-AF65-F5344CB8AC3E}">
        <p14:creationId xmlns:p14="http://schemas.microsoft.com/office/powerpoint/2010/main" val="2214680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5817" indent="-263776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55103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77145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899186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6BA9ACA-2CB2-4666-9E0B-32CA2BE21CA9}" type="slidenum">
              <a:rPr lang="fr-FR" altLang="fr-FR" sz="1200"/>
              <a:pPr eaLnBrk="1" hangingPunct="1">
                <a:spcBef>
                  <a:spcPct val="0"/>
                </a:spcBef>
              </a:pPr>
              <a:t>8</a:t>
            </a:fld>
            <a:endParaRPr lang="fr-FR" altLang="fr-FR" sz="1200"/>
          </a:p>
        </p:txBody>
      </p:sp>
      <p:sp>
        <p:nvSpPr>
          <p:cNvPr id="25603" name="Rectangle 7"/>
          <p:cNvSpPr txBox="1">
            <a:spLocks noGrp="1" noChangeArrowheads="1"/>
          </p:cNvSpPr>
          <p:nvPr/>
        </p:nvSpPr>
        <p:spPr bwMode="auto">
          <a:xfrm>
            <a:off x="3884463" y="8685878"/>
            <a:ext cx="2972004" cy="45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2" tIns="45712" rIns="91422" bIns="45712" anchor="b"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6C65160-2C60-465B-8437-185541BF947E}" type="slidenum">
              <a:rPr lang="fr-FR" altLang="fr-FR"/>
              <a:pPr algn="r" eaLnBrk="1" hangingPunct="1">
                <a:spcBef>
                  <a:spcPct val="0"/>
                </a:spcBef>
              </a:pPr>
              <a:t>8</a:t>
            </a:fld>
            <a:endParaRPr lang="fr-FR" altLang="fr-FR"/>
          </a:p>
        </p:txBody>
      </p:sp>
      <p:sp>
        <p:nvSpPr>
          <p:cNvPr id="25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22" tIns="45712" rIns="91422" bIns="45712"/>
          <a:lstStyle/>
          <a:p>
            <a:pPr eaLnBrk="1" hangingPunct="1"/>
            <a:endParaRPr lang="en-US" altLang="fr-FR" smtClean="0"/>
          </a:p>
        </p:txBody>
      </p:sp>
    </p:spTree>
    <p:extLst>
      <p:ext uri="{BB962C8B-B14F-4D97-AF65-F5344CB8AC3E}">
        <p14:creationId xmlns:p14="http://schemas.microsoft.com/office/powerpoint/2010/main" val="1888615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5817" indent="-263776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55103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77145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899186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6BA9ACA-2CB2-4666-9E0B-32CA2BE21CA9}" type="slidenum">
              <a:rPr lang="fr-FR" altLang="fr-FR" sz="1200"/>
              <a:pPr eaLnBrk="1" hangingPunct="1">
                <a:spcBef>
                  <a:spcPct val="0"/>
                </a:spcBef>
              </a:pPr>
              <a:t>9</a:t>
            </a:fld>
            <a:endParaRPr lang="fr-FR" altLang="fr-FR" sz="1200"/>
          </a:p>
        </p:txBody>
      </p:sp>
      <p:sp>
        <p:nvSpPr>
          <p:cNvPr id="25603" name="Rectangle 7"/>
          <p:cNvSpPr txBox="1">
            <a:spLocks noGrp="1" noChangeArrowheads="1"/>
          </p:cNvSpPr>
          <p:nvPr/>
        </p:nvSpPr>
        <p:spPr bwMode="auto">
          <a:xfrm>
            <a:off x="3884463" y="8685878"/>
            <a:ext cx="2972004" cy="45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2" tIns="45712" rIns="91422" bIns="45712" anchor="b"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6C65160-2C60-465B-8437-185541BF947E}" type="slidenum">
              <a:rPr lang="fr-FR" altLang="fr-FR"/>
              <a:pPr algn="r" eaLnBrk="1" hangingPunct="1">
                <a:spcBef>
                  <a:spcPct val="0"/>
                </a:spcBef>
              </a:pPr>
              <a:t>9</a:t>
            </a:fld>
            <a:endParaRPr lang="fr-FR" altLang="fr-FR"/>
          </a:p>
        </p:txBody>
      </p:sp>
      <p:sp>
        <p:nvSpPr>
          <p:cNvPr id="25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22" tIns="45712" rIns="91422" bIns="45712"/>
          <a:lstStyle/>
          <a:p>
            <a:pPr eaLnBrk="1" hangingPunct="1"/>
            <a:endParaRPr lang="en-US" altLang="fr-FR" smtClean="0"/>
          </a:p>
        </p:txBody>
      </p:sp>
    </p:spTree>
    <p:extLst>
      <p:ext uri="{BB962C8B-B14F-4D97-AF65-F5344CB8AC3E}">
        <p14:creationId xmlns:p14="http://schemas.microsoft.com/office/powerpoint/2010/main" val="2443494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5817" indent="-263776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55103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77145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899186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D835E85-EEB3-4A57-A6CC-1866789D8D98}" type="slidenum">
              <a:rPr lang="fr-FR" altLang="fr-FR" sz="1200"/>
              <a:pPr eaLnBrk="1" hangingPunct="1">
                <a:spcBef>
                  <a:spcPct val="0"/>
                </a:spcBef>
              </a:pPr>
              <a:t>10</a:t>
            </a:fld>
            <a:endParaRPr lang="fr-FR" altLang="fr-FR" sz="1200"/>
          </a:p>
        </p:txBody>
      </p:sp>
      <p:sp>
        <p:nvSpPr>
          <p:cNvPr id="29699" name="Rectangle 7"/>
          <p:cNvSpPr txBox="1">
            <a:spLocks noGrp="1" noChangeArrowheads="1"/>
          </p:cNvSpPr>
          <p:nvPr/>
        </p:nvSpPr>
        <p:spPr bwMode="auto">
          <a:xfrm>
            <a:off x="3884463" y="8685878"/>
            <a:ext cx="2972004" cy="45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2" tIns="45712" rIns="91422" bIns="45712" anchor="b"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B31AC7F-9E51-4D57-8B7D-08CD0A624B2F}" type="slidenum">
              <a:rPr lang="fr-FR" altLang="fr-FR"/>
              <a:pPr algn="r" eaLnBrk="1" hangingPunct="1">
                <a:spcBef>
                  <a:spcPct val="0"/>
                </a:spcBef>
              </a:pPr>
              <a:t>10</a:t>
            </a:fld>
            <a:endParaRPr lang="fr-FR" altLang="fr-FR"/>
          </a:p>
        </p:txBody>
      </p:sp>
      <p:sp>
        <p:nvSpPr>
          <p:cNvPr id="297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970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22" tIns="45712" rIns="91422" bIns="45712"/>
          <a:lstStyle/>
          <a:p>
            <a:pPr eaLnBrk="1" hangingPunct="1"/>
            <a:endParaRPr lang="en-US" altLang="fr-FR" smtClean="0"/>
          </a:p>
        </p:txBody>
      </p:sp>
    </p:spTree>
    <p:extLst>
      <p:ext uri="{BB962C8B-B14F-4D97-AF65-F5344CB8AC3E}">
        <p14:creationId xmlns:p14="http://schemas.microsoft.com/office/powerpoint/2010/main" val="29690489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5817" indent="-263776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55103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77145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899186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201CD27-23E6-4F2C-B890-D2677319EE60}" type="slidenum">
              <a:rPr lang="fr-FR" altLang="fr-FR" sz="1200"/>
              <a:pPr eaLnBrk="1" hangingPunct="1">
                <a:spcBef>
                  <a:spcPct val="0"/>
                </a:spcBef>
              </a:pPr>
              <a:t>11</a:t>
            </a:fld>
            <a:endParaRPr lang="fr-FR" altLang="fr-FR" sz="1200"/>
          </a:p>
        </p:txBody>
      </p:sp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3884463" y="8685878"/>
            <a:ext cx="2972004" cy="45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2" tIns="45712" rIns="91422" bIns="45712" anchor="b"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949C81A-BC74-4511-B282-9A3D3F8C0C82}" type="slidenum">
              <a:rPr lang="fr-FR" altLang="fr-FR"/>
              <a:pPr algn="r" eaLnBrk="1" hangingPunct="1">
                <a:spcBef>
                  <a:spcPct val="0"/>
                </a:spcBef>
              </a:pPr>
              <a:t>11</a:t>
            </a:fld>
            <a:endParaRPr lang="fr-FR" altLang="fr-FR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22" tIns="45712" rIns="91422" bIns="45712"/>
          <a:lstStyle/>
          <a:p>
            <a:pPr eaLnBrk="1" hangingPunct="1"/>
            <a:endParaRPr lang="en-US" altLang="fr-FR" smtClean="0"/>
          </a:p>
        </p:txBody>
      </p:sp>
    </p:spTree>
    <p:extLst>
      <p:ext uri="{BB962C8B-B14F-4D97-AF65-F5344CB8AC3E}">
        <p14:creationId xmlns:p14="http://schemas.microsoft.com/office/powerpoint/2010/main" val="10098293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5817" indent="-263776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55103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77145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899186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201CD27-23E6-4F2C-B890-D2677319EE60}" type="slidenum">
              <a:rPr lang="fr-FR" altLang="fr-FR" sz="1200"/>
              <a:pPr eaLnBrk="1" hangingPunct="1">
                <a:spcBef>
                  <a:spcPct val="0"/>
                </a:spcBef>
              </a:pPr>
              <a:t>12</a:t>
            </a:fld>
            <a:endParaRPr lang="fr-FR" altLang="fr-FR" sz="1200"/>
          </a:p>
        </p:txBody>
      </p:sp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3884463" y="8685878"/>
            <a:ext cx="2972004" cy="45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2" tIns="45712" rIns="91422" bIns="45712" anchor="b"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949C81A-BC74-4511-B282-9A3D3F8C0C82}" type="slidenum">
              <a:rPr lang="fr-FR" altLang="fr-FR"/>
              <a:pPr algn="r" eaLnBrk="1" hangingPunct="1">
                <a:spcBef>
                  <a:spcPct val="0"/>
                </a:spcBef>
              </a:pPr>
              <a:t>12</a:t>
            </a:fld>
            <a:endParaRPr lang="fr-FR" altLang="fr-FR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22" tIns="45712" rIns="91422" bIns="45712"/>
          <a:lstStyle/>
          <a:p>
            <a:pPr eaLnBrk="1" hangingPunct="1"/>
            <a:endParaRPr lang="en-US" altLang="fr-FR" smtClean="0"/>
          </a:p>
        </p:txBody>
      </p:sp>
    </p:spTree>
    <p:extLst>
      <p:ext uri="{BB962C8B-B14F-4D97-AF65-F5344CB8AC3E}">
        <p14:creationId xmlns:p14="http://schemas.microsoft.com/office/powerpoint/2010/main" val="40748627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5817" indent="-263776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55103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77145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899186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3AB006E-E184-423E-93B7-0D15F8F037D5}" type="slidenum">
              <a:rPr lang="fr-FR" altLang="fr-FR" sz="1200"/>
              <a:pPr eaLnBrk="1" hangingPunct="1">
                <a:spcBef>
                  <a:spcPct val="0"/>
                </a:spcBef>
              </a:pPr>
              <a:t>14</a:t>
            </a:fld>
            <a:endParaRPr lang="fr-FR" altLang="fr-FR" sz="1200"/>
          </a:p>
        </p:txBody>
      </p:sp>
      <p:sp>
        <p:nvSpPr>
          <p:cNvPr id="27651" name="Rectangle 7"/>
          <p:cNvSpPr txBox="1">
            <a:spLocks noGrp="1" noChangeArrowheads="1"/>
          </p:cNvSpPr>
          <p:nvPr/>
        </p:nvSpPr>
        <p:spPr bwMode="auto">
          <a:xfrm>
            <a:off x="3884463" y="8685878"/>
            <a:ext cx="2972004" cy="45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2" tIns="45712" rIns="91422" bIns="45712" anchor="b"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3595115-0CDF-4B0A-952B-19462B9FB5C0}" type="slidenum">
              <a:rPr lang="fr-FR" altLang="fr-FR"/>
              <a:pPr algn="r" eaLnBrk="1" hangingPunct="1">
                <a:spcBef>
                  <a:spcPct val="0"/>
                </a:spcBef>
              </a:pPr>
              <a:t>14</a:t>
            </a:fld>
            <a:endParaRPr lang="fr-FR" altLang="fr-FR"/>
          </a:p>
        </p:txBody>
      </p:sp>
      <p:sp>
        <p:nvSpPr>
          <p:cNvPr id="276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765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22" tIns="45712" rIns="91422" bIns="45712"/>
          <a:lstStyle/>
          <a:p>
            <a:pPr eaLnBrk="1" hangingPunct="1"/>
            <a:endParaRPr lang="en-US" altLang="fr-FR" smtClean="0"/>
          </a:p>
        </p:txBody>
      </p:sp>
    </p:spTree>
    <p:extLst>
      <p:ext uri="{BB962C8B-B14F-4D97-AF65-F5344CB8AC3E}">
        <p14:creationId xmlns:p14="http://schemas.microsoft.com/office/powerpoint/2010/main" val="22581491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E1BB9A6-56A2-427E-8DA2-EB87738CA5BB}" type="slidenum">
              <a:rPr lang="fr-FR"/>
              <a:pPr eaLnBrk="1" hangingPunct="1"/>
              <a:t>17</a:t>
            </a:fld>
            <a:endParaRPr lang="fr-FR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727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314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24806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7EA715-4F7C-41E2-8D3D-A9317BA9945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738073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07864E-D905-482F-8E36-394E3256484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995048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2171700" cy="59309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362700" cy="59309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62CB20-7C75-42F9-AB79-CFA97FEB3F8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376929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A190C-61E4-4267-916A-A54C27C1E55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360595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B33685-3AA9-45AE-B126-B633B082864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86514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62DDE2-07D4-48B3-A586-101453F1598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083937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049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049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9AA710-9225-4E79-A1A6-348AFDA17AD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736574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9B5A28-8BB0-4DCD-8809-DDA69DE04ED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53349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C55A0A-5C37-4D7C-985F-661CC5E036B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407065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4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9AB51-1E39-4DAF-A0D0-D0122DFF888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3569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2171700" cy="59309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362700" cy="59309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95594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915FA7-C060-4285-8170-444F7B52087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990926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9C51A-6B1D-4BA3-BD2D-777BCE04C6C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368232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8738C6-FC4B-49DE-8324-BF554F28CAF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50780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2171700" cy="59309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362700" cy="59309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86C0C1-076F-4CA4-B1AB-3F5172AAFBB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714027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F1F7E0-D994-4CD8-9A29-BD3BEDA711B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92382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AA6206-F45C-4E7F-BA10-149AF734502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418319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B03E0-58D1-4B3C-B7B9-6188D9F0590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617323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049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049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pied de page 3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FD4D42-9672-4ACD-81EB-86114157DA4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391709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u pied de page 3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0A8C67-51FC-4805-8E20-C321B5985F6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741217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pied de page 3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E8F77B-ADDA-4168-9CA2-5E8C1897E5D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13326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6B8CD9-F477-440C-8F1E-24820B9ADAC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474122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3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2F197-227D-4D94-8BCD-E79A00EB588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594754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u pied de page 3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E123D4-7CB3-4F83-9683-783C16C060F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055030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u pied de page 3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2A76E4-EE74-4CD1-A148-C8F17391412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326736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66245C-457E-4D03-8FFD-B37B71C8F05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437487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2171700" cy="59309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362700" cy="59309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B2E2F7-B586-4E61-92CF-33DE7FDD2D7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687637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749BD-D8F6-4857-B431-14B519307B2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93804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C527E5-5385-48ED-B0AD-82BDC6537B2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000653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C94FFD-5D0A-4FC4-89E1-6ADBAAC5507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504764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049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049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pied de page 3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095B02-D146-4F6B-B8D6-712326F1065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32462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u pied de page 3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348398-1A12-4083-8943-0BAB1F76A60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91719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D122D6-2E4B-4B57-9B24-5A3AA44BE1D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388887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pied de page 3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AE3EC2-C51C-4F44-B79C-D621A8FFDB0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267303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3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E0C82D-7E58-4F58-95D9-319FD81984F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376212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u pied de page 3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DD51F2-117F-4F90-96B3-F8E141A2C5B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184784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u pied de page 3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0B8E28-1D0B-409B-9AC6-2360AFB55EB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056305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DBB0A-B7FD-421D-9B14-E90CEDB62B8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102982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2171700" cy="59309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362700" cy="59309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2986E-CB61-4F2A-8768-A8395BCB428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907250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84AFB2-4FE1-4AD5-A244-B22A80D97BA4}" type="datetimeFigureOut">
              <a:rPr lang="fr-FR" smtClean="0"/>
              <a:t>07/07/2015</a:t>
            </a:fld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35787-C482-4B8A-A1E9-724B6457807A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64519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84AFB2-4FE1-4AD5-A244-B22A80D97BA4}" type="datetimeFigureOut">
              <a:rPr lang="fr-FR" smtClean="0"/>
              <a:t>07/07/2015</a:t>
            </a:fld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86F163-01EE-43B7-8A4A-53BD36C22151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488151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84AFB2-4FE1-4AD5-A244-B22A80D97BA4}" type="datetimeFigureOut">
              <a:rPr lang="fr-FR" smtClean="0"/>
              <a:t>07/07/2015</a:t>
            </a:fld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91C0A4-4455-42BF-8106-CAA9E23A982D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993321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84AFB2-4FE1-4AD5-A244-B22A80D97BA4}" type="datetimeFigureOut">
              <a:rPr lang="fr-FR" smtClean="0"/>
              <a:t>07/07/2015</a:t>
            </a:fld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996C01-D8C3-4FF2-8F91-8623246A7836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0201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0A177-7585-4BF9-BEFC-D633F25376D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571492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84AFB2-4FE1-4AD5-A244-B22A80D97BA4}" type="datetimeFigureOut">
              <a:rPr lang="fr-FR" smtClean="0"/>
              <a:t>07/07/2015</a:t>
            </a:fld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7EFA6-82A8-4A0D-8946-5B25B02AB152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76993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84AFB2-4FE1-4AD5-A244-B22A80D97BA4}" type="datetimeFigureOut">
              <a:rPr lang="fr-FR" smtClean="0"/>
              <a:t>07/07/2015</a:t>
            </a:fld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5F125-2940-4EFD-AFA1-0D60D876F46C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854726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84AFB2-4FE1-4AD5-A244-B22A80D97BA4}" type="datetimeFigureOut">
              <a:rPr lang="fr-FR" smtClean="0"/>
              <a:t>07/07/2015</a:t>
            </a:fld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188041-2A98-409B-BC90-E799E773BB54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016403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84AFB2-4FE1-4AD5-A244-B22A80D97BA4}" type="datetimeFigureOut">
              <a:rPr lang="fr-FR" smtClean="0"/>
              <a:t>07/07/2015</a:t>
            </a:fld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A277A-828F-46DF-9483-9C10FD2F2861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335385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84AFB2-4FE1-4AD5-A244-B22A80D97BA4}" type="datetimeFigureOut">
              <a:rPr lang="fr-FR" smtClean="0"/>
              <a:t>07/07/2015</a:t>
            </a:fld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FD3293-22C0-47F0-95E2-998D11055956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608904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84AFB2-4FE1-4AD5-A244-B22A80D97BA4}" type="datetimeFigureOut">
              <a:rPr lang="fr-FR" smtClean="0"/>
              <a:t>07/07/2015</a:t>
            </a:fld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50CE3-DE75-42D1-8FD6-E3C4C5302CD5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940770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84AFB2-4FE1-4AD5-A244-B22A80D97BA4}" type="datetimeFigureOut">
              <a:rPr lang="fr-FR" smtClean="0"/>
              <a:t>07/07/2015</a:t>
            </a:fld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88BC63-F7AC-467A-B69D-694623920ACC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791100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84AFB2-4FE1-4AD5-A244-B22A80D97BA4}" type="datetimeFigureOut">
              <a:rPr lang="fr-FR" smtClean="0"/>
              <a:t>07/07/2015</a:t>
            </a:fld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96F3FF-97B0-4600-8656-5418361499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806106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84AFB2-4FE1-4AD5-A244-B22A80D97BA4}" type="datetimeFigureOut">
              <a:rPr lang="fr-FR" smtClean="0"/>
              <a:t>07/07/2015</a:t>
            </a:fld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96F3FF-97B0-4600-8656-5418361499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90803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049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049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01CBE-8354-415C-9576-4C4CC6F79E3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91487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D19FF-2338-46C3-9700-B3F5B680E52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41607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CE63B-01BB-447D-961C-EC2A8AA510F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1253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285E7B-0317-419A-BDDD-52952200855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92527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6140E3-E8EF-4073-BF76-70B7C0A7DD5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5619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8072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FC553B-5A6D-440D-84EB-5FF02DA5A1A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61184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F0F505-30E1-40C8-9466-E9743CF7D4F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51115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2171700" cy="59309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362700" cy="59309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256EFF-D94D-4031-B399-2CCF1C9C486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63826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35787-C482-4B8A-A1E9-724B6457807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39643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86F163-01EE-43B7-8A4A-53BD36C2215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82288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91C0A4-4455-42BF-8106-CAA9E23A982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37633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" y="936625"/>
            <a:ext cx="4376738" cy="5397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936625"/>
            <a:ext cx="4376737" cy="5397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996C01-D8C3-4FF2-8F91-8623246A783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69684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7EFA6-82A8-4A0D-8946-5B25B02AB15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49681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5F125-2940-4EFD-AFA1-0D60D876F46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21564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188041-2A98-409B-BC90-E799E773BB5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4500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1251888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A277A-828F-46DF-9483-9C10FD2F286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05712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FD3293-22C0-47F0-95E2-998D1105595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02705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50CE3-DE75-42D1-8FD6-E3C4C5302CD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8654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5925" y="0"/>
            <a:ext cx="2254250" cy="63341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613525" cy="63341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88BC63-F7AC-467A-B69D-694623920AC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49535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781925" cy="58737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4300" y="936625"/>
            <a:ext cx="4376738" cy="53975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936625"/>
            <a:ext cx="4376737" cy="53975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5180A5-CEC6-4532-9000-3AE43A861E1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00690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781925" cy="58737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4300" y="936625"/>
            <a:ext cx="4376738" cy="53975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3438" y="936625"/>
            <a:ext cx="4376737" cy="262255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3438" y="3711575"/>
            <a:ext cx="4376737" cy="262255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ACA8E1-DAEA-4CA3-B770-14382FB05AC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46783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7781925" cy="58737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4300" y="936625"/>
            <a:ext cx="4376738" cy="262255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3438" y="936625"/>
            <a:ext cx="4376737" cy="262255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14300" y="3711575"/>
            <a:ext cx="4376738" cy="262255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3438" y="3711575"/>
            <a:ext cx="4376737" cy="262255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7A9CEE-7BFD-41E5-A34D-DD2001EB2FA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22385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3413ED-3C5A-4BE9-8D82-D3051017269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50092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058CE-4C1A-4B55-8F2A-EC62872D7D7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36331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F30B5-95B7-41B1-B6DE-1BC6363D347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2245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049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049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600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049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049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pied de page 3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693D3-40C2-44FF-9ED7-B521B3BC453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44499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u pied de page 3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EE8A9F-2951-48C2-9C0B-412D2480F2E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84859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pied de page 3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F219CE-01C9-40D8-8C81-617DA9644CA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21661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3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27971-EDD3-4C8E-BF71-DA502E6D1FC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1811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u pied de page 3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2B5847-07D6-4DAA-89C9-CD2ECC1131D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30063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u pied de page 3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69733-BBDA-4010-B0D7-60995E7CCCF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79295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27B5BC-A1F8-461D-8890-E49891B4F99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95161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2171700" cy="59309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362700" cy="59309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5464E2-62C4-4CB7-A95C-8402C3C2430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09125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59065C-77E2-4F5F-A4E6-2946D224813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08521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422C50-0E3A-4E99-9539-88816778000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232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821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6516B4-0014-4054-8DA9-9E1C3D648A7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01960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049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049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64844-9D97-446A-8EED-ACC12F97236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45383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30D6C1-EB5C-462B-A7C6-D7739117758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60861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ACC5E0-8DEA-4FB4-B111-6C16656EB9F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04833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4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69B620-ECAC-407C-8BE8-D63A854556F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20080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0B85F2-C4DD-4AB9-9D30-EB360A2FDA5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20871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95CFF0-C865-419E-B85F-7C284628EC1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05501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735F8-2DE6-458A-9B92-39501372F4F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64752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2171700" cy="59309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362700" cy="59309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92D685-8186-42C4-9484-A433EEFF47F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8378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u pied de page 6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7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5D28E1-983A-4DE3-A490-C36E01A39AF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2252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4250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pied de page 6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7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57C974-0274-4BD1-BA7E-D61CBCD8E3C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8925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pied de page 6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7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75E213-190E-4EB9-A6D0-0DC71EC0A1A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92089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049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049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pied de page 6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7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CCC97A-6A99-4DA0-9702-9ECA7720C57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31624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61048-EB81-44B1-87FC-D79677A0FEB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04469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pied de page 6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7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F42BD-0E10-46F0-B261-D5C7401AE45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745145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6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u numéro de diapositive 7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1D979-7BE8-40BB-B3D2-951D3A07435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54015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u pied de page 6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7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EF4ED2-9A41-4834-80FF-43AE3BE24C8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25165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u pied de page 6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7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B4D5C-6B8B-4400-94A1-0BFA2A9692B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98422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pied de page 6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7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C3D1A-9FF6-4575-A742-2377DDAE4B2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01885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2171700" cy="59309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362700" cy="59309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pied de page 6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7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0A2B72-1606-402A-9188-C0AF982FE87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1653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907188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u pied de page 2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91A399-B605-4547-8E38-94B1AB530FA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960167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pied de page 2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B8BA0-0B45-4300-9C2B-E9954A71448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471972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pied de page 2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79462C-B005-4F04-8710-44B45A72255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326219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049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049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7CAFD3-9D48-446E-B62A-1DACCEE407E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750814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u pied de page 2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E65FCC-DC07-4961-9FA0-51E966A9EB7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578726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DE9460-03EE-4C34-B8E2-BFA1C3FB5BF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902503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2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3EA07B-BF20-4740-B5DD-C0D48D18707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875540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2D4E22-EE90-4646-B2AD-D1A642C684E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279504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EBA361-412E-4DA4-8C3C-E4D24B7AE3E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93744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pied de page 2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7A1A9E-93E4-4F5F-80F4-D35107F10C4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8221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975791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2171700" cy="59309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362700" cy="59309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pied de page 2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417963-F4B5-4271-A7C0-403DF4EB3DD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768786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u pied de page 1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EB012-E646-485F-B7A5-2E55C580683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79314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pied de page 1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AA6F03-4987-49B1-A741-44BF8E27E94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707879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pied de page 1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561E54-7671-4768-A356-56AE90EB3B2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112055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049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049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pied de page 1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5FC79E-DD45-4213-A9FE-256310A8522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63271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u pied de page 1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90AAB4-312C-45B4-B98C-A79AF0D9B8F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511352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pied de page 1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F06084-20A9-4216-B80C-C899F32B1AF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35101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CEFCDE-7CA5-416F-B4EE-E99E72AA8C0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167704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u pied de page 1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3C175F-C761-4F7C-A84D-864105D80C0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652038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u pied de page 1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29F44-4351-4058-9DE8-CA1594E879B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0643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2321908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pied de page 1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1D60BF-3924-42A4-A210-72A02EFE5F7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572689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2171700" cy="59309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362700" cy="59309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pied de page 1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EA7FBC-BE17-40AC-8830-D3C3B5E6BE0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493964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2E29B-EC78-495E-A08F-C3D39A1DCB0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641252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288A5B-0A81-4071-A920-A25C8DBA0CA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430547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1EB3B9-40FC-4B14-8AD6-660985DC003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644798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049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049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3D42F8-98E8-48F6-8EB2-54EE9A224BF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478277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C8020-F977-418F-B954-490F3661985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802703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F9F14A-F42C-486F-A58D-B96162023A5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856102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4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0B953E-C944-4E7B-9661-14CE4A1C97A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691344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012AE3-EA6D-4B5A-BD9A-00654888666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1863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image" Target="../media/image6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image" Target="../media/image6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image" Target="../media/image6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Relationship Id="rId14" Type="http://schemas.openxmlformats.org/officeDocument/2006/relationships/theme" Target="../theme/theme1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image" Target="../media/image6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image" Target="../media/image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image" Target="../media/image6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2"/>
          <p:cNvSpPr>
            <a:spLocks noChangeArrowheads="1"/>
          </p:cNvSpPr>
          <p:nvPr/>
        </p:nvSpPr>
        <p:spPr bwMode="auto">
          <a:xfrm>
            <a:off x="0" y="5999163"/>
            <a:ext cx="7761288" cy="858837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>
              <a:spcBef>
                <a:spcPct val="0"/>
              </a:spcBef>
              <a:defRPr/>
            </a:pPr>
            <a:endParaRPr lang="fr-FR">
              <a:latin typeface="Arial" charset="0"/>
            </a:endParaRPr>
          </a:p>
        </p:txBody>
      </p:sp>
      <p:pic>
        <p:nvPicPr>
          <p:cNvPr id="34819" name="Picture 5" descr="UP13 27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5" r="742" b="8206"/>
          <a:stretch>
            <a:fillRect/>
          </a:stretch>
        </p:blipFill>
        <p:spPr bwMode="auto">
          <a:xfrm>
            <a:off x="6342063" y="6157913"/>
            <a:ext cx="191135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0" y="0"/>
            <a:ext cx="8675688" cy="685800"/>
          </a:xfrm>
          <a:prstGeom prst="rect">
            <a:avLst/>
          </a:prstGeom>
          <a:solidFill>
            <a:srgbClr val="00296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>
              <a:spcBef>
                <a:spcPct val="0"/>
              </a:spcBef>
              <a:defRPr/>
            </a:pPr>
            <a:endParaRPr lang="fr-FR">
              <a:latin typeface="Arial" charset="0"/>
            </a:endParaRPr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0" y="646113"/>
            <a:ext cx="9144000" cy="247650"/>
          </a:xfrm>
          <a:prstGeom prst="rect">
            <a:avLst/>
          </a:prstGeom>
          <a:solidFill>
            <a:srgbClr val="8F8EB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>
              <a:spcBef>
                <a:spcPct val="0"/>
              </a:spcBef>
              <a:defRPr/>
            </a:pPr>
            <a:endParaRPr lang="fr-FR">
              <a:latin typeface="Arial" charset="0"/>
            </a:endParaRPr>
          </a:p>
        </p:txBody>
      </p:sp>
      <p:pic>
        <p:nvPicPr>
          <p:cNvPr id="34822" name="Picture 9" descr="LPL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-11113"/>
            <a:ext cx="118427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-44450" y="44450"/>
            <a:ext cx="73390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fr-FR" sz="2800">
                <a:solidFill>
                  <a:schemeClr val="bg1"/>
                </a:solidFill>
              </a:rPr>
              <a:t>LABORATOIRE DE PHYSIQUE DES LASERS</a:t>
            </a:r>
          </a:p>
        </p:txBody>
      </p:sp>
      <p:pic>
        <p:nvPicPr>
          <p:cNvPr id="34824" name="Picture 19" descr="Image1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741363"/>
            <a:ext cx="930275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20" descr="logo-cnrs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45"/>
          <a:stretch>
            <a:fillRect/>
          </a:stretch>
        </p:blipFill>
        <p:spPr bwMode="auto">
          <a:xfrm>
            <a:off x="5451475" y="6122988"/>
            <a:ext cx="1169988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21" descr="galilee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775" y="6081713"/>
            <a:ext cx="784225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049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endParaRPr lang="fr-FR" altLang="fr-FR" smtClean="0"/>
          </a:p>
        </p:txBody>
      </p:sp>
      <p:sp>
        <p:nvSpPr>
          <p:cNvPr id="34828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778192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entury Gothic" pitchFamily="34" charset="0"/>
        <a:buChar char="►"/>
        <a:defRPr sz="24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9966FF"/>
        </a:buClr>
        <a:buSzPct val="70000"/>
        <a:buFont typeface="Century Gothic" pitchFamily="34" charset="0"/>
        <a:buChar char="►"/>
        <a:defRPr sz="2000" b="1">
          <a:solidFill>
            <a:srgbClr val="9966FF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SzPct val="60000"/>
        <a:buFont typeface="Century Gothic" pitchFamily="34" charset="0"/>
        <a:buChar char="►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1741488" y="6348413"/>
            <a:ext cx="7402512" cy="509587"/>
          </a:xfrm>
          <a:prstGeom prst="rect">
            <a:avLst/>
          </a:prstGeom>
          <a:solidFill>
            <a:srgbClr val="120E8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>
              <a:spcBef>
                <a:spcPct val="0"/>
              </a:spcBef>
              <a:defRPr/>
            </a:pPr>
            <a:endParaRPr lang="fr-FR">
              <a:latin typeface="Arial" charset="0"/>
            </a:endParaRPr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0" y="0"/>
            <a:ext cx="8675688" cy="685800"/>
          </a:xfrm>
          <a:prstGeom prst="rect">
            <a:avLst/>
          </a:prstGeom>
          <a:solidFill>
            <a:srgbClr val="00296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>
              <a:spcBef>
                <a:spcPct val="0"/>
              </a:spcBef>
              <a:defRPr/>
            </a:pPr>
            <a:endParaRPr lang="fr-FR">
              <a:latin typeface="Arial" charset="0"/>
            </a:endParaRPr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0" y="646113"/>
            <a:ext cx="9144000" cy="247650"/>
          </a:xfrm>
          <a:prstGeom prst="rect">
            <a:avLst/>
          </a:prstGeom>
          <a:solidFill>
            <a:srgbClr val="8F8EB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>
              <a:spcBef>
                <a:spcPct val="0"/>
              </a:spcBef>
              <a:defRPr/>
            </a:pPr>
            <a:endParaRPr lang="fr-FR">
              <a:latin typeface="Arial" charset="0"/>
            </a:endParaRPr>
          </a:p>
        </p:txBody>
      </p:sp>
      <p:pic>
        <p:nvPicPr>
          <p:cNvPr id="44037" name="Picture 9" descr="LPL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-11113"/>
            <a:ext cx="118427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4" name="AutoShape 10"/>
          <p:cNvSpPr>
            <a:spLocks noChangeArrowheads="1"/>
          </p:cNvSpPr>
          <p:nvPr/>
        </p:nvSpPr>
        <p:spPr bwMode="auto">
          <a:xfrm rot="16200000">
            <a:off x="8213725" y="5927725"/>
            <a:ext cx="771525" cy="1089025"/>
          </a:xfrm>
          <a:prstGeom prst="rtTriangle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>
              <a:spcBef>
                <a:spcPct val="0"/>
              </a:spcBef>
              <a:defRPr/>
            </a:pPr>
            <a:endParaRPr lang="fr-FR">
              <a:latin typeface="Arial" charset="0"/>
            </a:endParaRPr>
          </a:p>
        </p:txBody>
      </p:sp>
      <p:sp>
        <p:nvSpPr>
          <p:cNvPr id="6155" name="Oval 11"/>
          <p:cNvSpPr>
            <a:spLocks noChangeArrowheads="1"/>
          </p:cNvSpPr>
          <p:nvPr/>
        </p:nvSpPr>
        <p:spPr bwMode="auto">
          <a:xfrm>
            <a:off x="8653463" y="6367463"/>
            <a:ext cx="490537" cy="490537"/>
          </a:xfrm>
          <a:prstGeom prst="ellipse">
            <a:avLst/>
          </a:prstGeom>
          <a:solidFill>
            <a:srgbClr val="8676B6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l">
              <a:spcBef>
                <a:spcPct val="0"/>
              </a:spcBef>
              <a:defRPr/>
            </a:pPr>
            <a:endParaRPr lang="fr-FR">
              <a:latin typeface="Arial" charset="0"/>
            </a:endParaRPr>
          </a:p>
        </p:txBody>
      </p:sp>
      <p:pic>
        <p:nvPicPr>
          <p:cNvPr id="44040" name="Picture 13" descr="UP13 27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5" r="742" b="8206"/>
          <a:stretch>
            <a:fillRect/>
          </a:stretch>
        </p:blipFill>
        <p:spPr bwMode="auto">
          <a:xfrm>
            <a:off x="-3175" y="6346825"/>
            <a:ext cx="191135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049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endParaRPr lang="fr-FR" altLang="fr-FR" smtClean="0"/>
          </a:p>
        </p:txBody>
      </p:sp>
      <p:sp>
        <p:nvSpPr>
          <p:cNvPr id="44042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778192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16" name="Espace réservé du pied de page 4"/>
          <p:cNvSpPr>
            <a:spLocks noGrp="1"/>
          </p:cNvSpPr>
          <p:nvPr>
            <p:ph type="ftr" sz="quarter" idx="3"/>
          </p:nvPr>
        </p:nvSpPr>
        <p:spPr bwMode="auto">
          <a:xfrm>
            <a:off x="3244850" y="6599238"/>
            <a:ext cx="2895600" cy="2587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1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7" name="Espace réservé du numéro de diapositive 5"/>
          <p:cNvSpPr>
            <a:spLocks noGrp="1"/>
          </p:cNvSpPr>
          <p:nvPr>
            <p:ph type="sldNum" sz="quarter" idx="4"/>
          </p:nvPr>
        </p:nvSpPr>
        <p:spPr bwMode="auto">
          <a:xfrm>
            <a:off x="8645525" y="6464300"/>
            <a:ext cx="490538" cy="2698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1">
                <a:solidFill>
                  <a:srgbClr val="120E82"/>
                </a:solidFill>
                <a:latin typeface="Arial" charset="0"/>
              </a:defRPr>
            </a:lvl1pPr>
          </a:lstStyle>
          <a:p>
            <a:pPr>
              <a:defRPr/>
            </a:pPr>
            <a:fld id="{FF3B63C7-5DEE-4C7B-B754-CB7D88A8B9A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44045" name="Picture 1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238" y="6419850"/>
            <a:ext cx="41592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entury Gothic" pitchFamily="34" charset="0"/>
        <a:buChar char="►"/>
        <a:defRPr sz="24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9966FF"/>
        </a:buClr>
        <a:buSzPct val="70000"/>
        <a:buFont typeface="Century Gothic" pitchFamily="34" charset="0"/>
        <a:buChar char="►"/>
        <a:defRPr sz="2000" b="1">
          <a:solidFill>
            <a:srgbClr val="9966FF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SzPct val="60000"/>
        <a:buFont typeface="Century Gothic" pitchFamily="34" charset="0"/>
        <a:buChar char="►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1741488" y="6348413"/>
            <a:ext cx="7402512" cy="509587"/>
          </a:xfrm>
          <a:prstGeom prst="rect">
            <a:avLst/>
          </a:prstGeom>
          <a:solidFill>
            <a:srgbClr val="120E8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>
              <a:spcBef>
                <a:spcPct val="0"/>
              </a:spcBef>
              <a:defRPr/>
            </a:pPr>
            <a:endParaRPr lang="fr-FR">
              <a:latin typeface="Arial" charset="0"/>
            </a:endParaRPr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0" y="0"/>
            <a:ext cx="8675688" cy="685800"/>
          </a:xfrm>
          <a:prstGeom prst="rect">
            <a:avLst/>
          </a:prstGeom>
          <a:solidFill>
            <a:srgbClr val="00296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>
              <a:spcBef>
                <a:spcPct val="0"/>
              </a:spcBef>
              <a:defRPr/>
            </a:pPr>
            <a:endParaRPr lang="fr-FR">
              <a:latin typeface="Arial" charset="0"/>
            </a:endParaRPr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0" y="646113"/>
            <a:ext cx="9144000" cy="247650"/>
          </a:xfrm>
          <a:prstGeom prst="rect">
            <a:avLst/>
          </a:prstGeom>
          <a:solidFill>
            <a:srgbClr val="8F8EB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>
              <a:spcBef>
                <a:spcPct val="0"/>
              </a:spcBef>
              <a:defRPr/>
            </a:pPr>
            <a:endParaRPr lang="fr-FR">
              <a:latin typeface="Arial" charset="0"/>
            </a:endParaRPr>
          </a:p>
        </p:txBody>
      </p:sp>
      <p:pic>
        <p:nvPicPr>
          <p:cNvPr id="45061" name="Picture 9" descr="LPL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-11113"/>
            <a:ext cx="118427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4" name="AutoShape 10"/>
          <p:cNvSpPr>
            <a:spLocks noChangeArrowheads="1"/>
          </p:cNvSpPr>
          <p:nvPr/>
        </p:nvSpPr>
        <p:spPr bwMode="auto">
          <a:xfrm rot="16200000">
            <a:off x="8213725" y="5927725"/>
            <a:ext cx="771525" cy="1089025"/>
          </a:xfrm>
          <a:prstGeom prst="rtTriangle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>
              <a:spcBef>
                <a:spcPct val="0"/>
              </a:spcBef>
              <a:defRPr/>
            </a:pPr>
            <a:endParaRPr lang="fr-FR">
              <a:latin typeface="Arial" charset="0"/>
            </a:endParaRPr>
          </a:p>
        </p:txBody>
      </p:sp>
      <p:sp>
        <p:nvSpPr>
          <p:cNvPr id="6155" name="Oval 11"/>
          <p:cNvSpPr>
            <a:spLocks noChangeArrowheads="1"/>
          </p:cNvSpPr>
          <p:nvPr/>
        </p:nvSpPr>
        <p:spPr bwMode="auto">
          <a:xfrm>
            <a:off x="8653463" y="6367463"/>
            <a:ext cx="490537" cy="490537"/>
          </a:xfrm>
          <a:prstGeom prst="ellipse">
            <a:avLst/>
          </a:prstGeom>
          <a:solidFill>
            <a:srgbClr val="8676B6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l">
              <a:spcBef>
                <a:spcPct val="0"/>
              </a:spcBef>
              <a:defRPr/>
            </a:pPr>
            <a:endParaRPr lang="fr-FR">
              <a:latin typeface="Arial" charset="0"/>
            </a:endParaRPr>
          </a:p>
        </p:txBody>
      </p:sp>
      <p:pic>
        <p:nvPicPr>
          <p:cNvPr id="45064" name="Picture 13" descr="UP13 27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5" r="742" b="8206"/>
          <a:stretch>
            <a:fillRect/>
          </a:stretch>
        </p:blipFill>
        <p:spPr bwMode="auto">
          <a:xfrm>
            <a:off x="-3175" y="6346825"/>
            <a:ext cx="191135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049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endParaRPr lang="fr-FR" altLang="fr-FR" smtClean="0"/>
          </a:p>
        </p:txBody>
      </p:sp>
      <p:sp>
        <p:nvSpPr>
          <p:cNvPr id="4506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778192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16" name="Espace réservé du pied de page 3"/>
          <p:cNvSpPr>
            <a:spLocks noGrp="1"/>
          </p:cNvSpPr>
          <p:nvPr>
            <p:ph type="ftr" sz="quarter" idx="3"/>
          </p:nvPr>
        </p:nvSpPr>
        <p:spPr bwMode="auto">
          <a:xfrm>
            <a:off x="3244850" y="6599238"/>
            <a:ext cx="2895600" cy="2587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1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7" name="Espace réservé du numéro de diapositive 4"/>
          <p:cNvSpPr>
            <a:spLocks noGrp="1"/>
          </p:cNvSpPr>
          <p:nvPr>
            <p:ph type="sldNum" sz="quarter" idx="4"/>
          </p:nvPr>
        </p:nvSpPr>
        <p:spPr bwMode="auto">
          <a:xfrm>
            <a:off x="8645525" y="6464300"/>
            <a:ext cx="490538" cy="2698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1">
                <a:solidFill>
                  <a:srgbClr val="120E82"/>
                </a:solidFill>
                <a:latin typeface="Arial" charset="0"/>
              </a:defRPr>
            </a:lvl1pPr>
          </a:lstStyle>
          <a:p>
            <a:pPr>
              <a:defRPr/>
            </a:pPr>
            <a:fld id="{821163A1-9681-4005-9DB0-9D859036D9A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45069" name="Picture 1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238" y="6419850"/>
            <a:ext cx="41592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entury Gothic" pitchFamily="34" charset="0"/>
        <a:buChar char="►"/>
        <a:defRPr sz="24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9966FF"/>
        </a:buClr>
        <a:buSzPct val="70000"/>
        <a:buFont typeface="Century Gothic" pitchFamily="34" charset="0"/>
        <a:buChar char="►"/>
        <a:defRPr sz="2000" b="1">
          <a:solidFill>
            <a:srgbClr val="9966FF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SzPct val="60000"/>
        <a:buFont typeface="Century Gothic" pitchFamily="34" charset="0"/>
        <a:buChar char="►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1741488" y="6348413"/>
            <a:ext cx="7402512" cy="509587"/>
          </a:xfrm>
          <a:prstGeom prst="rect">
            <a:avLst/>
          </a:prstGeom>
          <a:solidFill>
            <a:srgbClr val="120E8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>
              <a:spcBef>
                <a:spcPct val="0"/>
              </a:spcBef>
              <a:defRPr/>
            </a:pPr>
            <a:endParaRPr lang="fr-FR">
              <a:latin typeface="Arial" charset="0"/>
            </a:endParaRPr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0" y="0"/>
            <a:ext cx="8675688" cy="685800"/>
          </a:xfrm>
          <a:prstGeom prst="rect">
            <a:avLst/>
          </a:prstGeom>
          <a:solidFill>
            <a:srgbClr val="00296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>
              <a:spcBef>
                <a:spcPct val="0"/>
              </a:spcBef>
              <a:defRPr/>
            </a:pPr>
            <a:endParaRPr lang="fr-FR">
              <a:latin typeface="Arial" charset="0"/>
            </a:endParaRPr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0" y="646113"/>
            <a:ext cx="9144000" cy="247650"/>
          </a:xfrm>
          <a:prstGeom prst="rect">
            <a:avLst/>
          </a:prstGeom>
          <a:solidFill>
            <a:srgbClr val="8F8EB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>
              <a:spcBef>
                <a:spcPct val="0"/>
              </a:spcBef>
              <a:defRPr/>
            </a:pPr>
            <a:endParaRPr lang="fr-FR">
              <a:latin typeface="Arial" charset="0"/>
            </a:endParaRPr>
          </a:p>
        </p:txBody>
      </p:sp>
      <p:pic>
        <p:nvPicPr>
          <p:cNvPr id="46085" name="Picture 9" descr="LPL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-11113"/>
            <a:ext cx="118427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4" name="AutoShape 10"/>
          <p:cNvSpPr>
            <a:spLocks noChangeArrowheads="1"/>
          </p:cNvSpPr>
          <p:nvPr/>
        </p:nvSpPr>
        <p:spPr bwMode="auto">
          <a:xfrm rot="16200000">
            <a:off x="8213725" y="5927725"/>
            <a:ext cx="771525" cy="1089025"/>
          </a:xfrm>
          <a:prstGeom prst="rtTriangle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>
              <a:spcBef>
                <a:spcPct val="0"/>
              </a:spcBef>
              <a:defRPr/>
            </a:pPr>
            <a:endParaRPr lang="fr-FR">
              <a:latin typeface="Arial" charset="0"/>
            </a:endParaRPr>
          </a:p>
        </p:txBody>
      </p:sp>
      <p:sp>
        <p:nvSpPr>
          <p:cNvPr id="6155" name="Oval 11"/>
          <p:cNvSpPr>
            <a:spLocks noChangeArrowheads="1"/>
          </p:cNvSpPr>
          <p:nvPr/>
        </p:nvSpPr>
        <p:spPr bwMode="auto">
          <a:xfrm>
            <a:off x="8653463" y="6367463"/>
            <a:ext cx="490537" cy="490537"/>
          </a:xfrm>
          <a:prstGeom prst="ellipse">
            <a:avLst/>
          </a:prstGeom>
          <a:solidFill>
            <a:srgbClr val="8676B6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l">
              <a:spcBef>
                <a:spcPct val="0"/>
              </a:spcBef>
              <a:defRPr/>
            </a:pPr>
            <a:endParaRPr lang="fr-FR">
              <a:latin typeface="Arial" charset="0"/>
            </a:endParaRPr>
          </a:p>
        </p:txBody>
      </p:sp>
      <p:pic>
        <p:nvPicPr>
          <p:cNvPr id="46088" name="Picture 13" descr="UP13 27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5" r="742" b="8206"/>
          <a:stretch>
            <a:fillRect/>
          </a:stretch>
        </p:blipFill>
        <p:spPr bwMode="auto">
          <a:xfrm>
            <a:off x="-3175" y="6346825"/>
            <a:ext cx="191135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049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endParaRPr lang="fr-FR" altLang="fr-FR" smtClean="0"/>
          </a:p>
        </p:txBody>
      </p:sp>
      <p:sp>
        <p:nvSpPr>
          <p:cNvPr id="46090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778192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16" name="Espace réservé du pied de page 3"/>
          <p:cNvSpPr>
            <a:spLocks noGrp="1"/>
          </p:cNvSpPr>
          <p:nvPr>
            <p:ph type="ftr" sz="quarter" idx="3"/>
          </p:nvPr>
        </p:nvSpPr>
        <p:spPr bwMode="auto">
          <a:xfrm>
            <a:off x="3244850" y="6599238"/>
            <a:ext cx="2895600" cy="2587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1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7" name="Espace réservé du numéro de diapositive 4"/>
          <p:cNvSpPr>
            <a:spLocks noGrp="1"/>
          </p:cNvSpPr>
          <p:nvPr>
            <p:ph type="sldNum" sz="quarter" idx="4"/>
          </p:nvPr>
        </p:nvSpPr>
        <p:spPr bwMode="auto">
          <a:xfrm>
            <a:off x="8645525" y="6464300"/>
            <a:ext cx="490538" cy="2698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1">
                <a:solidFill>
                  <a:srgbClr val="120E82"/>
                </a:solidFill>
                <a:latin typeface="Arial" charset="0"/>
              </a:defRPr>
            </a:lvl1pPr>
          </a:lstStyle>
          <a:p>
            <a:pPr>
              <a:defRPr/>
            </a:pPr>
            <a:fld id="{4730DCE6-020D-4F89-BAF0-D79A02EDBCE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46093" name="Picture 1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238" y="6419850"/>
            <a:ext cx="41592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entury Gothic" pitchFamily="34" charset="0"/>
        <a:buChar char="►"/>
        <a:defRPr sz="24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9966FF"/>
        </a:buClr>
        <a:buSzPct val="70000"/>
        <a:buFont typeface="Century Gothic" pitchFamily="34" charset="0"/>
        <a:buChar char="►"/>
        <a:defRPr sz="2000" b="1">
          <a:solidFill>
            <a:srgbClr val="9966FF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SzPct val="60000"/>
        <a:buFont typeface="Century Gothic" pitchFamily="34" charset="0"/>
        <a:buChar char="►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67CAFAD-3F46-4E5D-9167-A819F6F9A49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  <p:sldLayoutId id="2147483832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1741488" y="6348413"/>
            <a:ext cx="7402512" cy="509587"/>
          </a:xfrm>
          <a:prstGeom prst="rect">
            <a:avLst/>
          </a:prstGeom>
          <a:solidFill>
            <a:srgbClr val="120E8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>
              <a:spcBef>
                <a:spcPct val="0"/>
              </a:spcBef>
              <a:defRPr/>
            </a:pPr>
            <a:endParaRPr lang="fr-FR">
              <a:latin typeface="Arial" charset="0"/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049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endParaRPr lang="fr-FR" altLang="fr-FR" smtClean="0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44850" y="6599238"/>
            <a:ext cx="2895600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200" i="1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0" y="0"/>
            <a:ext cx="8675688" cy="685800"/>
          </a:xfrm>
          <a:prstGeom prst="rect">
            <a:avLst/>
          </a:prstGeom>
          <a:solidFill>
            <a:srgbClr val="00296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>
              <a:spcBef>
                <a:spcPct val="0"/>
              </a:spcBef>
              <a:defRPr/>
            </a:pPr>
            <a:endParaRPr lang="fr-FR">
              <a:latin typeface="Arial" charset="0"/>
            </a:endParaRPr>
          </a:p>
        </p:txBody>
      </p:sp>
      <p:sp>
        <p:nvSpPr>
          <p:cNvPr id="3584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778192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0" y="646113"/>
            <a:ext cx="9144000" cy="247650"/>
          </a:xfrm>
          <a:prstGeom prst="rect">
            <a:avLst/>
          </a:prstGeom>
          <a:solidFill>
            <a:srgbClr val="8F8EB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>
              <a:spcBef>
                <a:spcPct val="0"/>
              </a:spcBef>
              <a:defRPr/>
            </a:pPr>
            <a:endParaRPr lang="fr-FR">
              <a:latin typeface="Arial" charset="0"/>
            </a:endParaRPr>
          </a:p>
        </p:txBody>
      </p:sp>
      <p:pic>
        <p:nvPicPr>
          <p:cNvPr id="35848" name="Picture 9" descr="LPL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-11113"/>
            <a:ext cx="118427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4" name="AutoShape 10"/>
          <p:cNvSpPr>
            <a:spLocks noChangeArrowheads="1"/>
          </p:cNvSpPr>
          <p:nvPr/>
        </p:nvSpPr>
        <p:spPr bwMode="auto">
          <a:xfrm rot="16200000">
            <a:off x="8213725" y="5927725"/>
            <a:ext cx="771525" cy="1089025"/>
          </a:xfrm>
          <a:prstGeom prst="rtTriangle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>
              <a:spcBef>
                <a:spcPct val="0"/>
              </a:spcBef>
              <a:defRPr/>
            </a:pPr>
            <a:endParaRPr lang="fr-FR">
              <a:latin typeface="Arial" charset="0"/>
            </a:endParaRPr>
          </a:p>
        </p:txBody>
      </p:sp>
      <p:sp>
        <p:nvSpPr>
          <p:cNvPr id="6155" name="Oval 11"/>
          <p:cNvSpPr>
            <a:spLocks noChangeArrowheads="1"/>
          </p:cNvSpPr>
          <p:nvPr/>
        </p:nvSpPr>
        <p:spPr bwMode="auto">
          <a:xfrm>
            <a:off x="8653463" y="6367463"/>
            <a:ext cx="490537" cy="490537"/>
          </a:xfrm>
          <a:prstGeom prst="ellipse">
            <a:avLst/>
          </a:prstGeom>
          <a:solidFill>
            <a:srgbClr val="8676B6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l">
              <a:spcBef>
                <a:spcPct val="0"/>
              </a:spcBef>
              <a:defRPr/>
            </a:pPr>
            <a:endParaRPr lang="fr-FR">
              <a:latin typeface="Arial" charset="0"/>
            </a:endParaRPr>
          </a:p>
        </p:txBody>
      </p:sp>
      <p:sp>
        <p:nvSpPr>
          <p:cNvPr id="615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45525" y="6464300"/>
            <a:ext cx="490538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 b="1">
                <a:solidFill>
                  <a:srgbClr val="120E82"/>
                </a:solidFill>
                <a:latin typeface="Arial" charset="0"/>
              </a:defRPr>
            </a:lvl1pPr>
          </a:lstStyle>
          <a:p>
            <a:pPr>
              <a:defRPr/>
            </a:pPr>
            <a:fld id="{5ED63012-D699-4770-B5D7-EC0354E0CFE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35852" name="Picture 13" descr="UP13 27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5" r="742" b="8206"/>
          <a:stretch>
            <a:fillRect/>
          </a:stretch>
        </p:blipFill>
        <p:spPr bwMode="auto">
          <a:xfrm>
            <a:off x="-3175" y="6346825"/>
            <a:ext cx="191135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3" name="Picture 1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238" y="6419850"/>
            <a:ext cx="41592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entury Gothic" pitchFamily="34" charset="0"/>
        <a:buChar char="►"/>
        <a:defRPr sz="24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9966FF"/>
        </a:buClr>
        <a:buSzPct val="70000"/>
        <a:buFont typeface="Century Gothic" pitchFamily="34" charset="0"/>
        <a:buChar char="►"/>
        <a:defRPr sz="2000" b="1">
          <a:solidFill>
            <a:srgbClr val="9966FF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SzPct val="60000"/>
        <a:buFont typeface="Century Gothic" pitchFamily="34" charset="0"/>
        <a:buChar char="►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0" y="0"/>
            <a:ext cx="8675688" cy="685800"/>
          </a:xfrm>
          <a:prstGeom prst="rect">
            <a:avLst/>
          </a:prstGeom>
          <a:solidFill>
            <a:srgbClr val="00296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>
              <a:spcBef>
                <a:spcPct val="0"/>
              </a:spcBef>
              <a:defRPr/>
            </a:pPr>
            <a:endParaRPr lang="fr-FR">
              <a:latin typeface="Arial" charset="0"/>
            </a:endParaRPr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0" y="646113"/>
            <a:ext cx="9144000" cy="247650"/>
          </a:xfrm>
          <a:prstGeom prst="rect">
            <a:avLst/>
          </a:prstGeom>
          <a:solidFill>
            <a:srgbClr val="8F8EB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>
              <a:spcBef>
                <a:spcPct val="0"/>
              </a:spcBef>
              <a:defRPr/>
            </a:pPr>
            <a:endParaRPr lang="fr-FR">
              <a:latin typeface="Arial" charset="0"/>
            </a:endParaRPr>
          </a:p>
        </p:txBody>
      </p:sp>
      <p:pic>
        <p:nvPicPr>
          <p:cNvPr id="36868" name="Picture 9" descr="LPL"/>
          <p:cNvPicPr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313" y="1588"/>
            <a:ext cx="1184275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4" name="AutoShape 10"/>
          <p:cNvSpPr>
            <a:spLocks noChangeArrowheads="1"/>
          </p:cNvSpPr>
          <p:nvPr/>
        </p:nvSpPr>
        <p:spPr bwMode="auto">
          <a:xfrm rot="16200000">
            <a:off x="8213725" y="5927725"/>
            <a:ext cx="771525" cy="1089025"/>
          </a:xfrm>
          <a:prstGeom prst="rtTriangle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>
              <a:spcBef>
                <a:spcPct val="0"/>
              </a:spcBef>
              <a:defRPr/>
            </a:pPr>
            <a:endParaRPr lang="fr-FR">
              <a:latin typeface="Arial" charset="0"/>
            </a:endParaRPr>
          </a:p>
        </p:txBody>
      </p:sp>
      <p:sp>
        <p:nvSpPr>
          <p:cNvPr id="6155" name="Oval 11"/>
          <p:cNvSpPr>
            <a:spLocks noChangeArrowheads="1"/>
          </p:cNvSpPr>
          <p:nvPr/>
        </p:nvSpPr>
        <p:spPr bwMode="auto">
          <a:xfrm>
            <a:off x="8653463" y="6367463"/>
            <a:ext cx="490537" cy="490537"/>
          </a:xfrm>
          <a:prstGeom prst="ellipse">
            <a:avLst/>
          </a:prstGeom>
          <a:solidFill>
            <a:srgbClr val="8676B6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l">
              <a:spcBef>
                <a:spcPct val="0"/>
              </a:spcBef>
              <a:defRPr/>
            </a:pPr>
            <a:endParaRPr lang="fr-FR">
              <a:latin typeface="Arial" charset="0"/>
            </a:endParaRPr>
          </a:p>
        </p:txBody>
      </p:sp>
      <p:sp>
        <p:nvSpPr>
          <p:cNvPr id="368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" y="936625"/>
            <a:ext cx="890587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endParaRPr lang="fr-FR" altLang="fr-FR" smtClean="0"/>
          </a:p>
        </p:txBody>
      </p:sp>
      <p:sp>
        <p:nvSpPr>
          <p:cNvPr id="36872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778192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17" name="Espace réservé du numéro de diapositive 4"/>
          <p:cNvSpPr>
            <a:spLocks noGrp="1"/>
          </p:cNvSpPr>
          <p:nvPr>
            <p:ph type="sldNum" sz="quarter" idx="4"/>
          </p:nvPr>
        </p:nvSpPr>
        <p:spPr bwMode="auto">
          <a:xfrm>
            <a:off x="8645525" y="6464300"/>
            <a:ext cx="490538" cy="2698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1">
                <a:solidFill>
                  <a:srgbClr val="120E82"/>
                </a:solidFill>
                <a:latin typeface="Arial" charset="0"/>
              </a:defRPr>
            </a:lvl1pPr>
          </a:lstStyle>
          <a:p>
            <a:pPr>
              <a:defRPr/>
            </a:pPr>
            <a:fld id="{B8F73362-59AC-4678-A3E6-E847C56F302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entury Gothic" pitchFamily="34" charset="0"/>
        <a:buChar char="►"/>
        <a:defRPr sz="24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9966FF"/>
        </a:buClr>
        <a:buSzPct val="70000"/>
        <a:buFont typeface="Century Gothic" pitchFamily="34" charset="0"/>
        <a:buChar char="►"/>
        <a:defRPr sz="2000" b="1">
          <a:solidFill>
            <a:srgbClr val="9966FF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SzPct val="60000"/>
        <a:buFont typeface="Century Gothic" pitchFamily="34" charset="0"/>
        <a:buChar char="►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1741488" y="6348413"/>
            <a:ext cx="7402512" cy="509587"/>
          </a:xfrm>
          <a:prstGeom prst="rect">
            <a:avLst/>
          </a:prstGeom>
          <a:solidFill>
            <a:srgbClr val="120E8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>
              <a:spcBef>
                <a:spcPct val="0"/>
              </a:spcBef>
              <a:defRPr/>
            </a:pPr>
            <a:endParaRPr lang="fr-FR">
              <a:latin typeface="Arial" charset="0"/>
            </a:endParaRPr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0" y="0"/>
            <a:ext cx="8675688" cy="685800"/>
          </a:xfrm>
          <a:prstGeom prst="rect">
            <a:avLst/>
          </a:prstGeom>
          <a:solidFill>
            <a:srgbClr val="00296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>
              <a:spcBef>
                <a:spcPct val="0"/>
              </a:spcBef>
              <a:defRPr/>
            </a:pPr>
            <a:endParaRPr lang="fr-FR">
              <a:latin typeface="Arial" charset="0"/>
            </a:endParaRPr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0" y="646113"/>
            <a:ext cx="9144000" cy="247650"/>
          </a:xfrm>
          <a:prstGeom prst="rect">
            <a:avLst/>
          </a:prstGeom>
          <a:solidFill>
            <a:srgbClr val="8F8EB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>
              <a:spcBef>
                <a:spcPct val="0"/>
              </a:spcBef>
              <a:defRPr/>
            </a:pPr>
            <a:endParaRPr lang="fr-FR">
              <a:latin typeface="Arial" charset="0"/>
            </a:endParaRPr>
          </a:p>
        </p:txBody>
      </p:sp>
      <p:pic>
        <p:nvPicPr>
          <p:cNvPr id="37893" name="Picture 9" descr="LPL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-11113"/>
            <a:ext cx="118427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4" name="AutoShape 10"/>
          <p:cNvSpPr>
            <a:spLocks noChangeArrowheads="1"/>
          </p:cNvSpPr>
          <p:nvPr/>
        </p:nvSpPr>
        <p:spPr bwMode="auto">
          <a:xfrm rot="16200000">
            <a:off x="8213725" y="5927725"/>
            <a:ext cx="771525" cy="1089025"/>
          </a:xfrm>
          <a:prstGeom prst="rtTriangle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>
              <a:spcBef>
                <a:spcPct val="0"/>
              </a:spcBef>
              <a:defRPr/>
            </a:pPr>
            <a:endParaRPr lang="fr-FR">
              <a:latin typeface="Arial" charset="0"/>
            </a:endParaRPr>
          </a:p>
        </p:txBody>
      </p:sp>
      <p:sp>
        <p:nvSpPr>
          <p:cNvPr id="6155" name="Oval 11"/>
          <p:cNvSpPr>
            <a:spLocks noChangeArrowheads="1"/>
          </p:cNvSpPr>
          <p:nvPr/>
        </p:nvSpPr>
        <p:spPr bwMode="auto">
          <a:xfrm>
            <a:off x="8653463" y="6367463"/>
            <a:ext cx="490537" cy="490537"/>
          </a:xfrm>
          <a:prstGeom prst="ellipse">
            <a:avLst/>
          </a:prstGeom>
          <a:solidFill>
            <a:srgbClr val="8676B6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l">
              <a:spcBef>
                <a:spcPct val="0"/>
              </a:spcBef>
              <a:defRPr/>
            </a:pPr>
            <a:endParaRPr lang="fr-FR">
              <a:latin typeface="Arial" charset="0"/>
            </a:endParaRPr>
          </a:p>
        </p:txBody>
      </p:sp>
      <p:pic>
        <p:nvPicPr>
          <p:cNvPr id="37896" name="Picture 13" descr="UP13 27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5" r="742" b="8206"/>
          <a:stretch>
            <a:fillRect/>
          </a:stretch>
        </p:blipFill>
        <p:spPr bwMode="auto">
          <a:xfrm>
            <a:off x="-3175" y="6346825"/>
            <a:ext cx="191135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049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endParaRPr lang="fr-FR" altLang="fr-FR" smtClean="0"/>
          </a:p>
        </p:txBody>
      </p:sp>
      <p:sp>
        <p:nvSpPr>
          <p:cNvPr id="37898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778192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16" name="Espace réservé du pied de page 3"/>
          <p:cNvSpPr>
            <a:spLocks noGrp="1"/>
          </p:cNvSpPr>
          <p:nvPr>
            <p:ph type="ftr" sz="quarter" idx="3"/>
          </p:nvPr>
        </p:nvSpPr>
        <p:spPr bwMode="auto">
          <a:xfrm>
            <a:off x="3244850" y="6599238"/>
            <a:ext cx="2895600" cy="2587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1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7" name="Espace réservé du numéro de diapositive 4"/>
          <p:cNvSpPr>
            <a:spLocks noGrp="1"/>
          </p:cNvSpPr>
          <p:nvPr>
            <p:ph type="sldNum" sz="quarter" idx="4"/>
          </p:nvPr>
        </p:nvSpPr>
        <p:spPr bwMode="auto">
          <a:xfrm>
            <a:off x="8645525" y="6464300"/>
            <a:ext cx="490538" cy="2698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1">
                <a:solidFill>
                  <a:srgbClr val="120E82"/>
                </a:solidFill>
                <a:latin typeface="Arial" charset="0"/>
              </a:defRPr>
            </a:lvl1pPr>
          </a:lstStyle>
          <a:p>
            <a:pPr>
              <a:defRPr/>
            </a:pPr>
            <a:fld id="{58E0BB75-3921-4B88-925E-B18DF02776D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37901" name="Picture 1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238" y="6419850"/>
            <a:ext cx="41592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entury Gothic" pitchFamily="34" charset="0"/>
        <a:buChar char="►"/>
        <a:defRPr sz="24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9966FF"/>
        </a:buClr>
        <a:buSzPct val="70000"/>
        <a:buFont typeface="Century Gothic" pitchFamily="34" charset="0"/>
        <a:buChar char="►"/>
        <a:defRPr sz="2000" b="1">
          <a:solidFill>
            <a:srgbClr val="9966FF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SzPct val="60000"/>
        <a:buFont typeface="Century Gothic" pitchFamily="34" charset="0"/>
        <a:buChar char="►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1741488" y="6348413"/>
            <a:ext cx="7402512" cy="509587"/>
          </a:xfrm>
          <a:prstGeom prst="rect">
            <a:avLst/>
          </a:prstGeom>
          <a:solidFill>
            <a:srgbClr val="120E8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>
              <a:spcBef>
                <a:spcPct val="0"/>
              </a:spcBef>
              <a:defRPr/>
            </a:pPr>
            <a:endParaRPr lang="fr-FR">
              <a:latin typeface="Arial" charset="0"/>
            </a:endParaRPr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0" y="0"/>
            <a:ext cx="8675688" cy="685800"/>
          </a:xfrm>
          <a:prstGeom prst="rect">
            <a:avLst/>
          </a:prstGeom>
          <a:solidFill>
            <a:srgbClr val="00296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>
              <a:spcBef>
                <a:spcPct val="0"/>
              </a:spcBef>
              <a:defRPr/>
            </a:pPr>
            <a:endParaRPr lang="fr-FR">
              <a:latin typeface="Arial" charset="0"/>
            </a:endParaRPr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0" y="646113"/>
            <a:ext cx="9144000" cy="247650"/>
          </a:xfrm>
          <a:prstGeom prst="rect">
            <a:avLst/>
          </a:prstGeom>
          <a:solidFill>
            <a:srgbClr val="8F8EB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>
              <a:spcBef>
                <a:spcPct val="0"/>
              </a:spcBef>
              <a:defRPr/>
            </a:pPr>
            <a:endParaRPr lang="fr-FR">
              <a:latin typeface="Arial" charset="0"/>
            </a:endParaRPr>
          </a:p>
        </p:txBody>
      </p:sp>
      <p:pic>
        <p:nvPicPr>
          <p:cNvPr id="38917" name="Picture 9" descr="LPL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-11113"/>
            <a:ext cx="118427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4" name="AutoShape 10"/>
          <p:cNvSpPr>
            <a:spLocks noChangeArrowheads="1"/>
          </p:cNvSpPr>
          <p:nvPr/>
        </p:nvSpPr>
        <p:spPr bwMode="auto">
          <a:xfrm rot="16200000">
            <a:off x="8213725" y="5927725"/>
            <a:ext cx="771525" cy="1089025"/>
          </a:xfrm>
          <a:prstGeom prst="rtTriangle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>
              <a:spcBef>
                <a:spcPct val="0"/>
              </a:spcBef>
              <a:defRPr/>
            </a:pPr>
            <a:endParaRPr lang="fr-FR">
              <a:latin typeface="Arial" charset="0"/>
            </a:endParaRPr>
          </a:p>
        </p:txBody>
      </p:sp>
      <p:sp>
        <p:nvSpPr>
          <p:cNvPr id="6155" name="Oval 11"/>
          <p:cNvSpPr>
            <a:spLocks noChangeArrowheads="1"/>
          </p:cNvSpPr>
          <p:nvPr/>
        </p:nvSpPr>
        <p:spPr bwMode="auto">
          <a:xfrm>
            <a:off x="8653463" y="6367463"/>
            <a:ext cx="490537" cy="490537"/>
          </a:xfrm>
          <a:prstGeom prst="ellipse">
            <a:avLst/>
          </a:prstGeom>
          <a:solidFill>
            <a:srgbClr val="8676B6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l">
              <a:spcBef>
                <a:spcPct val="0"/>
              </a:spcBef>
              <a:defRPr/>
            </a:pPr>
            <a:endParaRPr lang="fr-FR">
              <a:latin typeface="Arial" charset="0"/>
            </a:endParaRPr>
          </a:p>
        </p:txBody>
      </p:sp>
      <p:pic>
        <p:nvPicPr>
          <p:cNvPr id="38920" name="Picture 13" descr="UP13 27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5" r="742" b="8206"/>
          <a:stretch>
            <a:fillRect/>
          </a:stretch>
        </p:blipFill>
        <p:spPr bwMode="auto">
          <a:xfrm>
            <a:off x="-3175" y="6346825"/>
            <a:ext cx="191135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049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endParaRPr lang="fr-FR" altLang="fr-FR" smtClean="0"/>
          </a:p>
        </p:txBody>
      </p:sp>
      <p:sp>
        <p:nvSpPr>
          <p:cNvPr id="38922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778192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16" name="Espace réservé du pied de page 4"/>
          <p:cNvSpPr>
            <a:spLocks noGrp="1"/>
          </p:cNvSpPr>
          <p:nvPr>
            <p:ph type="ftr" sz="quarter" idx="3"/>
          </p:nvPr>
        </p:nvSpPr>
        <p:spPr bwMode="auto">
          <a:xfrm>
            <a:off x="3244850" y="6599238"/>
            <a:ext cx="2895600" cy="2587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1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7" name="Espace réservé du numéro de diapositive 5"/>
          <p:cNvSpPr>
            <a:spLocks noGrp="1"/>
          </p:cNvSpPr>
          <p:nvPr>
            <p:ph type="sldNum" sz="quarter" idx="4"/>
          </p:nvPr>
        </p:nvSpPr>
        <p:spPr bwMode="auto">
          <a:xfrm>
            <a:off x="8645525" y="6464300"/>
            <a:ext cx="490538" cy="2698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1">
                <a:solidFill>
                  <a:srgbClr val="120E82"/>
                </a:solidFill>
                <a:latin typeface="Arial" charset="0"/>
              </a:defRPr>
            </a:lvl1pPr>
          </a:lstStyle>
          <a:p>
            <a:pPr>
              <a:defRPr/>
            </a:pPr>
            <a:fld id="{CCA56FE9-23B2-493C-9829-964F7F8FF9E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38925" name="Picture 1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238" y="6419850"/>
            <a:ext cx="41592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entury Gothic" pitchFamily="34" charset="0"/>
        <a:buChar char="►"/>
        <a:defRPr sz="24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9966FF"/>
        </a:buClr>
        <a:buSzPct val="70000"/>
        <a:buFont typeface="Century Gothic" pitchFamily="34" charset="0"/>
        <a:buChar char="►"/>
        <a:defRPr sz="2000" b="1">
          <a:solidFill>
            <a:srgbClr val="9966FF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SzPct val="60000"/>
        <a:buFont typeface="Century Gothic" pitchFamily="34" charset="0"/>
        <a:buChar char="►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1741488" y="6348413"/>
            <a:ext cx="7402512" cy="509587"/>
          </a:xfrm>
          <a:prstGeom prst="rect">
            <a:avLst/>
          </a:prstGeom>
          <a:solidFill>
            <a:srgbClr val="120E8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>
              <a:spcBef>
                <a:spcPct val="0"/>
              </a:spcBef>
              <a:defRPr/>
            </a:pPr>
            <a:endParaRPr lang="fr-FR">
              <a:latin typeface="Arial" charset="0"/>
            </a:endParaRPr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0" y="0"/>
            <a:ext cx="8675688" cy="685800"/>
          </a:xfrm>
          <a:prstGeom prst="rect">
            <a:avLst/>
          </a:prstGeom>
          <a:solidFill>
            <a:srgbClr val="00296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>
              <a:spcBef>
                <a:spcPct val="0"/>
              </a:spcBef>
              <a:defRPr/>
            </a:pPr>
            <a:endParaRPr lang="fr-FR">
              <a:latin typeface="Arial" charset="0"/>
            </a:endParaRPr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0" y="646113"/>
            <a:ext cx="9144000" cy="247650"/>
          </a:xfrm>
          <a:prstGeom prst="rect">
            <a:avLst/>
          </a:prstGeom>
          <a:solidFill>
            <a:srgbClr val="8F8EB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>
              <a:spcBef>
                <a:spcPct val="0"/>
              </a:spcBef>
              <a:defRPr/>
            </a:pPr>
            <a:endParaRPr lang="fr-FR">
              <a:latin typeface="Arial" charset="0"/>
            </a:endParaRPr>
          </a:p>
        </p:txBody>
      </p:sp>
      <p:pic>
        <p:nvPicPr>
          <p:cNvPr id="39941" name="Picture 9" descr="LPL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-11113"/>
            <a:ext cx="118427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4" name="AutoShape 10"/>
          <p:cNvSpPr>
            <a:spLocks noChangeArrowheads="1"/>
          </p:cNvSpPr>
          <p:nvPr/>
        </p:nvSpPr>
        <p:spPr bwMode="auto">
          <a:xfrm rot="16200000">
            <a:off x="8213725" y="5927725"/>
            <a:ext cx="771525" cy="1089025"/>
          </a:xfrm>
          <a:prstGeom prst="rtTriangle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>
              <a:spcBef>
                <a:spcPct val="0"/>
              </a:spcBef>
              <a:defRPr/>
            </a:pPr>
            <a:endParaRPr lang="fr-FR">
              <a:latin typeface="Arial" charset="0"/>
            </a:endParaRPr>
          </a:p>
        </p:txBody>
      </p:sp>
      <p:sp>
        <p:nvSpPr>
          <p:cNvPr id="6155" name="Oval 11"/>
          <p:cNvSpPr>
            <a:spLocks noChangeArrowheads="1"/>
          </p:cNvSpPr>
          <p:nvPr/>
        </p:nvSpPr>
        <p:spPr bwMode="auto">
          <a:xfrm>
            <a:off x="8653463" y="6367463"/>
            <a:ext cx="490537" cy="490537"/>
          </a:xfrm>
          <a:prstGeom prst="ellipse">
            <a:avLst/>
          </a:prstGeom>
          <a:solidFill>
            <a:srgbClr val="8676B6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l">
              <a:spcBef>
                <a:spcPct val="0"/>
              </a:spcBef>
              <a:defRPr/>
            </a:pPr>
            <a:endParaRPr lang="fr-FR">
              <a:latin typeface="Arial" charset="0"/>
            </a:endParaRPr>
          </a:p>
        </p:txBody>
      </p:sp>
      <p:pic>
        <p:nvPicPr>
          <p:cNvPr id="39944" name="Picture 13" descr="UP13 27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5" r="742" b="8206"/>
          <a:stretch>
            <a:fillRect/>
          </a:stretch>
        </p:blipFill>
        <p:spPr bwMode="auto">
          <a:xfrm>
            <a:off x="-3175" y="6346825"/>
            <a:ext cx="191135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049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endParaRPr lang="fr-FR" altLang="fr-FR" smtClean="0"/>
          </a:p>
        </p:txBody>
      </p:sp>
      <p:sp>
        <p:nvSpPr>
          <p:cNvPr id="3994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778192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16" name="Espace réservé du pied de page 6"/>
          <p:cNvSpPr>
            <a:spLocks noGrp="1"/>
          </p:cNvSpPr>
          <p:nvPr>
            <p:ph type="ftr" sz="quarter" idx="3"/>
          </p:nvPr>
        </p:nvSpPr>
        <p:spPr bwMode="auto">
          <a:xfrm>
            <a:off x="3244850" y="6599238"/>
            <a:ext cx="2895600" cy="2587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1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7" name="Espace réservé du numéro de diapositive 7"/>
          <p:cNvSpPr>
            <a:spLocks noGrp="1"/>
          </p:cNvSpPr>
          <p:nvPr>
            <p:ph type="sldNum" sz="quarter" idx="4"/>
          </p:nvPr>
        </p:nvSpPr>
        <p:spPr bwMode="auto">
          <a:xfrm>
            <a:off x="8645525" y="6464300"/>
            <a:ext cx="490538" cy="2698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1">
                <a:solidFill>
                  <a:srgbClr val="120E82"/>
                </a:solidFill>
                <a:latin typeface="Arial" charset="0"/>
              </a:defRPr>
            </a:lvl1pPr>
          </a:lstStyle>
          <a:p>
            <a:pPr>
              <a:defRPr/>
            </a:pPr>
            <a:fld id="{DF8F4584-0879-439A-9FF4-0FFFDE506E4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39949" name="Picture 1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238" y="6419850"/>
            <a:ext cx="41592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entury Gothic" pitchFamily="34" charset="0"/>
        <a:buChar char="►"/>
        <a:defRPr sz="24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9966FF"/>
        </a:buClr>
        <a:buSzPct val="70000"/>
        <a:buFont typeface="Century Gothic" pitchFamily="34" charset="0"/>
        <a:buChar char="►"/>
        <a:defRPr sz="2000" b="1">
          <a:solidFill>
            <a:srgbClr val="9966FF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SzPct val="60000"/>
        <a:buFont typeface="Century Gothic" pitchFamily="34" charset="0"/>
        <a:buChar char="►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1741488" y="6348413"/>
            <a:ext cx="7402512" cy="509587"/>
          </a:xfrm>
          <a:prstGeom prst="rect">
            <a:avLst/>
          </a:prstGeom>
          <a:solidFill>
            <a:srgbClr val="120E8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>
              <a:spcBef>
                <a:spcPct val="0"/>
              </a:spcBef>
              <a:defRPr/>
            </a:pPr>
            <a:endParaRPr lang="fr-FR">
              <a:latin typeface="Arial" charset="0"/>
            </a:endParaRPr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0" y="0"/>
            <a:ext cx="8675688" cy="685800"/>
          </a:xfrm>
          <a:prstGeom prst="rect">
            <a:avLst/>
          </a:prstGeom>
          <a:solidFill>
            <a:srgbClr val="00296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>
              <a:spcBef>
                <a:spcPct val="0"/>
              </a:spcBef>
              <a:defRPr/>
            </a:pPr>
            <a:endParaRPr lang="fr-FR">
              <a:latin typeface="Arial" charset="0"/>
            </a:endParaRPr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0" y="646113"/>
            <a:ext cx="9144000" cy="247650"/>
          </a:xfrm>
          <a:prstGeom prst="rect">
            <a:avLst/>
          </a:prstGeom>
          <a:solidFill>
            <a:srgbClr val="8F8EB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>
              <a:spcBef>
                <a:spcPct val="0"/>
              </a:spcBef>
              <a:defRPr/>
            </a:pPr>
            <a:endParaRPr lang="fr-FR">
              <a:latin typeface="Arial" charset="0"/>
            </a:endParaRPr>
          </a:p>
        </p:txBody>
      </p:sp>
      <p:pic>
        <p:nvPicPr>
          <p:cNvPr id="40965" name="Picture 9" descr="LPL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-11113"/>
            <a:ext cx="118427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4" name="AutoShape 10"/>
          <p:cNvSpPr>
            <a:spLocks noChangeArrowheads="1"/>
          </p:cNvSpPr>
          <p:nvPr/>
        </p:nvSpPr>
        <p:spPr bwMode="auto">
          <a:xfrm rot="16200000">
            <a:off x="8213725" y="5927725"/>
            <a:ext cx="771525" cy="1089025"/>
          </a:xfrm>
          <a:prstGeom prst="rtTriangle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>
              <a:spcBef>
                <a:spcPct val="0"/>
              </a:spcBef>
              <a:defRPr/>
            </a:pPr>
            <a:endParaRPr lang="fr-FR">
              <a:latin typeface="Arial" charset="0"/>
            </a:endParaRPr>
          </a:p>
        </p:txBody>
      </p:sp>
      <p:sp>
        <p:nvSpPr>
          <p:cNvPr id="6155" name="Oval 11"/>
          <p:cNvSpPr>
            <a:spLocks noChangeArrowheads="1"/>
          </p:cNvSpPr>
          <p:nvPr/>
        </p:nvSpPr>
        <p:spPr bwMode="auto">
          <a:xfrm>
            <a:off x="8653463" y="6367463"/>
            <a:ext cx="490537" cy="490537"/>
          </a:xfrm>
          <a:prstGeom prst="ellipse">
            <a:avLst/>
          </a:prstGeom>
          <a:solidFill>
            <a:srgbClr val="8676B6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l">
              <a:spcBef>
                <a:spcPct val="0"/>
              </a:spcBef>
              <a:defRPr/>
            </a:pPr>
            <a:endParaRPr lang="fr-FR">
              <a:latin typeface="Arial" charset="0"/>
            </a:endParaRPr>
          </a:p>
        </p:txBody>
      </p:sp>
      <p:pic>
        <p:nvPicPr>
          <p:cNvPr id="40968" name="Picture 13" descr="UP13 27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5" r="742" b="8206"/>
          <a:stretch>
            <a:fillRect/>
          </a:stretch>
        </p:blipFill>
        <p:spPr bwMode="auto">
          <a:xfrm>
            <a:off x="-3175" y="6346825"/>
            <a:ext cx="191135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049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endParaRPr lang="fr-FR" altLang="fr-FR" smtClean="0"/>
          </a:p>
        </p:txBody>
      </p:sp>
      <p:sp>
        <p:nvSpPr>
          <p:cNvPr id="40970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778192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16" name="Espace réservé du pied de page 2"/>
          <p:cNvSpPr>
            <a:spLocks noGrp="1"/>
          </p:cNvSpPr>
          <p:nvPr>
            <p:ph type="ftr" sz="quarter" idx="3"/>
          </p:nvPr>
        </p:nvSpPr>
        <p:spPr bwMode="auto">
          <a:xfrm>
            <a:off x="3244850" y="6599238"/>
            <a:ext cx="2895600" cy="2587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1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7" name="Espace réservé du numéro de diapositive 3"/>
          <p:cNvSpPr>
            <a:spLocks noGrp="1"/>
          </p:cNvSpPr>
          <p:nvPr>
            <p:ph type="sldNum" sz="quarter" idx="4"/>
          </p:nvPr>
        </p:nvSpPr>
        <p:spPr bwMode="auto">
          <a:xfrm>
            <a:off x="8645525" y="6464300"/>
            <a:ext cx="490538" cy="2698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1">
                <a:solidFill>
                  <a:srgbClr val="120E82"/>
                </a:solidFill>
                <a:latin typeface="Arial" charset="0"/>
              </a:defRPr>
            </a:lvl1pPr>
          </a:lstStyle>
          <a:p>
            <a:pPr>
              <a:defRPr/>
            </a:pPr>
            <a:fld id="{5C532ABD-DDE5-409F-95D1-72802FD3F16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40973" name="Picture 1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238" y="6419850"/>
            <a:ext cx="41592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entury Gothic" pitchFamily="34" charset="0"/>
        <a:buChar char="►"/>
        <a:defRPr sz="24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9966FF"/>
        </a:buClr>
        <a:buSzPct val="70000"/>
        <a:buFont typeface="Century Gothic" pitchFamily="34" charset="0"/>
        <a:buChar char="►"/>
        <a:defRPr sz="2000" b="1">
          <a:solidFill>
            <a:srgbClr val="9966FF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SzPct val="60000"/>
        <a:buFont typeface="Century Gothic" pitchFamily="34" charset="0"/>
        <a:buChar char="►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1741488" y="6348413"/>
            <a:ext cx="7402512" cy="509587"/>
          </a:xfrm>
          <a:prstGeom prst="rect">
            <a:avLst/>
          </a:prstGeom>
          <a:solidFill>
            <a:srgbClr val="120E8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>
              <a:spcBef>
                <a:spcPct val="0"/>
              </a:spcBef>
              <a:defRPr/>
            </a:pPr>
            <a:endParaRPr lang="fr-FR">
              <a:latin typeface="Arial" charset="0"/>
            </a:endParaRPr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0" y="0"/>
            <a:ext cx="8675688" cy="685800"/>
          </a:xfrm>
          <a:prstGeom prst="rect">
            <a:avLst/>
          </a:prstGeom>
          <a:solidFill>
            <a:srgbClr val="00296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>
              <a:spcBef>
                <a:spcPct val="0"/>
              </a:spcBef>
              <a:defRPr/>
            </a:pPr>
            <a:endParaRPr lang="fr-FR">
              <a:latin typeface="Arial" charset="0"/>
            </a:endParaRPr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0" y="646113"/>
            <a:ext cx="9144000" cy="247650"/>
          </a:xfrm>
          <a:prstGeom prst="rect">
            <a:avLst/>
          </a:prstGeom>
          <a:solidFill>
            <a:srgbClr val="8F8EB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>
              <a:spcBef>
                <a:spcPct val="0"/>
              </a:spcBef>
              <a:defRPr/>
            </a:pPr>
            <a:endParaRPr lang="fr-FR">
              <a:latin typeface="Arial" charset="0"/>
            </a:endParaRPr>
          </a:p>
        </p:txBody>
      </p:sp>
      <p:pic>
        <p:nvPicPr>
          <p:cNvPr id="41989" name="Picture 9" descr="LPL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-11113"/>
            <a:ext cx="118427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4" name="AutoShape 10"/>
          <p:cNvSpPr>
            <a:spLocks noChangeArrowheads="1"/>
          </p:cNvSpPr>
          <p:nvPr/>
        </p:nvSpPr>
        <p:spPr bwMode="auto">
          <a:xfrm rot="16200000">
            <a:off x="8213725" y="5927725"/>
            <a:ext cx="771525" cy="1089025"/>
          </a:xfrm>
          <a:prstGeom prst="rtTriangle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>
              <a:spcBef>
                <a:spcPct val="0"/>
              </a:spcBef>
              <a:defRPr/>
            </a:pPr>
            <a:endParaRPr lang="fr-FR">
              <a:latin typeface="Arial" charset="0"/>
            </a:endParaRPr>
          </a:p>
        </p:txBody>
      </p:sp>
      <p:sp>
        <p:nvSpPr>
          <p:cNvPr id="6155" name="Oval 11"/>
          <p:cNvSpPr>
            <a:spLocks noChangeArrowheads="1"/>
          </p:cNvSpPr>
          <p:nvPr/>
        </p:nvSpPr>
        <p:spPr bwMode="auto">
          <a:xfrm>
            <a:off x="8653463" y="6367463"/>
            <a:ext cx="490537" cy="490537"/>
          </a:xfrm>
          <a:prstGeom prst="ellipse">
            <a:avLst/>
          </a:prstGeom>
          <a:solidFill>
            <a:srgbClr val="8676B6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l">
              <a:spcBef>
                <a:spcPct val="0"/>
              </a:spcBef>
              <a:defRPr/>
            </a:pPr>
            <a:endParaRPr lang="fr-FR">
              <a:latin typeface="Arial" charset="0"/>
            </a:endParaRPr>
          </a:p>
        </p:txBody>
      </p:sp>
      <p:pic>
        <p:nvPicPr>
          <p:cNvPr id="41992" name="Picture 13" descr="UP13 27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5" r="742" b="8206"/>
          <a:stretch>
            <a:fillRect/>
          </a:stretch>
        </p:blipFill>
        <p:spPr bwMode="auto">
          <a:xfrm>
            <a:off x="-3175" y="6346825"/>
            <a:ext cx="191135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049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endParaRPr lang="fr-FR" altLang="fr-FR" smtClean="0"/>
          </a:p>
        </p:txBody>
      </p:sp>
      <p:sp>
        <p:nvSpPr>
          <p:cNvPr id="41994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778192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16" name="Espace réservé du pied de page 1"/>
          <p:cNvSpPr>
            <a:spLocks noGrp="1"/>
          </p:cNvSpPr>
          <p:nvPr>
            <p:ph type="ftr" sz="quarter" idx="3"/>
          </p:nvPr>
        </p:nvSpPr>
        <p:spPr bwMode="auto">
          <a:xfrm>
            <a:off x="3244850" y="6599238"/>
            <a:ext cx="2895600" cy="2587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1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7" name="Espace réservé du numéro de diapositive 2"/>
          <p:cNvSpPr>
            <a:spLocks noGrp="1"/>
          </p:cNvSpPr>
          <p:nvPr>
            <p:ph type="sldNum" sz="quarter" idx="4"/>
          </p:nvPr>
        </p:nvSpPr>
        <p:spPr bwMode="auto">
          <a:xfrm>
            <a:off x="8645525" y="6464300"/>
            <a:ext cx="490538" cy="2698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1">
                <a:solidFill>
                  <a:srgbClr val="120E82"/>
                </a:solidFill>
                <a:latin typeface="Arial" charset="0"/>
              </a:defRPr>
            </a:lvl1pPr>
          </a:lstStyle>
          <a:p>
            <a:pPr>
              <a:defRPr/>
            </a:pPr>
            <a:fld id="{C74F183A-AACC-45C4-83FF-08B168D333F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41997" name="Picture 1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238" y="6419850"/>
            <a:ext cx="41592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entury Gothic" pitchFamily="34" charset="0"/>
        <a:buChar char="►"/>
        <a:defRPr sz="24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9966FF"/>
        </a:buClr>
        <a:buSzPct val="70000"/>
        <a:buFont typeface="Century Gothic" pitchFamily="34" charset="0"/>
        <a:buChar char="►"/>
        <a:defRPr sz="2000" b="1">
          <a:solidFill>
            <a:srgbClr val="9966FF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SzPct val="60000"/>
        <a:buFont typeface="Century Gothic" pitchFamily="34" charset="0"/>
        <a:buChar char="►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1741488" y="6348413"/>
            <a:ext cx="7402512" cy="509587"/>
          </a:xfrm>
          <a:prstGeom prst="rect">
            <a:avLst/>
          </a:prstGeom>
          <a:solidFill>
            <a:srgbClr val="120E8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>
              <a:spcBef>
                <a:spcPct val="0"/>
              </a:spcBef>
              <a:defRPr/>
            </a:pPr>
            <a:endParaRPr lang="fr-FR">
              <a:latin typeface="Arial" charset="0"/>
            </a:endParaRPr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0" y="0"/>
            <a:ext cx="8675688" cy="685800"/>
          </a:xfrm>
          <a:prstGeom prst="rect">
            <a:avLst/>
          </a:prstGeom>
          <a:solidFill>
            <a:srgbClr val="00296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>
              <a:spcBef>
                <a:spcPct val="0"/>
              </a:spcBef>
              <a:defRPr/>
            </a:pPr>
            <a:endParaRPr lang="fr-FR">
              <a:latin typeface="Arial" charset="0"/>
            </a:endParaRPr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0" y="646113"/>
            <a:ext cx="9144000" cy="247650"/>
          </a:xfrm>
          <a:prstGeom prst="rect">
            <a:avLst/>
          </a:prstGeom>
          <a:solidFill>
            <a:srgbClr val="8F8EB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>
              <a:spcBef>
                <a:spcPct val="0"/>
              </a:spcBef>
              <a:defRPr/>
            </a:pPr>
            <a:endParaRPr lang="fr-FR">
              <a:latin typeface="Arial" charset="0"/>
            </a:endParaRPr>
          </a:p>
        </p:txBody>
      </p:sp>
      <p:pic>
        <p:nvPicPr>
          <p:cNvPr id="43013" name="Picture 9" descr="LPL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-11113"/>
            <a:ext cx="118427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4" name="AutoShape 10"/>
          <p:cNvSpPr>
            <a:spLocks noChangeArrowheads="1"/>
          </p:cNvSpPr>
          <p:nvPr/>
        </p:nvSpPr>
        <p:spPr bwMode="auto">
          <a:xfrm rot="16200000">
            <a:off x="8213725" y="5927725"/>
            <a:ext cx="771525" cy="1089025"/>
          </a:xfrm>
          <a:prstGeom prst="rtTriangle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>
              <a:spcBef>
                <a:spcPct val="0"/>
              </a:spcBef>
              <a:defRPr/>
            </a:pPr>
            <a:endParaRPr lang="fr-FR">
              <a:latin typeface="Arial" charset="0"/>
            </a:endParaRPr>
          </a:p>
        </p:txBody>
      </p:sp>
      <p:sp>
        <p:nvSpPr>
          <p:cNvPr id="6155" name="Oval 11"/>
          <p:cNvSpPr>
            <a:spLocks noChangeArrowheads="1"/>
          </p:cNvSpPr>
          <p:nvPr/>
        </p:nvSpPr>
        <p:spPr bwMode="auto">
          <a:xfrm>
            <a:off x="8653463" y="6367463"/>
            <a:ext cx="490537" cy="490537"/>
          </a:xfrm>
          <a:prstGeom prst="ellipse">
            <a:avLst/>
          </a:prstGeom>
          <a:solidFill>
            <a:srgbClr val="8676B6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l">
              <a:spcBef>
                <a:spcPct val="0"/>
              </a:spcBef>
              <a:defRPr/>
            </a:pPr>
            <a:endParaRPr lang="fr-FR">
              <a:latin typeface="Arial" charset="0"/>
            </a:endParaRPr>
          </a:p>
        </p:txBody>
      </p:sp>
      <p:pic>
        <p:nvPicPr>
          <p:cNvPr id="43016" name="Picture 13" descr="UP13 27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5" r="742" b="8206"/>
          <a:stretch>
            <a:fillRect/>
          </a:stretch>
        </p:blipFill>
        <p:spPr bwMode="auto">
          <a:xfrm>
            <a:off x="-3175" y="6346825"/>
            <a:ext cx="191135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049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endParaRPr lang="fr-FR" altLang="fr-FR" smtClean="0"/>
          </a:p>
        </p:txBody>
      </p:sp>
      <p:sp>
        <p:nvSpPr>
          <p:cNvPr id="43018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778192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16" name="Espace réservé du pied de page 4"/>
          <p:cNvSpPr>
            <a:spLocks noGrp="1"/>
          </p:cNvSpPr>
          <p:nvPr>
            <p:ph type="ftr" sz="quarter" idx="3"/>
          </p:nvPr>
        </p:nvSpPr>
        <p:spPr bwMode="auto">
          <a:xfrm>
            <a:off x="3244850" y="6599238"/>
            <a:ext cx="2895600" cy="2587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1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7" name="Espace réservé du numéro de diapositive 5"/>
          <p:cNvSpPr>
            <a:spLocks noGrp="1"/>
          </p:cNvSpPr>
          <p:nvPr>
            <p:ph type="sldNum" sz="quarter" idx="4"/>
          </p:nvPr>
        </p:nvSpPr>
        <p:spPr bwMode="auto">
          <a:xfrm>
            <a:off x="8645525" y="6464300"/>
            <a:ext cx="490538" cy="2698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1">
                <a:solidFill>
                  <a:srgbClr val="120E82"/>
                </a:solidFill>
                <a:latin typeface="Arial" charset="0"/>
              </a:defRPr>
            </a:lvl1pPr>
          </a:lstStyle>
          <a:p>
            <a:pPr>
              <a:defRPr/>
            </a:pPr>
            <a:fld id="{10F44D26-596A-4F1A-B3A8-D83AC9C85A2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43021" name="Picture 1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238" y="6419850"/>
            <a:ext cx="41592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entury Gothic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entury Gothic" pitchFamily="34" charset="0"/>
        <a:buChar char="►"/>
        <a:defRPr sz="24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9966FF"/>
        </a:buClr>
        <a:buSzPct val="70000"/>
        <a:buFont typeface="Century Gothic" pitchFamily="34" charset="0"/>
        <a:buChar char="►"/>
        <a:defRPr sz="2000" b="1">
          <a:solidFill>
            <a:srgbClr val="9966FF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SzPct val="60000"/>
        <a:buFont typeface="Century Gothic" pitchFamily="34" charset="0"/>
        <a:buChar char="►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4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34.wmf"/><Relationship Id="rId4" Type="http://schemas.openxmlformats.org/officeDocument/2006/relationships/oleObject" Target="../embeddings/oleObject15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14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35.wmf"/><Relationship Id="rId4" Type="http://schemas.openxmlformats.org/officeDocument/2006/relationships/oleObject" Target="../embeddings/oleObject16.bin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3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37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14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2.png"/><Relationship Id="rId5" Type="http://schemas.openxmlformats.org/officeDocument/2006/relationships/oleObject" Target="../embeddings/oleObject18.bin"/><Relationship Id="rId4" Type="http://schemas.openxmlformats.org/officeDocument/2006/relationships/image" Target="../media/image44.wmf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3" Type="http://schemas.openxmlformats.org/officeDocument/2006/relationships/oleObject" Target="../embeddings/oleObject20.bin"/><Relationship Id="rId7" Type="http://schemas.openxmlformats.org/officeDocument/2006/relationships/oleObject" Target="../embeddings/oleObject22.bin"/><Relationship Id="rId2" Type="http://schemas.openxmlformats.org/officeDocument/2006/relationships/slideLayout" Target="../slideLayouts/slideLayout14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7.wmf"/><Relationship Id="rId5" Type="http://schemas.openxmlformats.org/officeDocument/2006/relationships/oleObject" Target="../embeddings/oleObject21.bin"/><Relationship Id="rId10" Type="http://schemas.openxmlformats.org/officeDocument/2006/relationships/image" Target="../media/image50.png"/><Relationship Id="rId4" Type="http://schemas.openxmlformats.org/officeDocument/2006/relationships/image" Target="../media/image46.wmf"/><Relationship Id="rId9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1.png"/><Relationship Id="rId7" Type="http://schemas.openxmlformats.org/officeDocument/2006/relationships/image" Target="../media/image50.emf"/><Relationship Id="rId2" Type="http://schemas.openxmlformats.org/officeDocument/2006/relationships/slideLayout" Target="../slideLayouts/slideLayout14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40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4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4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3" Type="http://schemas.openxmlformats.org/officeDocument/2006/relationships/image" Target="../media/image41.png"/><Relationship Id="rId7" Type="http://schemas.openxmlformats.org/officeDocument/2006/relationships/image" Target="../media/image60.wmf"/><Relationship Id="rId2" Type="http://schemas.openxmlformats.org/officeDocument/2006/relationships/slideLayout" Target="../slideLayouts/slideLayout137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59.wmf"/><Relationship Id="rId4" Type="http://schemas.openxmlformats.org/officeDocument/2006/relationships/oleObject" Target="../embeddings/oleObject25.bin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7.xml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7.xml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3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7.xml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7.xml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7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4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73.png"/><Relationship Id="rId5" Type="http://schemas.openxmlformats.org/officeDocument/2006/relationships/image" Target="../media/image72.wmf"/><Relationship Id="rId4" Type="http://schemas.openxmlformats.org/officeDocument/2006/relationships/oleObject" Target="../embeddings/oleObject27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9.png"/><Relationship Id="rId7" Type="http://schemas.openxmlformats.org/officeDocument/2006/relationships/image" Target="../media/image77.wmf"/><Relationship Id="rId2" Type="http://schemas.openxmlformats.org/officeDocument/2006/relationships/slideLayout" Target="../slideLayouts/slideLayout137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29.bin"/><Relationship Id="rId5" Type="http://schemas.openxmlformats.org/officeDocument/2006/relationships/image" Target="../media/image76.wmf"/><Relationship Id="rId10" Type="http://schemas.openxmlformats.org/officeDocument/2006/relationships/image" Target="../media/image78.wmf"/><Relationship Id="rId4" Type="http://schemas.openxmlformats.org/officeDocument/2006/relationships/oleObject" Target="../embeddings/oleObject28.bin"/><Relationship Id="rId9" Type="http://schemas.openxmlformats.org/officeDocument/2006/relationships/oleObject" Target="../embeddings/oleObject30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86.png"/><Relationship Id="rId2" Type="http://schemas.openxmlformats.org/officeDocument/2006/relationships/slideLayout" Target="../slideLayouts/slideLayout14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82.wmf"/><Relationship Id="rId11" Type="http://schemas.openxmlformats.org/officeDocument/2006/relationships/image" Target="../media/image84.wmf"/><Relationship Id="rId5" Type="http://schemas.openxmlformats.org/officeDocument/2006/relationships/oleObject" Target="../embeddings/oleObject31.bin"/><Relationship Id="rId10" Type="http://schemas.openxmlformats.org/officeDocument/2006/relationships/oleObject" Target="../embeddings/oleObject33.bin"/><Relationship Id="rId4" Type="http://schemas.openxmlformats.org/officeDocument/2006/relationships/image" Target="../media/image85.png"/><Relationship Id="rId9" Type="http://schemas.openxmlformats.org/officeDocument/2006/relationships/image" Target="../media/image83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slideLayout" Target="../slideLayouts/slideLayout142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87.wmf"/><Relationship Id="rId4" Type="http://schemas.openxmlformats.org/officeDocument/2006/relationships/oleObject" Target="../embeddings/oleObject34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3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18.png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13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5.e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17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90.wmf"/><Relationship Id="rId2" Type="http://schemas.openxmlformats.org/officeDocument/2006/relationships/slideLayout" Target="../slideLayouts/slideLayout142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35.bin"/><Relationship Id="rId5" Type="http://schemas.openxmlformats.org/officeDocument/2006/relationships/image" Target="../media/image68.png"/><Relationship Id="rId4" Type="http://schemas.openxmlformats.org/officeDocument/2006/relationships/image" Target="../media/image91.w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66.png"/><Relationship Id="rId7" Type="http://schemas.openxmlformats.org/officeDocument/2006/relationships/image" Target="../media/image90.wmf"/><Relationship Id="rId2" Type="http://schemas.openxmlformats.org/officeDocument/2006/relationships/slideLayout" Target="../slideLayouts/slideLayout142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36.bin"/><Relationship Id="rId5" Type="http://schemas.openxmlformats.org/officeDocument/2006/relationships/image" Target="../media/image68.png"/><Relationship Id="rId4" Type="http://schemas.openxmlformats.org/officeDocument/2006/relationships/image" Target="../media/image91.w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66.png"/><Relationship Id="rId7" Type="http://schemas.openxmlformats.org/officeDocument/2006/relationships/image" Target="../media/image90.wmf"/><Relationship Id="rId2" Type="http://schemas.openxmlformats.org/officeDocument/2006/relationships/slideLayout" Target="../slideLayouts/slideLayout142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37.bin"/><Relationship Id="rId5" Type="http://schemas.openxmlformats.org/officeDocument/2006/relationships/image" Target="../media/image68.png"/><Relationship Id="rId4" Type="http://schemas.openxmlformats.org/officeDocument/2006/relationships/image" Target="../media/image91.w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8.bin"/><Relationship Id="rId3" Type="http://schemas.openxmlformats.org/officeDocument/2006/relationships/image" Target="../media/image66.png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14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91.wmf"/><Relationship Id="rId5" Type="http://schemas.openxmlformats.org/officeDocument/2006/relationships/image" Target="../media/image94.png"/><Relationship Id="rId4" Type="http://schemas.openxmlformats.org/officeDocument/2006/relationships/image" Target="../media/image93.png"/><Relationship Id="rId9" Type="http://schemas.openxmlformats.org/officeDocument/2006/relationships/image" Target="../media/image90.w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9.bin"/><Relationship Id="rId3" Type="http://schemas.openxmlformats.org/officeDocument/2006/relationships/image" Target="../media/image66.png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14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91.wmf"/><Relationship Id="rId5" Type="http://schemas.openxmlformats.org/officeDocument/2006/relationships/image" Target="../media/image94.png"/><Relationship Id="rId4" Type="http://schemas.openxmlformats.org/officeDocument/2006/relationships/image" Target="../media/image93.png"/><Relationship Id="rId9" Type="http://schemas.openxmlformats.org/officeDocument/2006/relationships/image" Target="../media/image90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4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slideLayout" Target="../slideLayouts/slideLayout14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95.png"/><Relationship Id="rId5" Type="http://schemas.openxmlformats.org/officeDocument/2006/relationships/image" Target="../media/image97.wmf"/><Relationship Id="rId4" Type="http://schemas.openxmlformats.org/officeDocument/2006/relationships/oleObject" Target="../embeddings/oleObject40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4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37.xml"/><Relationship Id="rId4" Type="http://schemas.openxmlformats.org/officeDocument/2006/relationships/image" Target="../media/image9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4.png"/><Relationship Id="rId7" Type="http://schemas.openxmlformats.org/officeDocument/2006/relationships/image" Target="../media/image103.wmf"/><Relationship Id="rId2" Type="http://schemas.openxmlformats.org/officeDocument/2006/relationships/slideLayout" Target="../slideLayouts/slideLayout142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42.bin"/><Relationship Id="rId5" Type="http://schemas.openxmlformats.org/officeDocument/2006/relationships/image" Target="../media/image102.wmf"/><Relationship Id="rId4" Type="http://schemas.openxmlformats.org/officeDocument/2006/relationships/oleObject" Target="../embeddings/oleObject41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2.xml"/><Relationship Id="rId4" Type="http://schemas.openxmlformats.org/officeDocument/2006/relationships/image" Target="../media/image106.e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4.bin"/><Relationship Id="rId3" Type="http://schemas.openxmlformats.org/officeDocument/2006/relationships/image" Target="../media/image109.png"/><Relationship Id="rId7" Type="http://schemas.openxmlformats.org/officeDocument/2006/relationships/image" Target="../media/image107.wmf"/><Relationship Id="rId2" Type="http://schemas.openxmlformats.org/officeDocument/2006/relationships/slideLayout" Target="../slideLayouts/slideLayout137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43.bin"/><Relationship Id="rId5" Type="http://schemas.openxmlformats.org/officeDocument/2006/relationships/image" Target="../media/image111.png"/><Relationship Id="rId4" Type="http://schemas.openxmlformats.org/officeDocument/2006/relationships/image" Target="../media/image110.png"/><Relationship Id="rId9" Type="http://schemas.openxmlformats.org/officeDocument/2006/relationships/image" Target="../media/image108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slideLayout" Target="../slideLayouts/slideLayout137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87.wmf"/><Relationship Id="rId4" Type="http://schemas.openxmlformats.org/officeDocument/2006/relationships/oleObject" Target="../embeddings/oleObject45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137.xml"/><Relationship Id="rId1" Type="http://schemas.openxmlformats.org/officeDocument/2006/relationships/vmlDrawing" Target="../drawings/vmlDrawing27.vml"/><Relationship Id="rId5" Type="http://schemas.openxmlformats.org/officeDocument/2006/relationships/image" Target="../media/image17.wmf"/><Relationship Id="rId4" Type="http://schemas.openxmlformats.org/officeDocument/2006/relationships/oleObject" Target="../embeddings/oleObject46.bin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3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37.xml"/><Relationship Id="rId4" Type="http://schemas.openxmlformats.org/officeDocument/2006/relationships/image" Target="../media/image11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3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37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24.png"/><Relationship Id="rId2" Type="http://schemas.openxmlformats.org/officeDocument/2006/relationships/slideLayout" Target="../slideLayouts/slideLayout142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81.png"/><Relationship Id="rId5" Type="http://schemas.openxmlformats.org/officeDocument/2006/relationships/image" Target="../media/image123.wmf"/><Relationship Id="rId4" Type="http://schemas.openxmlformats.org/officeDocument/2006/relationships/oleObject" Target="../embeddings/oleObject47.bin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2.xml"/><Relationship Id="rId4" Type="http://schemas.openxmlformats.org/officeDocument/2006/relationships/image" Target="../media/image1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14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20.w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22.wmf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68.png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142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90.wmf"/><Relationship Id="rId5" Type="http://schemas.openxmlformats.org/officeDocument/2006/relationships/oleObject" Target="../embeddings/oleObject48.bin"/><Relationship Id="rId4" Type="http://schemas.openxmlformats.org/officeDocument/2006/relationships/image" Target="../media/image91.wmf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1.bin"/><Relationship Id="rId3" Type="http://schemas.openxmlformats.org/officeDocument/2006/relationships/image" Target="../media/image131.png"/><Relationship Id="rId7" Type="http://schemas.openxmlformats.org/officeDocument/2006/relationships/image" Target="../media/image129.wmf"/><Relationship Id="rId2" Type="http://schemas.openxmlformats.org/officeDocument/2006/relationships/slideLayout" Target="../slideLayouts/slideLayout137.xml"/><Relationship Id="rId1" Type="http://schemas.openxmlformats.org/officeDocument/2006/relationships/vmlDrawing" Target="../drawings/vmlDrawing30.vml"/><Relationship Id="rId6" Type="http://schemas.openxmlformats.org/officeDocument/2006/relationships/oleObject" Target="../embeddings/oleObject50.bin"/><Relationship Id="rId5" Type="http://schemas.openxmlformats.org/officeDocument/2006/relationships/image" Target="../media/image128.wmf"/><Relationship Id="rId10" Type="http://schemas.openxmlformats.org/officeDocument/2006/relationships/image" Target="../media/image132.png"/><Relationship Id="rId4" Type="http://schemas.openxmlformats.org/officeDocument/2006/relationships/oleObject" Target="../embeddings/oleObject49.bin"/><Relationship Id="rId9" Type="http://schemas.openxmlformats.org/officeDocument/2006/relationships/image" Target="../media/image130.w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3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3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3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3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slideLayout" Target="../slideLayouts/slideLayout137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140.png"/><Relationship Id="rId5" Type="http://schemas.openxmlformats.org/officeDocument/2006/relationships/image" Target="../media/image138.emf"/><Relationship Id="rId4" Type="http://schemas.openxmlformats.org/officeDocument/2006/relationships/oleObject" Target="../embeddings/oleObject52.bin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37.xml"/><Relationship Id="rId4" Type="http://schemas.openxmlformats.org/officeDocument/2006/relationships/image" Target="../media/image14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slideLayout" Target="../slideLayouts/slideLayout137.xml"/><Relationship Id="rId1" Type="http://schemas.openxmlformats.org/officeDocument/2006/relationships/vmlDrawing" Target="../drawings/vmlDrawing32.vml"/><Relationship Id="rId5" Type="http://schemas.openxmlformats.org/officeDocument/2006/relationships/image" Target="../media/image144.wmf"/><Relationship Id="rId4" Type="http://schemas.openxmlformats.org/officeDocument/2006/relationships/oleObject" Target="../embeddings/oleObject53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25.w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9.png"/><Relationship Id="rId12" Type="http://schemas.openxmlformats.org/officeDocument/2006/relationships/oleObject" Target="../embeddings/oleObject11.bin"/><Relationship Id="rId2" Type="http://schemas.openxmlformats.org/officeDocument/2006/relationships/slideLayout" Target="../slideLayouts/slideLayout14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8.wmf"/><Relationship Id="rId11" Type="http://schemas.openxmlformats.org/officeDocument/2006/relationships/image" Target="../media/image24.wmf"/><Relationship Id="rId5" Type="http://schemas.openxmlformats.org/officeDocument/2006/relationships/image" Target="../media/image27.png"/><Relationship Id="rId10" Type="http://schemas.openxmlformats.org/officeDocument/2006/relationships/oleObject" Target="../embeddings/oleObject10.bin"/><Relationship Id="rId4" Type="http://schemas.openxmlformats.org/officeDocument/2006/relationships/image" Target="../media/image26.png"/><Relationship Id="rId9" Type="http://schemas.openxmlformats.org/officeDocument/2006/relationships/image" Target="../media/image23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14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0.wmf"/><Relationship Id="rId5" Type="http://schemas.openxmlformats.org/officeDocument/2006/relationships/image" Target="../media/image31.wmf"/><Relationship Id="rId10" Type="http://schemas.openxmlformats.org/officeDocument/2006/relationships/image" Target="../media/image33.wmf"/><Relationship Id="rId4" Type="http://schemas.openxmlformats.org/officeDocument/2006/relationships/oleObject" Target="../embeddings/oleObject12.bin"/><Relationship Id="rId9" Type="http://schemas.openxmlformats.org/officeDocument/2006/relationships/oleObject" Target="../embeddings/oleObject1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268760"/>
            <a:ext cx="7772400" cy="2016224"/>
          </a:xfrm>
        </p:spPr>
        <p:txBody>
          <a:bodyPr/>
          <a:lstStyle/>
          <a:p>
            <a:pPr algn="ctr"/>
            <a:r>
              <a:rPr lang="fr-FR" sz="3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Echange de spin et dynamique d’aimantation d’un gaz quantique dipolaire</a:t>
            </a:r>
            <a:endParaRPr lang="fr-FR" sz="3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11560" y="3501008"/>
            <a:ext cx="6400800" cy="622920"/>
          </a:xfrm>
        </p:spPr>
        <p:txBody>
          <a:bodyPr/>
          <a:lstStyle/>
          <a:p>
            <a:r>
              <a:rPr lang="fr-FR" sz="3000" b="1" dirty="0" smtClean="0">
                <a:latin typeface="Calibri" panose="020F0502020204030204" pitchFamily="34" charset="0"/>
              </a:rPr>
              <a:t>Aurélie de Paz</a:t>
            </a:r>
            <a:endParaRPr lang="fr-FR" sz="3000" b="1" dirty="0">
              <a:latin typeface="Calibri" panose="020F0502020204030204" pitchFamily="34" charset="0"/>
            </a:endParaRPr>
          </a:p>
        </p:txBody>
      </p:sp>
      <p:graphicFrame>
        <p:nvGraphicFramePr>
          <p:cNvPr id="6" name="Object 12"/>
          <p:cNvGraphicFramePr>
            <a:graphicFrameLocks noChangeAspect="1"/>
          </p:cNvGraphicFramePr>
          <p:nvPr/>
        </p:nvGraphicFramePr>
        <p:xfrm>
          <a:off x="4379913" y="6003925"/>
          <a:ext cx="854075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5" name="Photo Editor Photo" r:id="rId3" imgW="1238423" imgH="1238423" progId="MSPhotoEd.3">
                  <p:embed/>
                </p:oleObj>
              </mc:Choice>
              <mc:Fallback>
                <p:oleObj name="Photo Editor Photo" r:id="rId3" imgW="1238423" imgH="1238423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9913" y="6003925"/>
                        <a:ext cx="854075" cy="854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550" y="6213475"/>
            <a:ext cx="1577975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Le drapeau europé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6162675"/>
            <a:ext cx="808038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651721" y="5030995"/>
            <a:ext cx="42245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Equipe Gaz Quantiques Dipolaires</a:t>
            </a:r>
            <a:endParaRPr lang="fr-FR" sz="2200" b="1" dirty="0">
              <a:solidFill>
                <a:srgbClr val="009999"/>
              </a:solidFill>
              <a:latin typeface="Calibri" panose="020F050202020403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115616" y="4407495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Calibri" panose="020F0502020204030204" pitchFamily="34" charset="0"/>
              </a:rPr>
              <a:t>Sous la direction de </a:t>
            </a:r>
            <a:r>
              <a:rPr lang="fr-FR" sz="2400" b="1" dirty="0" smtClean="0">
                <a:latin typeface="Calibri" panose="020F0502020204030204" pitchFamily="34" charset="0"/>
              </a:rPr>
              <a:t>Bruno </a:t>
            </a:r>
            <a:r>
              <a:rPr lang="fr-FR" sz="2400" b="1" dirty="0" err="1" smtClean="0">
                <a:latin typeface="Calibri" panose="020F0502020204030204" pitchFamily="34" charset="0"/>
              </a:rPr>
              <a:t>Laburthe-Tolra</a:t>
            </a:r>
            <a:r>
              <a:rPr lang="fr-FR" sz="2400" b="1" dirty="0" smtClean="0">
                <a:latin typeface="Calibri" panose="020F0502020204030204" pitchFamily="34" charset="0"/>
              </a:rPr>
              <a:t> </a:t>
            </a:r>
            <a:r>
              <a:rPr lang="fr-FR" sz="2400" dirty="0" smtClean="0">
                <a:latin typeface="Calibri" panose="020F0502020204030204" pitchFamily="34" charset="0"/>
              </a:rPr>
              <a:t>et</a:t>
            </a:r>
            <a:r>
              <a:rPr lang="fr-FR" sz="2400" b="1" dirty="0" smtClean="0">
                <a:latin typeface="Calibri" panose="020F0502020204030204" pitchFamily="34" charset="0"/>
              </a:rPr>
              <a:t> Olivier </a:t>
            </a:r>
            <a:r>
              <a:rPr lang="fr-FR" sz="2400" b="1" dirty="0" err="1" smtClean="0">
                <a:latin typeface="Calibri" panose="020F0502020204030204" pitchFamily="34" charset="0"/>
              </a:rPr>
              <a:t>Gorceix</a:t>
            </a:r>
            <a:endParaRPr lang="fr-FR" sz="2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35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1" name="Text Box 5"/>
          <p:cNvSpPr txBox="1">
            <a:spLocks noChangeArrowheads="1"/>
          </p:cNvSpPr>
          <p:nvPr/>
        </p:nvSpPr>
        <p:spPr bwMode="auto">
          <a:xfrm>
            <a:off x="468313" y="1479823"/>
            <a:ext cx="835183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 sz="1600" b="1">
                <a:solidFill>
                  <a:schemeClr val="hlink"/>
                </a:solidFill>
                <a:latin typeface="Calibri" pitchFamily="34" charset="0"/>
              </a:rPr>
              <a:t> IDD</a:t>
            </a:r>
            <a:r>
              <a:rPr lang="fr-FR" altLang="fr-FR" sz="1600">
                <a:latin typeface="Calibri" pitchFamily="34" charset="0"/>
              </a:rPr>
              <a:t> permet un couplage entre les différents sous-états Zeeman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>
                <a:latin typeface="Calibri" pitchFamily="34" charset="0"/>
              </a:rPr>
              <a:t>(7 pour l’état fondamental du </a:t>
            </a:r>
            <a:r>
              <a:rPr lang="fr-FR" altLang="fr-FR" sz="1600" baseline="30000">
                <a:latin typeface="Calibri" pitchFamily="34" charset="0"/>
              </a:rPr>
              <a:t>52</a:t>
            </a:r>
            <a:r>
              <a:rPr lang="fr-FR" altLang="fr-FR" sz="1600">
                <a:latin typeface="Calibri" pitchFamily="34" charset="0"/>
              </a:rPr>
              <a:t>Cr)</a:t>
            </a:r>
          </a:p>
        </p:txBody>
      </p:sp>
      <p:grpSp>
        <p:nvGrpSpPr>
          <p:cNvPr id="13" name="Groupe 12"/>
          <p:cNvGrpSpPr/>
          <p:nvPr/>
        </p:nvGrpSpPr>
        <p:grpSpPr>
          <a:xfrm>
            <a:off x="720804" y="2276872"/>
            <a:ext cx="2313310" cy="1798637"/>
            <a:chOff x="6157565" y="1342331"/>
            <a:chExt cx="2313310" cy="1798637"/>
          </a:xfrm>
        </p:grpSpPr>
        <p:grpSp>
          <p:nvGrpSpPr>
            <p:cNvPr id="11279" name="Group 100"/>
            <p:cNvGrpSpPr>
              <a:grpSpLocks/>
            </p:cNvGrpSpPr>
            <p:nvPr/>
          </p:nvGrpSpPr>
          <p:grpSpPr bwMode="auto">
            <a:xfrm>
              <a:off x="6372200" y="1342331"/>
              <a:ext cx="2098675" cy="1798637"/>
              <a:chOff x="469" y="2932"/>
              <a:chExt cx="1322" cy="1133"/>
            </a:xfrm>
          </p:grpSpPr>
          <p:cxnSp>
            <p:nvCxnSpPr>
              <p:cNvPr id="2" name="Connecteur droit 25"/>
              <p:cNvCxnSpPr/>
              <p:nvPr/>
            </p:nvCxnSpPr>
            <p:spPr bwMode="auto">
              <a:xfrm flipV="1">
                <a:off x="491" y="3015"/>
                <a:ext cx="1129" cy="941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" name="Connecteur droit 26"/>
              <p:cNvCxnSpPr/>
              <p:nvPr/>
            </p:nvCxnSpPr>
            <p:spPr bwMode="auto">
              <a:xfrm flipV="1">
                <a:off x="469" y="3953"/>
                <a:ext cx="63" cy="3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" name="Connecteur droit 27"/>
              <p:cNvCxnSpPr/>
              <p:nvPr/>
            </p:nvCxnSpPr>
            <p:spPr bwMode="auto">
              <a:xfrm flipV="1">
                <a:off x="623" y="3811"/>
                <a:ext cx="63" cy="4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Connecteur droit 28"/>
              <p:cNvCxnSpPr/>
              <p:nvPr/>
            </p:nvCxnSpPr>
            <p:spPr bwMode="auto">
              <a:xfrm flipV="1">
                <a:off x="798" y="3666"/>
                <a:ext cx="62" cy="4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Connecteur droit 29"/>
              <p:cNvCxnSpPr/>
              <p:nvPr/>
            </p:nvCxnSpPr>
            <p:spPr bwMode="auto">
              <a:xfrm flipV="1">
                <a:off x="972" y="3521"/>
                <a:ext cx="61" cy="4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Connecteur droit 30"/>
              <p:cNvCxnSpPr/>
              <p:nvPr/>
            </p:nvCxnSpPr>
            <p:spPr bwMode="auto">
              <a:xfrm flipV="1">
                <a:off x="1167" y="3353"/>
                <a:ext cx="61" cy="3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Connecteur droit 31"/>
              <p:cNvCxnSpPr/>
              <p:nvPr/>
            </p:nvCxnSpPr>
            <p:spPr bwMode="auto">
              <a:xfrm flipV="1">
                <a:off x="1361" y="3208"/>
                <a:ext cx="63" cy="4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Connecteur droit 32"/>
              <p:cNvCxnSpPr/>
              <p:nvPr/>
            </p:nvCxnSpPr>
            <p:spPr bwMode="auto">
              <a:xfrm flipV="1">
                <a:off x="1555" y="3039"/>
                <a:ext cx="61" cy="3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93" name="Text Box 6"/>
              <p:cNvSpPr txBox="1">
                <a:spLocks noChangeArrowheads="1"/>
              </p:cNvSpPr>
              <p:nvPr/>
            </p:nvSpPr>
            <p:spPr bwMode="auto">
              <a:xfrm>
                <a:off x="524" y="3873"/>
                <a:ext cx="207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fr-FR" altLang="fr-FR" sz="1400" b="1">
                    <a:latin typeface="Calibri" pitchFamily="34" charset="0"/>
                  </a:rPr>
                  <a:t>-3</a:t>
                </a:r>
              </a:p>
            </p:txBody>
          </p:sp>
          <p:sp>
            <p:nvSpPr>
              <p:cNvPr id="11294" name="Text Box 6"/>
              <p:cNvSpPr txBox="1">
                <a:spLocks noChangeArrowheads="1"/>
              </p:cNvSpPr>
              <p:nvPr/>
            </p:nvSpPr>
            <p:spPr bwMode="auto">
              <a:xfrm>
                <a:off x="698" y="3738"/>
                <a:ext cx="207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fr-FR" altLang="fr-FR" sz="1400" b="1">
                    <a:latin typeface="Calibri" pitchFamily="34" charset="0"/>
                  </a:rPr>
                  <a:t>-2</a:t>
                </a:r>
              </a:p>
            </p:txBody>
          </p:sp>
          <p:sp>
            <p:nvSpPr>
              <p:cNvPr id="11295" name="Text Box 6"/>
              <p:cNvSpPr txBox="1">
                <a:spLocks noChangeArrowheads="1"/>
              </p:cNvSpPr>
              <p:nvPr/>
            </p:nvSpPr>
            <p:spPr bwMode="auto">
              <a:xfrm>
                <a:off x="850" y="3606"/>
                <a:ext cx="207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fr-FR" altLang="fr-FR" sz="1400" b="1" dirty="0">
                    <a:latin typeface="Calibri" pitchFamily="34" charset="0"/>
                  </a:rPr>
                  <a:t>-1</a:t>
                </a:r>
              </a:p>
            </p:txBody>
          </p:sp>
          <p:sp>
            <p:nvSpPr>
              <p:cNvPr id="11296" name="Text Box 6"/>
              <p:cNvSpPr txBox="1">
                <a:spLocks noChangeArrowheads="1"/>
              </p:cNvSpPr>
              <p:nvPr/>
            </p:nvSpPr>
            <p:spPr bwMode="auto">
              <a:xfrm>
                <a:off x="1033" y="3461"/>
                <a:ext cx="173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fr-FR" altLang="fr-FR" sz="1400" b="1">
                    <a:latin typeface="Calibri" pitchFamily="34" charset="0"/>
                  </a:rPr>
                  <a:t>0</a:t>
                </a:r>
              </a:p>
            </p:txBody>
          </p:sp>
          <p:sp>
            <p:nvSpPr>
              <p:cNvPr id="11297" name="Text Box 6"/>
              <p:cNvSpPr txBox="1">
                <a:spLocks noChangeArrowheads="1"/>
              </p:cNvSpPr>
              <p:nvPr/>
            </p:nvSpPr>
            <p:spPr bwMode="auto">
              <a:xfrm>
                <a:off x="1187" y="3353"/>
                <a:ext cx="173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fr-FR" altLang="fr-FR" sz="1400" b="1" dirty="0">
                    <a:latin typeface="Calibri" pitchFamily="34" charset="0"/>
                  </a:rPr>
                  <a:t>1</a:t>
                </a:r>
              </a:p>
            </p:txBody>
          </p:sp>
          <p:sp>
            <p:nvSpPr>
              <p:cNvPr id="11298" name="Text Box 6"/>
              <p:cNvSpPr txBox="1">
                <a:spLocks noChangeArrowheads="1"/>
              </p:cNvSpPr>
              <p:nvPr/>
            </p:nvSpPr>
            <p:spPr bwMode="auto">
              <a:xfrm>
                <a:off x="1337" y="3221"/>
                <a:ext cx="173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fr-FR" altLang="fr-FR" sz="1400" b="1">
                    <a:latin typeface="Calibri" pitchFamily="34" charset="0"/>
                  </a:rPr>
                  <a:t>2</a:t>
                </a:r>
              </a:p>
            </p:txBody>
          </p:sp>
          <p:sp>
            <p:nvSpPr>
              <p:cNvPr id="11299" name="Text Box 6"/>
              <p:cNvSpPr txBox="1">
                <a:spLocks noChangeArrowheads="1"/>
              </p:cNvSpPr>
              <p:nvPr/>
            </p:nvSpPr>
            <p:spPr bwMode="auto">
              <a:xfrm>
                <a:off x="1555" y="3039"/>
                <a:ext cx="173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fr-FR" altLang="fr-FR" sz="1400" b="1">
                    <a:latin typeface="Calibri" pitchFamily="34" charset="0"/>
                  </a:rPr>
                  <a:t>3</a:t>
                </a:r>
              </a:p>
            </p:txBody>
          </p:sp>
          <p:sp>
            <p:nvSpPr>
              <p:cNvPr id="10" name="Arc 55"/>
              <p:cNvSpPr/>
              <p:nvPr/>
            </p:nvSpPr>
            <p:spPr bwMode="auto">
              <a:xfrm flipH="1">
                <a:off x="1365" y="2955"/>
                <a:ext cx="345" cy="414"/>
              </a:xfrm>
              <a:prstGeom prst="arc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11301" name="Ellipse 37"/>
              <p:cNvSpPr>
                <a:spLocks noChangeArrowheads="1"/>
              </p:cNvSpPr>
              <p:nvPr/>
            </p:nvSpPr>
            <p:spPr bwMode="auto">
              <a:xfrm>
                <a:off x="1657" y="2935"/>
                <a:ext cx="134" cy="130"/>
              </a:xfrm>
              <a:prstGeom prst="ellipse">
                <a:avLst/>
              </a:prstGeom>
              <a:solidFill>
                <a:schemeClr val="accent2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sp>
            <p:nvSpPr>
              <p:cNvPr id="11302" name="Ellipse 37"/>
              <p:cNvSpPr>
                <a:spLocks noChangeArrowheads="1"/>
              </p:cNvSpPr>
              <p:nvPr/>
            </p:nvSpPr>
            <p:spPr bwMode="auto">
              <a:xfrm>
                <a:off x="1561" y="2932"/>
                <a:ext cx="134" cy="129"/>
              </a:xfrm>
              <a:prstGeom prst="ellipse">
                <a:avLst/>
              </a:prstGeom>
              <a:solidFill>
                <a:schemeClr val="accent2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11280" name="Text Box 43"/>
            <p:cNvSpPr txBox="1">
              <a:spLocks noChangeArrowheads="1"/>
            </p:cNvSpPr>
            <p:nvPr/>
          </p:nvSpPr>
          <p:spPr bwMode="auto">
            <a:xfrm>
              <a:off x="6157565" y="2204864"/>
              <a:ext cx="574675" cy="320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500" dirty="0" err="1">
                  <a:latin typeface="Calibri" pitchFamily="34" charset="0"/>
                </a:rPr>
                <a:t>gµ</a:t>
              </a:r>
              <a:r>
                <a:rPr lang="fr-FR" altLang="fr-FR" sz="1500" baseline="-25000" dirty="0" err="1">
                  <a:latin typeface="Calibri" pitchFamily="34" charset="0"/>
                </a:rPr>
                <a:t>B</a:t>
              </a:r>
              <a:r>
                <a:rPr lang="fr-FR" altLang="fr-FR" sz="1500" dirty="0" err="1">
                  <a:latin typeface="Calibri" pitchFamily="34" charset="0"/>
                </a:rPr>
                <a:t>B</a:t>
              </a:r>
              <a:endParaRPr lang="fr-FR" altLang="fr-FR" sz="1500" dirty="0">
                <a:latin typeface="Calibri" pitchFamily="34" charset="0"/>
              </a:endParaRPr>
            </a:p>
          </p:txBody>
        </p:sp>
        <p:sp>
          <p:nvSpPr>
            <p:cNvPr id="11284" name="Line 42"/>
            <p:cNvSpPr>
              <a:spLocks noChangeShapeType="1"/>
            </p:cNvSpPr>
            <p:nvPr/>
          </p:nvSpPr>
          <p:spPr bwMode="auto">
            <a:xfrm flipH="1">
              <a:off x="6815558" y="2277368"/>
              <a:ext cx="0" cy="2095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422967" y="971436"/>
            <a:ext cx="62866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fr-FR" altLang="fr-FR" b="1" dirty="0">
                <a:solidFill>
                  <a:srgbClr val="C00000"/>
                </a:solidFill>
                <a:latin typeface="Calibri" pitchFamily="34" charset="0"/>
              </a:rPr>
              <a:t>Collisions inélastiques avec changement de la magnétisation</a:t>
            </a:r>
            <a:endParaRPr lang="fr-FR" altLang="fr-FR" sz="3600" i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52" name="Text Box 38"/>
          <p:cNvSpPr txBox="1">
            <a:spLocks noChangeArrowheads="1"/>
          </p:cNvSpPr>
          <p:nvPr/>
        </p:nvSpPr>
        <p:spPr bwMode="auto">
          <a:xfrm>
            <a:off x="2357839" y="4149080"/>
            <a:ext cx="484430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sz="1600" b="1" dirty="0">
                <a:solidFill>
                  <a:srgbClr val="FF0000"/>
                </a:solidFill>
                <a:sym typeface="Wingdings 3" pitchFamily="18" charset="2"/>
              </a:rPr>
              <a:t> Contrôle du champ magnétique important !</a:t>
            </a:r>
          </a:p>
        </p:txBody>
      </p:sp>
      <p:sp>
        <p:nvSpPr>
          <p:cNvPr id="54" name="Text Box 63"/>
          <p:cNvSpPr txBox="1">
            <a:spLocks noChangeArrowheads="1"/>
          </p:cNvSpPr>
          <p:nvPr/>
        </p:nvSpPr>
        <p:spPr bwMode="auto">
          <a:xfrm>
            <a:off x="3720273" y="2780928"/>
            <a:ext cx="435661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b="1" dirty="0">
                <a:solidFill>
                  <a:schemeClr val="accent2"/>
                </a:solidFill>
              </a:rPr>
              <a:t>Energie magnétique libérée </a:t>
            </a:r>
            <a:endParaRPr lang="fr-FR" altLang="fr-FR" b="1" dirty="0" smtClean="0">
              <a:solidFill>
                <a:schemeClr val="accent2"/>
              </a:solidFill>
            </a:endParaRPr>
          </a:p>
          <a:p>
            <a:r>
              <a:rPr lang="fr-FR" altLang="fr-FR" b="1" dirty="0" smtClean="0">
                <a:solidFill>
                  <a:schemeClr val="accent2"/>
                </a:solidFill>
                <a:sym typeface="Wingdings 3" pitchFamily="18" charset="2"/>
              </a:rPr>
              <a:t></a:t>
            </a:r>
            <a:r>
              <a:rPr lang="fr-FR" altLang="fr-FR" b="1" dirty="0" smtClean="0">
                <a:solidFill>
                  <a:schemeClr val="accent2"/>
                </a:solidFill>
              </a:rPr>
              <a:t> </a:t>
            </a:r>
            <a:r>
              <a:rPr lang="fr-FR" altLang="fr-FR" b="1" dirty="0">
                <a:solidFill>
                  <a:schemeClr val="accent2"/>
                </a:solidFill>
              </a:rPr>
              <a:t>convertie en énergie cinétique :</a:t>
            </a:r>
          </a:p>
        </p:txBody>
      </p:sp>
      <p:grpSp>
        <p:nvGrpSpPr>
          <p:cNvPr id="55" name="Groupe 54"/>
          <p:cNvGrpSpPr>
            <a:grpSpLocks noChangeAspect="1"/>
          </p:cNvGrpSpPr>
          <p:nvPr/>
        </p:nvGrpSpPr>
        <p:grpSpPr>
          <a:xfrm>
            <a:off x="7260753" y="81591"/>
            <a:ext cx="1670943" cy="1471877"/>
            <a:chOff x="4788024" y="641689"/>
            <a:chExt cx="3341885" cy="2943754"/>
          </a:xfrm>
        </p:grpSpPr>
        <p:pic>
          <p:nvPicPr>
            <p:cNvPr id="56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641689"/>
              <a:ext cx="3341885" cy="2943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7" name="Group 56"/>
            <p:cNvGrpSpPr>
              <a:grpSpLocks/>
            </p:cNvGrpSpPr>
            <p:nvPr/>
          </p:nvGrpSpPr>
          <p:grpSpPr bwMode="auto">
            <a:xfrm>
              <a:off x="6275835" y="1700808"/>
              <a:ext cx="287337" cy="1079502"/>
              <a:chOff x="3379" y="2523"/>
              <a:chExt cx="181" cy="680"/>
            </a:xfrm>
            <a:solidFill>
              <a:srgbClr val="3333CC"/>
            </a:solidFill>
          </p:grpSpPr>
          <p:sp>
            <p:nvSpPr>
              <p:cNvPr id="61" name="Line 57"/>
              <p:cNvSpPr>
                <a:spLocks noChangeShapeType="1"/>
              </p:cNvSpPr>
              <p:nvPr/>
            </p:nvSpPr>
            <p:spPr bwMode="auto">
              <a:xfrm rot="10800000">
                <a:off x="3470" y="2523"/>
                <a:ext cx="0" cy="68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2" name="Oval 58"/>
              <p:cNvSpPr>
                <a:spLocks noChangeArrowheads="1"/>
              </p:cNvSpPr>
              <p:nvPr/>
            </p:nvSpPr>
            <p:spPr bwMode="auto">
              <a:xfrm rot="10800000">
                <a:off x="3379" y="2750"/>
                <a:ext cx="181" cy="181"/>
              </a:xfrm>
              <a:prstGeom prst="ellips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</p:grpSp>
        <p:grpSp>
          <p:nvGrpSpPr>
            <p:cNvPr id="58" name="Group 50"/>
            <p:cNvGrpSpPr>
              <a:grpSpLocks/>
            </p:cNvGrpSpPr>
            <p:nvPr/>
          </p:nvGrpSpPr>
          <p:grpSpPr bwMode="auto">
            <a:xfrm>
              <a:off x="5248272" y="1535508"/>
              <a:ext cx="431800" cy="1079500"/>
              <a:chOff x="3742" y="2886"/>
              <a:chExt cx="272" cy="680"/>
            </a:xfrm>
            <a:solidFill>
              <a:srgbClr val="3333CC"/>
            </a:solidFill>
          </p:grpSpPr>
          <p:sp>
            <p:nvSpPr>
              <p:cNvPr id="59" name="Line 51"/>
              <p:cNvSpPr>
                <a:spLocks noChangeShapeType="1"/>
              </p:cNvSpPr>
              <p:nvPr/>
            </p:nvSpPr>
            <p:spPr bwMode="auto">
              <a:xfrm rot="10800000" flipH="1">
                <a:off x="3742" y="2886"/>
                <a:ext cx="272" cy="68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0" name="Oval 52"/>
              <p:cNvSpPr>
                <a:spLocks noChangeArrowheads="1"/>
              </p:cNvSpPr>
              <p:nvPr/>
            </p:nvSpPr>
            <p:spPr bwMode="auto">
              <a:xfrm rot="10800000">
                <a:off x="3787" y="3113"/>
                <a:ext cx="181" cy="181"/>
              </a:xfrm>
              <a:prstGeom prst="ellips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</p:grpSp>
      </p:grpSp>
      <p:sp>
        <p:nvSpPr>
          <p:cNvPr id="75" name="Ellipse 74"/>
          <p:cNvSpPr/>
          <p:nvPr/>
        </p:nvSpPr>
        <p:spPr>
          <a:xfrm>
            <a:off x="8532440" y="6309320"/>
            <a:ext cx="432048" cy="432048"/>
          </a:xfrm>
          <a:prstGeom prst="ellipse">
            <a:avLst/>
          </a:prstGeom>
          <a:solidFill>
            <a:srgbClr val="818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6" name="ZoneTexte 75"/>
          <p:cNvSpPr txBox="1"/>
          <p:nvPr/>
        </p:nvSpPr>
        <p:spPr>
          <a:xfrm>
            <a:off x="8604448" y="6356067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Calibri" panose="020F0502020204030204" pitchFamily="34" charset="0"/>
              </a:rPr>
              <a:t>9</a:t>
            </a:r>
          </a:p>
        </p:txBody>
      </p:sp>
      <p:sp>
        <p:nvSpPr>
          <p:cNvPr id="89" name="Text Box 42"/>
          <p:cNvSpPr txBox="1">
            <a:spLocks noChangeArrowheads="1"/>
          </p:cNvSpPr>
          <p:nvPr/>
        </p:nvSpPr>
        <p:spPr bwMode="auto">
          <a:xfrm>
            <a:off x="503804" y="5379938"/>
            <a:ext cx="47882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fr-FR" altLang="fr-FR" sz="1800" b="1" dirty="0" smtClean="0">
                <a:latin typeface="Calibri" pitchFamily="34" charset="0"/>
                <a:sym typeface="Wingdings 3" panose="05040102010807070707" pitchFamily="18" charset="2"/>
              </a:rPr>
              <a:t> </a:t>
            </a:r>
            <a:r>
              <a:rPr lang="fr-FR" altLang="fr-FR" sz="1800" dirty="0" smtClean="0">
                <a:latin typeface="Calibri" pitchFamily="34" charset="0"/>
              </a:rPr>
              <a:t>Le </a:t>
            </a:r>
            <a:r>
              <a:rPr lang="fr-FR" altLang="fr-FR" sz="1800" dirty="0">
                <a:latin typeface="Calibri" pitchFamily="34" charset="0"/>
              </a:rPr>
              <a:t>condensat est produit dans l’état de plus basse énergie : </a:t>
            </a:r>
            <a:r>
              <a:rPr lang="fr-FR" altLang="fr-FR" sz="1800" b="1" dirty="0" err="1">
                <a:solidFill>
                  <a:schemeClr val="accent6"/>
                </a:solidFill>
                <a:latin typeface="Calibri" pitchFamily="34" charset="0"/>
              </a:rPr>
              <a:t>m</a:t>
            </a:r>
            <a:r>
              <a:rPr lang="fr-FR" altLang="fr-FR" sz="1800" b="1" baseline="-25000" dirty="0" err="1">
                <a:solidFill>
                  <a:schemeClr val="accent6"/>
                </a:solidFill>
                <a:latin typeface="Calibri" pitchFamily="34" charset="0"/>
              </a:rPr>
              <a:t>S</a:t>
            </a:r>
            <a:r>
              <a:rPr lang="fr-FR" altLang="fr-FR" sz="1800" b="1" dirty="0">
                <a:solidFill>
                  <a:schemeClr val="accent6"/>
                </a:solidFill>
                <a:latin typeface="Calibri" pitchFamily="34" charset="0"/>
              </a:rPr>
              <a:t> = -3</a:t>
            </a:r>
          </a:p>
        </p:txBody>
      </p:sp>
      <p:grpSp>
        <p:nvGrpSpPr>
          <p:cNvPr id="90" name="Group 67"/>
          <p:cNvGrpSpPr>
            <a:grpSpLocks/>
          </p:cNvGrpSpPr>
          <p:nvPr/>
        </p:nvGrpSpPr>
        <p:grpSpPr bwMode="auto">
          <a:xfrm>
            <a:off x="5315804" y="4725144"/>
            <a:ext cx="2712580" cy="1967872"/>
            <a:chOff x="295" y="1344"/>
            <a:chExt cx="1302" cy="861"/>
          </a:xfrm>
        </p:grpSpPr>
        <p:sp>
          <p:nvSpPr>
            <p:cNvPr id="91" name="TextBox 59"/>
            <p:cNvSpPr txBox="1">
              <a:spLocks noChangeArrowheads="1"/>
            </p:cNvSpPr>
            <p:nvPr/>
          </p:nvSpPr>
          <p:spPr bwMode="auto">
            <a:xfrm>
              <a:off x="295" y="1344"/>
              <a:ext cx="811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800">
                  <a:latin typeface="Calibri" pitchFamily="34" charset="0"/>
                </a:rPr>
                <a:t>B ≠ 0</a:t>
              </a:r>
            </a:p>
          </p:txBody>
        </p:sp>
        <p:cxnSp>
          <p:nvCxnSpPr>
            <p:cNvPr id="92" name="Connecteur droit 25"/>
            <p:cNvCxnSpPr/>
            <p:nvPr/>
          </p:nvCxnSpPr>
          <p:spPr bwMode="auto">
            <a:xfrm flipV="1">
              <a:off x="584" y="1360"/>
              <a:ext cx="891" cy="716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cteur droit 26"/>
            <p:cNvCxnSpPr/>
            <p:nvPr/>
          </p:nvCxnSpPr>
          <p:spPr bwMode="auto">
            <a:xfrm flipV="1">
              <a:off x="567" y="2074"/>
              <a:ext cx="50" cy="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cteur droit 27"/>
            <p:cNvCxnSpPr/>
            <p:nvPr/>
          </p:nvCxnSpPr>
          <p:spPr bwMode="auto">
            <a:xfrm flipV="1">
              <a:off x="688" y="1966"/>
              <a:ext cx="50" cy="3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cteur droit 28"/>
            <p:cNvCxnSpPr/>
            <p:nvPr/>
          </p:nvCxnSpPr>
          <p:spPr bwMode="auto">
            <a:xfrm flipV="1">
              <a:off x="827" y="1856"/>
              <a:ext cx="48" cy="3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cteur droit 29"/>
            <p:cNvCxnSpPr/>
            <p:nvPr/>
          </p:nvCxnSpPr>
          <p:spPr bwMode="auto">
            <a:xfrm flipV="1">
              <a:off x="964" y="1745"/>
              <a:ext cx="48" cy="3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cteur droit 30"/>
            <p:cNvCxnSpPr/>
            <p:nvPr/>
          </p:nvCxnSpPr>
          <p:spPr bwMode="auto">
            <a:xfrm flipV="1">
              <a:off x="1118" y="1617"/>
              <a:ext cx="48" cy="3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cteur droit 31"/>
            <p:cNvCxnSpPr/>
            <p:nvPr/>
          </p:nvCxnSpPr>
          <p:spPr bwMode="auto">
            <a:xfrm flipV="1">
              <a:off x="1271" y="1507"/>
              <a:ext cx="49" cy="3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cteur droit 32"/>
            <p:cNvCxnSpPr/>
            <p:nvPr/>
          </p:nvCxnSpPr>
          <p:spPr bwMode="auto">
            <a:xfrm flipV="1">
              <a:off x="1424" y="1378"/>
              <a:ext cx="48" cy="3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 Box 6"/>
            <p:cNvSpPr txBox="1">
              <a:spLocks noChangeArrowheads="1"/>
            </p:cNvSpPr>
            <p:nvPr/>
          </p:nvSpPr>
          <p:spPr bwMode="auto">
            <a:xfrm>
              <a:off x="610" y="2013"/>
              <a:ext cx="20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1400" b="1">
                  <a:latin typeface="Calibri" pitchFamily="34" charset="0"/>
                </a:rPr>
                <a:t>-3</a:t>
              </a:r>
            </a:p>
          </p:txBody>
        </p:sp>
        <p:sp>
          <p:nvSpPr>
            <p:cNvPr id="101" name="Text Box 6"/>
            <p:cNvSpPr txBox="1">
              <a:spLocks noChangeArrowheads="1"/>
            </p:cNvSpPr>
            <p:nvPr/>
          </p:nvSpPr>
          <p:spPr bwMode="auto">
            <a:xfrm>
              <a:off x="748" y="1910"/>
              <a:ext cx="20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1400" b="1">
                  <a:latin typeface="Calibri" pitchFamily="34" charset="0"/>
                </a:rPr>
                <a:t>-2</a:t>
              </a:r>
            </a:p>
          </p:txBody>
        </p:sp>
        <p:sp>
          <p:nvSpPr>
            <p:cNvPr id="102" name="Text Box 6"/>
            <p:cNvSpPr txBox="1">
              <a:spLocks noChangeArrowheads="1"/>
            </p:cNvSpPr>
            <p:nvPr/>
          </p:nvSpPr>
          <p:spPr bwMode="auto">
            <a:xfrm>
              <a:off x="868" y="1810"/>
              <a:ext cx="207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1400" b="1">
                  <a:latin typeface="Calibri" pitchFamily="34" charset="0"/>
                </a:rPr>
                <a:t>-1</a:t>
              </a:r>
            </a:p>
          </p:txBody>
        </p:sp>
        <p:sp>
          <p:nvSpPr>
            <p:cNvPr id="103" name="Text Box 6"/>
            <p:cNvSpPr txBox="1">
              <a:spLocks noChangeArrowheads="1"/>
            </p:cNvSpPr>
            <p:nvPr/>
          </p:nvSpPr>
          <p:spPr bwMode="auto">
            <a:xfrm>
              <a:off x="1012" y="1699"/>
              <a:ext cx="17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1400" b="1" dirty="0">
                  <a:latin typeface="Calibri" pitchFamily="34" charset="0"/>
                </a:rPr>
                <a:t>0</a:t>
              </a:r>
            </a:p>
          </p:txBody>
        </p:sp>
        <p:sp>
          <p:nvSpPr>
            <p:cNvPr id="104" name="Text Box 6"/>
            <p:cNvSpPr txBox="1">
              <a:spLocks noChangeArrowheads="1"/>
            </p:cNvSpPr>
            <p:nvPr/>
          </p:nvSpPr>
          <p:spPr bwMode="auto">
            <a:xfrm>
              <a:off x="1133" y="1617"/>
              <a:ext cx="17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1400" b="1">
                  <a:latin typeface="Calibri" pitchFamily="34" charset="0"/>
                </a:rPr>
                <a:t>1</a:t>
              </a:r>
            </a:p>
          </p:txBody>
        </p:sp>
        <p:sp>
          <p:nvSpPr>
            <p:cNvPr id="105" name="Text Box 6"/>
            <p:cNvSpPr txBox="1">
              <a:spLocks noChangeArrowheads="1"/>
            </p:cNvSpPr>
            <p:nvPr/>
          </p:nvSpPr>
          <p:spPr bwMode="auto">
            <a:xfrm>
              <a:off x="1252" y="1517"/>
              <a:ext cx="173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1400" b="1">
                  <a:latin typeface="Calibri" pitchFamily="34" charset="0"/>
                </a:rPr>
                <a:t>2</a:t>
              </a:r>
            </a:p>
          </p:txBody>
        </p:sp>
        <p:sp>
          <p:nvSpPr>
            <p:cNvPr id="106" name="Text Box 6"/>
            <p:cNvSpPr txBox="1">
              <a:spLocks noChangeArrowheads="1"/>
            </p:cNvSpPr>
            <p:nvPr/>
          </p:nvSpPr>
          <p:spPr bwMode="auto">
            <a:xfrm>
              <a:off x="1424" y="1378"/>
              <a:ext cx="17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1400" b="1">
                  <a:latin typeface="Calibri" pitchFamily="34" charset="0"/>
                </a:rPr>
                <a:t>3</a:t>
              </a:r>
            </a:p>
          </p:txBody>
        </p:sp>
        <p:sp>
          <p:nvSpPr>
            <p:cNvPr id="107" name="Ellipse 37"/>
            <p:cNvSpPr>
              <a:spLocks noChangeArrowheads="1"/>
            </p:cNvSpPr>
            <p:nvPr/>
          </p:nvSpPr>
          <p:spPr bwMode="auto">
            <a:xfrm>
              <a:off x="521" y="2017"/>
              <a:ext cx="105" cy="98"/>
            </a:xfrm>
            <a:prstGeom prst="ellipse">
              <a:avLst/>
            </a:prstGeom>
            <a:solidFill>
              <a:schemeClr val="accent2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fr-FR" altLang="fr-FR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63" name="Titre 1"/>
          <p:cNvSpPr txBox="1">
            <a:spLocks/>
          </p:cNvSpPr>
          <p:nvPr/>
        </p:nvSpPr>
        <p:spPr>
          <a:xfrm>
            <a:off x="423244" y="105321"/>
            <a:ext cx="7781925" cy="5873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fr-FR" altLang="fr-FR" sz="3200" b="1" i="1" dirty="0" smtClean="0">
                <a:solidFill>
                  <a:schemeClr val="tx1"/>
                </a:solidFill>
                <a:latin typeface="Calibri" pitchFamily="34" charset="0"/>
              </a:rPr>
              <a:t>Introduction</a:t>
            </a:r>
            <a:endParaRPr lang="fr-FR" altLang="fr-FR" sz="3200" b="1" i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64" name="Rectangle 4"/>
          <p:cNvSpPr>
            <a:spLocks noChangeArrowheads="1"/>
          </p:cNvSpPr>
          <p:nvPr/>
        </p:nvSpPr>
        <p:spPr bwMode="auto">
          <a:xfrm>
            <a:off x="424814" y="332656"/>
            <a:ext cx="6407568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b="1" dirty="0" smtClean="0">
                <a:solidFill>
                  <a:srgbClr val="CC6600"/>
                </a:solidFill>
                <a:latin typeface="Calibri" pitchFamily="34" charset="0"/>
              </a:rPr>
              <a:t>Relaxation dipolaire : énergie</a:t>
            </a:r>
            <a:endParaRPr lang="fr-FR" altLang="fr-FR" sz="4400" i="1" dirty="0">
              <a:solidFill>
                <a:srgbClr val="CC66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62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itre 1"/>
          <p:cNvSpPr txBox="1">
            <a:spLocks/>
          </p:cNvSpPr>
          <p:nvPr/>
        </p:nvSpPr>
        <p:spPr>
          <a:xfrm>
            <a:off x="423244" y="105321"/>
            <a:ext cx="7781925" cy="5873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fr-FR" altLang="fr-FR" sz="3200" b="1" i="1" dirty="0" smtClean="0">
                <a:solidFill>
                  <a:schemeClr val="tx1"/>
                </a:solidFill>
                <a:latin typeface="Calibri" pitchFamily="34" charset="0"/>
              </a:rPr>
              <a:t>Introduction</a:t>
            </a:r>
            <a:endParaRPr lang="fr-FR" altLang="fr-FR" sz="3200" b="1" i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36" name="Text Box 79"/>
          <p:cNvSpPr txBox="1">
            <a:spLocks noChangeArrowheads="1"/>
          </p:cNvSpPr>
          <p:nvPr/>
        </p:nvSpPr>
        <p:spPr bwMode="auto">
          <a:xfrm>
            <a:off x="2196083" y="2587334"/>
            <a:ext cx="13684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800" b="1">
                <a:solidFill>
                  <a:srgbClr val="FF0000"/>
                </a:solidFill>
                <a:latin typeface="Calibri" pitchFamily="34" charset="0"/>
              </a:rPr>
              <a:t>-2           -2</a:t>
            </a:r>
          </a:p>
        </p:txBody>
      </p:sp>
      <p:sp>
        <p:nvSpPr>
          <p:cNvPr id="143" name="Text Box 42"/>
          <p:cNvSpPr txBox="1">
            <a:spLocks noChangeArrowheads="1"/>
          </p:cNvSpPr>
          <p:nvPr/>
        </p:nvSpPr>
        <p:spPr bwMode="auto">
          <a:xfrm>
            <a:off x="323850" y="1127082"/>
            <a:ext cx="12255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600" b="1" dirty="0">
                <a:latin typeface="Calibri" pitchFamily="34" charset="0"/>
              </a:rPr>
              <a:t>Etat initial :</a:t>
            </a:r>
          </a:p>
        </p:txBody>
      </p:sp>
      <p:sp>
        <p:nvSpPr>
          <p:cNvPr id="156" name="Rectangle 4"/>
          <p:cNvSpPr>
            <a:spLocks noChangeArrowheads="1"/>
          </p:cNvSpPr>
          <p:nvPr/>
        </p:nvSpPr>
        <p:spPr bwMode="auto">
          <a:xfrm>
            <a:off x="424814" y="332656"/>
            <a:ext cx="707873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b="1" dirty="0" smtClean="0">
                <a:solidFill>
                  <a:srgbClr val="FF00FF"/>
                </a:solidFill>
                <a:latin typeface="Calibri" pitchFamily="34" charset="0"/>
              </a:rPr>
              <a:t>Echange de Spin induit par les interactions dipolaires</a:t>
            </a:r>
            <a:endParaRPr lang="fr-FR" altLang="fr-FR" sz="4400" i="1" dirty="0">
              <a:solidFill>
                <a:srgbClr val="FF00FF"/>
              </a:solidFill>
              <a:latin typeface="Calibri" pitchFamily="34" charset="0"/>
            </a:endParaRPr>
          </a:p>
        </p:txBody>
      </p:sp>
      <p:sp>
        <p:nvSpPr>
          <p:cNvPr id="34" name="Ellipse 33"/>
          <p:cNvSpPr/>
          <p:nvPr/>
        </p:nvSpPr>
        <p:spPr>
          <a:xfrm>
            <a:off x="8532440" y="6309320"/>
            <a:ext cx="432048" cy="432048"/>
          </a:xfrm>
          <a:prstGeom prst="ellipse">
            <a:avLst/>
          </a:prstGeom>
          <a:solidFill>
            <a:srgbClr val="818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ZoneTexte 34"/>
          <p:cNvSpPr txBox="1"/>
          <p:nvPr/>
        </p:nvSpPr>
        <p:spPr>
          <a:xfrm>
            <a:off x="8549584" y="6356067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Calibri" panose="020F0502020204030204" pitchFamily="34" charset="0"/>
              </a:rPr>
              <a:t>10</a:t>
            </a:r>
            <a:endParaRPr lang="fr-FR" sz="1600" b="1" dirty="0">
              <a:latin typeface="Calibri" panose="020F0502020204030204" pitchFamily="34" charset="0"/>
            </a:endParaRPr>
          </a:p>
        </p:txBody>
      </p:sp>
      <p:grpSp>
        <p:nvGrpSpPr>
          <p:cNvPr id="36" name="Group 52"/>
          <p:cNvGrpSpPr>
            <a:grpSpLocks/>
          </p:cNvGrpSpPr>
          <p:nvPr/>
        </p:nvGrpSpPr>
        <p:grpSpPr bwMode="auto">
          <a:xfrm rot="10985259">
            <a:off x="2053208" y="1195195"/>
            <a:ext cx="431800" cy="1079500"/>
            <a:chOff x="3742" y="2886"/>
            <a:chExt cx="272" cy="680"/>
          </a:xfrm>
          <a:solidFill>
            <a:srgbClr val="3333CC"/>
          </a:solidFill>
        </p:grpSpPr>
        <p:sp>
          <p:nvSpPr>
            <p:cNvPr id="37" name="Line 53"/>
            <p:cNvSpPr>
              <a:spLocks noChangeShapeType="1"/>
            </p:cNvSpPr>
            <p:nvPr/>
          </p:nvSpPr>
          <p:spPr bwMode="auto">
            <a:xfrm flipH="1">
              <a:off x="3742" y="2886"/>
              <a:ext cx="272" cy="68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 type="arrow" w="med" len="med"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8" name="Oval 54"/>
            <p:cNvSpPr>
              <a:spLocks noChangeArrowheads="1"/>
            </p:cNvSpPr>
            <p:nvPr/>
          </p:nvSpPr>
          <p:spPr bwMode="auto">
            <a:xfrm>
              <a:off x="3771" y="3169"/>
              <a:ext cx="181" cy="181"/>
            </a:xfrm>
            <a:prstGeom prst="ellips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</p:grpSp>
      <p:grpSp>
        <p:nvGrpSpPr>
          <p:cNvPr id="39" name="Group 55"/>
          <p:cNvGrpSpPr>
            <a:grpSpLocks/>
          </p:cNvGrpSpPr>
          <p:nvPr/>
        </p:nvGrpSpPr>
        <p:grpSpPr bwMode="auto">
          <a:xfrm rot="10914074">
            <a:off x="2916808" y="1195195"/>
            <a:ext cx="431800" cy="1079500"/>
            <a:chOff x="3742" y="2886"/>
            <a:chExt cx="272" cy="680"/>
          </a:xfrm>
          <a:solidFill>
            <a:srgbClr val="3333CC"/>
          </a:solidFill>
        </p:grpSpPr>
        <p:sp>
          <p:nvSpPr>
            <p:cNvPr id="40" name="Line 56"/>
            <p:cNvSpPr>
              <a:spLocks noChangeShapeType="1"/>
            </p:cNvSpPr>
            <p:nvPr/>
          </p:nvSpPr>
          <p:spPr bwMode="auto">
            <a:xfrm flipH="1">
              <a:off x="3742" y="2886"/>
              <a:ext cx="272" cy="68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 type="arrow" w="med" len="med"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1" name="Oval 57"/>
            <p:cNvSpPr>
              <a:spLocks noChangeArrowheads="1"/>
            </p:cNvSpPr>
            <p:nvPr/>
          </p:nvSpPr>
          <p:spPr bwMode="auto">
            <a:xfrm>
              <a:off x="3787" y="3145"/>
              <a:ext cx="181" cy="181"/>
            </a:xfrm>
            <a:prstGeom prst="ellips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</p:grpSp>
      <p:sp>
        <p:nvSpPr>
          <p:cNvPr id="2" name="ZoneTexte 1"/>
          <p:cNvSpPr txBox="1"/>
          <p:nvPr/>
        </p:nvSpPr>
        <p:spPr>
          <a:xfrm>
            <a:off x="423244" y="6021288"/>
            <a:ext cx="7533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alibri" panose="020F0502020204030204" pitchFamily="34" charset="0"/>
              </a:rPr>
              <a:t>Remarque :</a:t>
            </a:r>
            <a:r>
              <a:rPr lang="fr-FR" dirty="0" smtClean="0">
                <a:latin typeface="Calibri" panose="020F0502020204030204" pitchFamily="34" charset="0"/>
              </a:rPr>
              <a:t> Ce processus peut également être induit par </a:t>
            </a:r>
            <a:r>
              <a:rPr lang="fr-FR" b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les interactions</a:t>
            </a:r>
          </a:p>
          <a:p>
            <a:pPr algn="ctr"/>
            <a:r>
              <a:rPr lang="fr-FR" b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de Van der </a:t>
            </a:r>
            <a:r>
              <a:rPr lang="fr-FR" b="1" dirty="0" err="1" smtClean="0">
                <a:solidFill>
                  <a:schemeClr val="accent2"/>
                </a:solidFill>
                <a:latin typeface="Calibri" panose="020F0502020204030204" pitchFamily="34" charset="0"/>
              </a:rPr>
              <a:t>Waals</a:t>
            </a:r>
            <a:r>
              <a:rPr lang="fr-FR" dirty="0" smtClean="0">
                <a:latin typeface="Calibri" panose="020F0502020204030204" pitchFamily="34" charset="0"/>
              </a:rPr>
              <a:t> à très courte portée.</a:t>
            </a:r>
            <a:endParaRPr lang="fr-FR" dirty="0">
              <a:latin typeface="Calibri" panose="020F0502020204030204" pitchFamily="34" charset="0"/>
            </a:endParaRPr>
          </a:p>
        </p:txBody>
      </p:sp>
      <p:graphicFrame>
        <p:nvGraphicFramePr>
          <p:cNvPr id="42" name="Objet 41"/>
          <p:cNvGraphicFramePr>
            <a:graphicFrameLocks noChangeAspect="1"/>
          </p:cNvGraphicFramePr>
          <p:nvPr>
            <p:extLst/>
          </p:nvPr>
        </p:nvGraphicFramePr>
        <p:xfrm>
          <a:off x="1043608" y="4123366"/>
          <a:ext cx="2597056" cy="6565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67" name="Équation" r:id="rId4" imgW="952200" imgH="241200" progId="Equation.3">
                  <p:embed/>
                </p:oleObj>
              </mc:Choice>
              <mc:Fallback>
                <p:oleObj name="Équation" r:id="rId4" imgW="9522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608" y="4123366"/>
                        <a:ext cx="2597056" cy="656547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Rectangle 89"/>
          <p:cNvSpPr>
            <a:spLocks noChangeArrowheads="1"/>
          </p:cNvSpPr>
          <p:nvPr/>
        </p:nvSpPr>
        <p:spPr bwMode="auto">
          <a:xfrm>
            <a:off x="4582911" y="3451066"/>
            <a:ext cx="402153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1" eaLnBrk="1" hangingPunct="1">
              <a:spcBef>
                <a:spcPct val="0"/>
              </a:spcBef>
              <a:buNone/>
            </a:pPr>
            <a:r>
              <a:rPr lang="fr-FR" sz="1800" b="1" dirty="0" smtClean="0">
                <a:solidFill>
                  <a:srgbClr val="FF00FF"/>
                </a:solidFill>
                <a:latin typeface="Calibri" panose="020F0502020204030204" pitchFamily="34" charset="0"/>
                <a:cs typeface="+mn-cs"/>
              </a:rPr>
              <a:t>Échange </a:t>
            </a:r>
            <a:r>
              <a:rPr lang="fr-FR" sz="1800" b="1" dirty="0">
                <a:solidFill>
                  <a:srgbClr val="FF00FF"/>
                </a:solidFill>
                <a:latin typeface="Calibri" panose="020F0502020204030204" pitchFamily="34" charset="0"/>
                <a:cs typeface="+mn-cs"/>
              </a:rPr>
              <a:t>de Spin </a:t>
            </a:r>
            <a:r>
              <a:rPr lang="fr-FR" sz="1800" b="1" dirty="0" smtClean="0">
                <a:solidFill>
                  <a:srgbClr val="FF00FF"/>
                </a:solidFill>
                <a:latin typeface="Calibri" panose="020F0502020204030204" pitchFamily="34" charset="0"/>
                <a:cs typeface="+mn-cs"/>
              </a:rPr>
              <a:t>:</a:t>
            </a:r>
          </a:p>
          <a:p>
            <a:pPr lvl="1" eaLnBrk="1" hangingPunct="1">
              <a:spcBef>
                <a:spcPct val="0"/>
              </a:spcBef>
              <a:buNone/>
            </a:pPr>
            <a:r>
              <a:rPr lang="fr-FR" sz="1800" b="1" dirty="0" smtClean="0">
                <a:solidFill>
                  <a:srgbClr val="000000"/>
                </a:solidFill>
                <a:latin typeface="Calibri" panose="020F0502020204030204" pitchFamily="34" charset="0"/>
                <a:cs typeface="+mn-cs"/>
              </a:rPr>
              <a:t>Le </a:t>
            </a:r>
            <a:r>
              <a:rPr lang="fr-FR" sz="1800" b="1" dirty="0">
                <a:solidFill>
                  <a:srgbClr val="000000"/>
                </a:solidFill>
                <a:latin typeface="Calibri" panose="020F0502020204030204" pitchFamily="34" charset="0"/>
                <a:cs typeface="+mn-cs"/>
              </a:rPr>
              <a:t>spin </a:t>
            </a:r>
            <a:r>
              <a:rPr lang="fr-FR" sz="1800" b="1" dirty="0" smtClean="0">
                <a:solidFill>
                  <a:srgbClr val="000000"/>
                </a:solidFill>
                <a:latin typeface="Calibri" panose="020F0502020204030204" pitchFamily="34" charset="0"/>
                <a:cs typeface="+mn-cs"/>
              </a:rPr>
              <a:t>total de la paire d’atomes en interaction </a:t>
            </a:r>
            <a:r>
              <a:rPr lang="fr-FR" sz="1800" b="1" dirty="0">
                <a:solidFill>
                  <a:srgbClr val="000000"/>
                </a:solidFill>
                <a:latin typeface="Calibri" panose="020F0502020204030204" pitchFamily="34" charset="0"/>
                <a:cs typeface="+mn-cs"/>
              </a:rPr>
              <a:t>est conservé</a:t>
            </a:r>
            <a:endParaRPr lang="fr-FR" altLang="fr-FR" sz="1800" b="1" dirty="0">
              <a:solidFill>
                <a:srgbClr val="000000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1081356" y="4086364"/>
            <a:ext cx="2577786" cy="792505"/>
          </a:xfrm>
          <a:prstGeom prst="wedgeRectCallout">
            <a:avLst>
              <a:gd name="adj1" fmla="val 94713"/>
              <a:gd name="adj2" fmla="val -57162"/>
            </a:avLst>
          </a:prstGeom>
          <a:noFill/>
          <a:ln w="38100" algn="ctr">
            <a:solidFill>
              <a:srgbClr val="FF00FF"/>
            </a:solidFill>
            <a:miter lim="800000"/>
            <a:headEnd/>
            <a:tailEnd/>
          </a:ln>
        </p:spPr>
        <p:txBody>
          <a:bodyPr wrap="square" rtlCol="0" anchor="ctr">
            <a:noAutofit/>
          </a:bodyPr>
          <a:lstStyle/>
          <a:p>
            <a:pPr algn="ctr"/>
            <a:endParaRPr lang="fr-FR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2" name="ZoneTexte 51"/>
          <p:cNvSpPr txBox="1"/>
          <p:nvPr/>
        </p:nvSpPr>
        <p:spPr>
          <a:xfrm>
            <a:off x="3995936" y="4869160"/>
            <a:ext cx="3507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Calibri" panose="020F0502020204030204" pitchFamily="34" charset="0"/>
              </a:rPr>
              <a:t>Opérateurs quantiques </a:t>
            </a:r>
            <a:r>
              <a:rPr lang="fr-FR" dirty="0" smtClean="0">
                <a:latin typeface="Calibri" panose="020F0502020204030204" pitchFamily="34" charset="0"/>
              </a:rPr>
              <a:t>modifiant la projection du spin de ±1</a:t>
            </a:r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29834" y="3356992"/>
            <a:ext cx="4907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Calibri" panose="020F0502020204030204" pitchFamily="34" charset="0"/>
              </a:rPr>
              <a:t>Ce processus se formalise :</a:t>
            </a:r>
            <a:endParaRPr lang="fr-FR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05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itre 1"/>
          <p:cNvSpPr txBox="1">
            <a:spLocks/>
          </p:cNvSpPr>
          <p:nvPr/>
        </p:nvSpPr>
        <p:spPr>
          <a:xfrm>
            <a:off x="423244" y="105321"/>
            <a:ext cx="7781925" cy="5873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fr-FR" altLang="fr-FR" sz="3200" b="1" i="1" dirty="0" smtClean="0">
                <a:solidFill>
                  <a:schemeClr val="tx1"/>
                </a:solidFill>
                <a:latin typeface="Calibri" pitchFamily="34" charset="0"/>
              </a:rPr>
              <a:t>Introduction</a:t>
            </a:r>
            <a:endParaRPr lang="fr-FR" altLang="fr-FR" sz="3200" b="1" i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36" name="Text Box 79"/>
          <p:cNvSpPr txBox="1">
            <a:spLocks noChangeArrowheads="1"/>
          </p:cNvSpPr>
          <p:nvPr/>
        </p:nvSpPr>
        <p:spPr bwMode="auto">
          <a:xfrm>
            <a:off x="2196083" y="2587334"/>
            <a:ext cx="13684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800" b="1">
                <a:solidFill>
                  <a:srgbClr val="FF0000"/>
                </a:solidFill>
                <a:latin typeface="Calibri" pitchFamily="34" charset="0"/>
              </a:rPr>
              <a:t>-2           -2</a:t>
            </a:r>
          </a:p>
        </p:txBody>
      </p:sp>
      <p:sp>
        <p:nvSpPr>
          <p:cNvPr id="143" name="Text Box 42"/>
          <p:cNvSpPr txBox="1">
            <a:spLocks noChangeArrowheads="1"/>
          </p:cNvSpPr>
          <p:nvPr/>
        </p:nvSpPr>
        <p:spPr bwMode="auto">
          <a:xfrm>
            <a:off x="323850" y="1127082"/>
            <a:ext cx="12255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600" b="1" dirty="0">
                <a:latin typeface="Calibri" pitchFamily="34" charset="0"/>
              </a:rPr>
              <a:t>Etat initial :</a:t>
            </a:r>
          </a:p>
        </p:txBody>
      </p:sp>
      <p:sp>
        <p:nvSpPr>
          <p:cNvPr id="156" name="Rectangle 4"/>
          <p:cNvSpPr>
            <a:spLocks noChangeArrowheads="1"/>
          </p:cNvSpPr>
          <p:nvPr/>
        </p:nvSpPr>
        <p:spPr bwMode="auto">
          <a:xfrm>
            <a:off x="424814" y="332656"/>
            <a:ext cx="707873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b="1" dirty="0" smtClean="0">
                <a:solidFill>
                  <a:srgbClr val="FF00FF"/>
                </a:solidFill>
                <a:latin typeface="Calibri" pitchFamily="34" charset="0"/>
              </a:rPr>
              <a:t>Echange de Spin induit par les interactions dipolaires</a:t>
            </a:r>
            <a:endParaRPr lang="fr-FR" altLang="fr-FR" sz="4400" i="1" dirty="0">
              <a:solidFill>
                <a:srgbClr val="FF00FF"/>
              </a:solidFill>
              <a:latin typeface="Calibri" pitchFamily="34" charset="0"/>
            </a:endParaRPr>
          </a:p>
        </p:txBody>
      </p:sp>
      <p:graphicFrame>
        <p:nvGraphicFramePr>
          <p:cNvPr id="24" name="Objet 23"/>
          <p:cNvGraphicFramePr>
            <a:graphicFrameLocks noChangeAspect="1"/>
          </p:cNvGraphicFramePr>
          <p:nvPr>
            <p:extLst/>
          </p:nvPr>
        </p:nvGraphicFramePr>
        <p:xfrm>
          <a:off x="3995935" y="2566944"/>
          <a:ext cx="1079502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24" name="Equation" r:id="rId4" imgW="545863" imgH="228501" progId="Equation.3">
                  <p:embed/>
                </p:oleObj>
              </mc:Choice>
              <mc:Fallback>
                <p:oleObj name="Equation" r:id="rId4" imgW="545863" imgH="2285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935" y="2566944"/>
                        <a:ext cx="1079502" cy="452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 Box 80"/>
          <p:cNvSpPr txBox="1">
            <a:spLocks noChangeArrowheads="1"/>
          </p:cNvSpPr>
          <p:nvPr/>
        </p:nvSpPr>
        <p:spPr bwMode="auto">
          <a:xfrm>
            <a:off x="5509194" y="2593684"/>
            <a:ext cx="2016126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800" b="1">
                <a:solidFill>
                  <a:srgbClr val="FF0000"/>
                </a:solidFill>
                <a:latin typeface="Calibri" pitchFamily="34" charset="0"/>
              </a:rPr>
              <a:t>-1	          -3</a:t>
            </a:r>
          </a:p>
        </p:txBody>
      </p:sp>
      <p:grpSp>
        <p:nvGrpSpPr>
          <p:cNvPr id="26" name="Group 43"/>
          <p:cNvGrpSpPr>
            <a:grpSpLocks/>
          </p:cNvGrpSpPr>
          <p:nvPr/>
        </p:nvGrpSpPr>
        <p:grpSpPr bwMode="auto">
          <a:xfrm rot="10800000">
            <a:off x="7033195" y="1195195"/>
            <a:ext cx="287338" cy="1079500"/>
            <a:chOff x="3371" y="2523"/>
            <a:chExt cx="181" cy="680"/>
          </a:xfrm>
          <a:solidFill>
            <a:srgbClr val="3333CC"/>
          </a:solidFill>
        </p:grpSpPr>
        <p:sp>
          <p:nvSpPr>
            <p:cNvPr id="27" name="Line 44"/>
            <p:cNvSpPr>
              <a:spLocks noChangeShapeType="1"/>
            </p:cNvSpPr>
            <p:nvPr/>
          </p:nvSpPr>
          <p:spPr bwMode="auto">
            <a:xfrm>
              <a:off x="3470" y="2523"/>
              <a:ext cx="0" cy="68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 type="arrow" w="med" len="med"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8" name="Oval 45"/>
            <p:cNvSpPr>
              <a:spLocks noChangeArrowheads="1"/>
            </p:cNvSpPr>
            <p:nvPr/>
          </p:nvSpPr>
          <p:spPr bwMode="auto">
            <a:xfrm>
              <a:off x="3371" y="2790"/>
              <a:ext cx="181" cy="181"/>
            </a:xfrm>
            <a:prstGeom prst="ellips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</p:grpSp>
      <p:grpSp>
        <p:nvGrpSpPr>
          <p:cNvPr id="29" name="Group 59"/>
          <p:cNvGrpSpPr>
            <a:grpSpLocks/>
          </p:cNvGrpSpPr>
          <p:nvPr/>
        </p:nvGrpSpPr>
        <p:grpSpPr bwMode="auto">
          <a:xfrm rot="10800000">
            <a:off x="5366320" y="1338070"/>
            <a:ext cx="935039" cy="936625"/>
            <a:chOff x="3334" y="3158"/>
            <a:chExt cx="589" cy="590"/>
          </a:xfrm>
          <a:solidFill>
            <a:srgbClr val="3333CC"/>
          </a:solidFill>
        </p:grpSpPr>
        <p:sp>
          <p:nvSpPr>
            <p:cNvPr id="30" name="Line 50"/>
            <p:cNvSpPr>
              <a:spLocks noChangeShapeType="1"/>
            </p:cNvSpPr>
            <p:nvPr/>
          </p:nvSpPr>
          <p:spPr bwMode="auto">
            <a:xfrm>
              <a:off x="3334" y="3158"/>
              <a:ext cx="589" cy="59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 type="arrow" w="med" len="med"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" name="Oval 51"/>
            <p:cNvSpPr>
              <a:spLocks noChangeArrowheads="1"/>
            </p:cNvSpPr>
            <p:nvPr/>
          </p:nvSpPr>
          <p:spPr bwMode="auto">
            <a:xfrm>
              <a:off x="3555" y="3364"/>
              <a:ext cx="181" cy="181"/>
            </a:xfrm>
            <a:prstGeom prst="ellips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</p:grpSp>
      <p:sp>
        <p:nvSpPr>
          <p:cNvPr id="32" name="Rectangle 76"/>
          <p:cNvSpPr>
            <a:spLocks noChangeArrowheads="1"/>
          </p:cNvSpPr>
          <p:nvPr/>
        </p:nvSpPr>
        <p:spPr bwMode="auto">
          <a:xfrm>
            <a:off x="4356100" y="1631907"/>
            <a:ext cx="422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b="1" dirty="0">
                <a:solidFill>
                  <a:srgbClr val="FF0000"/>
                </a:solidFill>
                <a:sym typeface="Wingdings 3" pitchFamily="18" charset="2"/>
              </a:rPr>
              <a:t></a:t>
            </a:r>
          </a:p>
        </p:txBody>
      </p:sp>
      <p:sp>
        <p:nvSpPr>
          <p:cNvPr id="33" name="Text Box 53"/>
          <p:cNvSpPr txBox="1">
            <a:spLocks noChangeArrowheads="1"/>
          </p:cNvSpPr>
          <p:nvPr/>
        </p:nvSpPr>
        <p:spPr bwMode="auto">
          <a:xfrm>
            <a:off x="7739063" y="1124744"/>
            <a:ext cx="1225550" cy="336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600" b="1">
                <a:latin typeface="Calibri" pitchFamily="34" charset="0"/>
              </a:rPr>
              <a:t>Etat final :</a:t>
            </a:r>
          </a:p>
        </p:txBody>
      </p:sp>
      <p:sp>
        <p:nvSpPr>
          <p:cNvPr id="34" name="Ellipse 33"/>
          <p:cNvSpPr/>
          <p:nvPr/>
        </p:nvSpPr>
        <p:spPr>
          <a:xfrm>
            <a:off x="8532440" y="6309320"/>
            <a:ext cx="432048" cy="432048"/>
          </a:xfrm>
          <a:prstGeom prst="ellipse">
            <a:avLst/>
          </a:prstGeom>
          <a:solidFill>
            <a:srgbClr val="818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ZoneTexte 34"/>
          <p:cNvSpPr txBox="1"/>
          <p:nvPr/>
        </p:nvSpPr>
        <p:spPr>
          <a:xfrm>
            <a:off x="8549584" y="6356067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Calibri" panose="020F0502020204030204" pitchFamily="34" charset="0"/>
              </a:rPr>
              <a:t>10</a:t>
            </a:r>
            <a:endParaRPr lang="fr-FR" sz="1600" b="1" dirty="0">
              <a:latin typeface="Calibri" panose="020F0502020204030204" pitchFamily="34" charset="0"/>
            </a:endParaRPr>
          </a:p>
        </p:txBody>
      </p:sp>
      <p:grpSp>
        <p:nvGrpSpPr>
          <p:cNvPr id="36" name="Group 52"/>
          <p:cNvGrpSpPr>
            <a:grpSpLocks/>
          </p:cNvGrpSpPr>
          <p:nvPr/>
        </p:nvGrpSpPr>
        <p:grpSpPr bwMode="auto">
          <a:xfrm rot="10985259">
            <a:off x="2053208" y="1195195"/>
            <a:ext cx="431800" cy="1079500"/>
            <a:chOff x="3742" y="2886"/>
            <a:chExt cx="272" cy="680"/>
          </a:xfrm>
          <a:solidFill>
            <a:srgbClr val="3333CC"/>
          </a:solidFill>
        </p:grpSpPr>
        <p:sp>
          <p:nvSpPr>
            <p:cNvPr id="37" name="Line 53"/>
            <p:cNvSpPr>
              <a:spLocks noChangeShapeType="1"/>
            </p:cNvSpPr>
            <p:nvPr/>
          </p:nvSpPr>
          <p:spPr bwMode="auto">
            <a:xfrm flipH="1">
              <a:off x="3742" y="2886"/>
              <a:ext cx="272" cy="68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 type="arrow" w="med" len="med"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8" name="Oval 54"/>
            <p:cNvSpPr>
              <a:spLocks noChangeArrowheads="1"/>
            </p:cNvSpPr>
            <p:nvPr/>
          </p:nvSpPr>
          <p:spPr bwMode="auto">
            <a:xfrm>
              <a:off x="3771" y="3169"/>
              <a:ext cx="181" cy="181"/>
            </a:xfrm>
            <a:prstGeom prst="ellips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</p:grpSp>
      <p:grpSp>
        <p:nvGrpSpPr>
          <p:cNvPr id="39" name="Group 55"/>
          <p:cNvGrpSpPr>
            <a:grpSpLocks/>
          </p:cNvGrpSpPr>
          <p:nvPr/>
        </p:nvGrpSpPr>
        <p:grpSpPr bwMode="auto">
          <a:xfrm rot="10914074">
            <a:off x="2916808" y="1195195"/>
            <a:ext cx="431800" cy="1079500"/>
            <a:chOff x="3742" y="2886"/>
            <a:chExt cx="272" cy="680"/>
          </a:xfrm>
          <a:solidFill>
            <a:srgbClr val="3333CC"/>
          </a:solidFill>
        </p:grpSpPr>
        <p:sp>
          <p:nvSpPr>
            <p:cNvPr id="40" name="Line 56"/>
            <p:cNvSpPr>
              <a:spLocks noChangeShapeType="1"/>
            </p:cNvSpPr>
            <p:nvPr/>
          </p:nvSpPr>
          <p:spPr bwMode="auto">
            <a:xfrm flipH="1">
              <a:off x="3742" y="2886"/>
              <a:ext cx="272" cy="68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 type="arrow" w="med" len="med"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1" name="Oval 57"/>
            <p:cNvSpPr>
              <a:spLocks noChangeArrowheads="1"/>
            </p:cNvSpPr>
            <p:nvPr/>
          </p:nvSpPr>
          <p:spPr bwMode="auto">
            <a:xfrm>
              <a:off x="3787" y="3145"/>
              <a:ext cx="181" cy="181"/>
            </a:xfrm>
            <a:prstGeom prst="ellips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</p:grpSp>
      <p:sp>
        <p:nvSpPr>
          <p:cNvPr id="2" name="ZoneTexte 1"/>
          <p:cNvSpPr txBox="1"/>
          <p:nvPr/>
        </p:nvSpPr>
        <p:spPr>
          <a:xfrm>
            <a:off x="423244" y="6021288"/>
            <a:ext cx="7533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alibri" panose="020F0502020204030204" pitchFamily="34" charset="0"/>
              </a:rPr>
              <a:t>Remarque :</a:t>
            </a:r>
            <a:r>
              <a:rPr lang="fr-FR" dirty="0" smtClean="0">
                <a:latin typeface="Calibri" panose="020F0502020204030204" pitchFamily="34" charset="0"/>
              </a:rPr>
              <a:t> Ce processus peut également être induit par </a:t>
            </a:r>
            <a:r>
              <a:rPr lang="fr-FR" b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les interactions</a:t>
            </a:r>
          </a:p>
          <a:p>
            <a:pPr algn="ctr"/>
            <a:r>
              <a:rPr lang="fr-FR" b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de Van der </a:t>
            </a:r>
            <a:r>
              <a:rPr lang="fr-FR" b="1" dirty="0" err="1" smtClean="0">
                <a:solidFill>
                  <a:schemeClr val="accent2"/>
                </a:solidFill>
                <a:latin typeface="Calibri" panose="020F0502020204030204" pitchFamily="34" charset="0"/>
              </a:rPr>
              <a:t>Waals</a:t>
            </a:r>
            <a:r>
              <a:rPr lang="fr-FR" dirty="0" smtClean="0">
                <a:latin typeface="Calibri" panose="020F0502020204030204" pitchFamily="34" charset="0"/>
              </a:rPr>
              <a:t> à très courte portée.</a:t>
            </a:r>
            <a:endParaRPr lang="fr-FR" dirty="0">
              <a:latin typeface="Calibri" panose="020F0502020204030204" pitchFamily="34" charset="0"/>
            </a:endParaRPr>
          </a:p>
        </p:txBody>
      </p:sp>
      <p:graphicFrame>
        <p:nvGraphicFramePr>
          <p:cNvPr id="42" name="Objet 41"/>
          <p:cNvGraphicFramePr>
            <a:graphicFrameLocks noChangeAspect="1"/>
          </p:cNvGraphicFramePr>
          <p:nvPr>
            <p:extLst/>
          </p:nvPr>
        </p:nvGraphicFramePr>
        <p:xfrm>
          <a:off x="1043608" y="4123366"/>
          <a:ext cx="2597056" cy="6565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25" name="Équation" r:id="rId6" imgW="952200" imgH="241200" progId="Equation.3">
                  <p:embed/>
                </p:oleObj>
              </mc:Choice>
              <mc:Fallback>
                <p:oleObj name="Équation" r:id="rId6" imgW="9522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608" y="4123366"/>
                        <a:ext cx="2597056" cy="656547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Rectangle 89"/>
          <p:cNvSpPr>
            <a:spLocks noChangeArrowheads="1"/>
          </p:cNvSpPr>
          <p:nvPr/>
        </p:nvSpPr>
        <p:spPr bwMode="auto">
          <a:xfrm>
            <a:off x="4582911" y="3451066"/>
            <a:ext cx="402153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1" eaLnBrk="1" hangingPunct="1">
              <a:spcBef>
                <a:spcPct val="0"/>
              </a:spcBef>
              <a:buNone/>
            </a:pPr>
            <a:r>
              <a:rPr lang="fr-FR" sz="1800" b="1" dirty="0" smtClean="0">
                <a:solidFill>
                  <a:srgbClr val="FF00FF"/>
                </a:solidFill>
                <a:latin typeface="Calibri" panose="020F0502020204030204" pitchFamily="34" charset="0"/>
                <a:cs typeface="+mn-cs"/>
              </a:rPr>
              <a:t>Échange </a:t>
            </a:r>
            <a:r>
              <a:rPr lang="fr-FR" sz="1800" b="1" dirty="0">
                <a:solidFill>
                  <a:srgbClr val="FF00FF"/>
                </a:solidFill>
                <a:latin typeface="Calibri" panose="020F0502020204030204" pitchFamily="34" charset="0"/>
                <a:cs typeface="+mn-cs"/>
              </a:rPr>
              <a:t>de Spin </a:t>
            </a:r>
            <a:r>
              <a:rPr lang="fr-FR" sz="1800" b="1" dirty="0" smtClean="0">
                <a:solidFill>
                  <a:srgbClr val="FF00FF"/>
                </a:solidFill>
                <a:latin typeface="Calibri" panose="020F0502020204030204" pitchFamily="34" charset="0"/>
                <a:cs typeface="+mn-cs"/>
              </a:rPr>
              <a:t>:</a:t>
            </a:r>
          </a:p>
          <a:p>
            <a:pPr lvl="1" eaLnBrk="1" hangingPunct="1">
              <a:spcBef>
                <a:spcPct val="0"/>
              </a:spcBef>
              <a:buNone/>
            </a:pPr>
            <a:r>
              <a:rPr lang="fr-FR" sz="1800" b="1" dirty="0" smtClean="0">
                <a:solidFill>
                  <a:srgbClr val="000000"/>
                </a:solidFill>
                <a:latin typeface="Calibri" panose="020F0502020204030204" pitchFamily="34" charset="0"/>
                <a:cs typeface="+mn-cs"/>
              </a:rPr>
              <a:t>Le </a:t>
            </a:r>
            <a:r>
              <a:rPr lang="fr-FR" sz="1800" b="1" dirty="0">
                <a:solidFill>
                  <a:srgbClr val="000000"/>
                </a:solidFill>
                <a:latin typeface="Calibri" panose="020F0502020204030204" pitchFamily="34" charset="0"/>
                <a:cs typeface="+mn-cs"/>
              </a:rPr>
              <a:t>spin </a:t>
            </a:r>
            <a:r>
              <a:rPr lang="fr-FR" sz="1800" b="1" dirty="0" smtClean="0">
                <a:solidFill>
                  <a:srgbClr val="000000"/>
                </a:solidFill>
                <a:latin typeface="Calibri" panose="020F0502020204030204" pitchFamily="34" charset="0"/>
                <a:cs typeface="+mn-cs"/>
              </a:rPr>
              <a:t>total de la paire d’atomes en interaction </a:t>
            </a:r>
            <a:r>
              <a:rPr lang="fr-FR" sz="1800" b="1" dirty="0">
                <a:solidFill>
                  <a:srgbClr val="000000"/>
                </a:solidFill>
                <a:latin typeface="Calibri" panose="020F0502020204030204" pitchFamily="34" charset="0"/>
                <a:cs typeface="+mn-cs"/>
              </a:rPr>
              <a:t>est conservé</a:t>
            </a:r>
            <a:endParaRPr lang="fr-FR" altLang="fr-FR" sz="1800" b="1" dirty="0">
              <a:solidFill>
                <a:srgbClr val="000000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1081356" y="4086364"/>
            <a:ext cx="2577786" cy="792505"/>
          </a:xfrm>
          <a:prstGeom prst="wedgeRectCallout">
            <a:avLst>
              <a:gd name="adj1" fmla="val 94713"/>
              <a:gd name="adj2" fmla="val -57162"/>
            </a:avLst>
          </a:prstGeom>
          <a:noFill/>
          <a:ln w="38100" algn="ctr">
            <a:solidFill>
              <a:srgbClr val="FF00FF"/>
            </a:solidFill>
            <a:miter lim="800000"/>
            <a:headEnd/>
            <a:tailEnd/>
          </a:ln>
        </p:spPr>
        <p:txBody>
          <a:bodyPr wrap="square" rtlCol="0" anchor="ctr">
            <a:noAutofit/>
          </a:bodyPr>
          <a:lstStyle/>
          <a:p>
            <a:pPr algn="ctr"/>
            <a:endParaRPr lang="fr-FR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2" name="ZoneTexte 51"/>
          <p:cNvSpPr txBox="1"/>
          <p:nvPr/>
        </p:nvSpPr>
        <p:spPr>
          <a:xfrm>
            <a:off x="3995936" y="4869160"/>
            <a:ext cx="3507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Calibri" panose="020F0502020204030204" pitchFamily="34" charset="0"/>
              </a:rPr>
              <a:t>Opérateurs quantiques </a:t>
            </a:r>
            <a:r>
              <a:rPr lang="fr-FR" dirty="0" smtClean="0">
                <a:latin typeface="Calibri" panose="020F0502020204030204" pitchFamily="34" charset="0"/>
              </a:rPr>
              <a:t>modifiant la projection du spin de ±1</a:t>
            </a:r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29834" y="3356992"/>
            <a:ext cx="4907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Calibri" panose="020F0502020204030204" pitchFamily="34" charset="0"/>
              </a:rPr>
              <a:t>Ce processus se formalise :</a:t>
            </a:r>
            <a:endParaRPr lang="fr-FR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01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9"/>
          <p:cNvSpPr>
            <a:spLocks noChangeArrowheads="1"/>
          </p:cNvSpPr>
          <p:nvPr/>
        </p:nvSpPr>
        <p:spPr bwMode="auto">
          <a:xfrm>
            <a:off x="666424" y="915972"/>
            <a:ext cx="8082040" cy="4601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63525" indent="-263525" eaLnBrk="1" hangingPunct="1">
              <a:spcBef>
                <a:spcPct val="0"/>
              </a:spcBef>
            </a:pPr>
            <a:r>
              <a:rPr lang="fr-FR" sz="2000" b="1" dirty="0" smtClean="0">
                <a:latin typeface="Calibri" panose="020F0502020204030204" pitchFamily="34" charset="0"/>
                <a:cs typeface="+mn-cs"/>
              </a:rPr>
              <a:t>Physique des atomes froids </a:t>
            </a:r>
            <a:r>
              <a:rPr lang="fr-FR" sz="2000" b="1" dirty="0" smtClean="0">
                <a:solidFill>
                  <a:schemeClr val="accent2"/>
                </a:solidFill>
                <a:latin typeface="Calibri" panose="020F0502020204030204" pitchFamily="34" charset="0"/>
                <a:cs typeface="+mn-cs"/>
              </a:rPr>
              <a:t>fortement affectée par les interactions</a:t>
            </a:r>
          </a:p>
          <a:p>
            <a:pPr marL="0" lvl="1" eaLnBrk="1" hangingPunct="1">
              <a:spcBef>
                <a:spcPct val="0"/>
              </a:spcBef>
              <a:buNone/>
            </a:pPr>
            <a:endParaRPr lang="fr-FR" sz="1800" b="1" dirty="0" smtClean="0">
              <a:solidFill>
                <a:srgbClr val="009999"/>
              </a:solidFill>
              <a:latin typeface="Calibri" panose="020F0502020204030204" pitchFamily="34" charset="0"/>
              <a:cs typeface="+mn-cs"/>
            </a:endParaRPr>
          </a:p>
          <a:p>
            <a:pPr marL="263525" indent="-263525" eaLnBrk="1" hangingPunct="1">
              <a:spcBef>
                <a:spcPct val="0"/>
              </a:spcBef>
            </a:pPr>
            <a:r>
              <a:rPr lang="fr-FR" sz="2000" b="1" dirty="0" smtClean="0">
                <a:latin typeface="Calibri" panose="020F0502020204030204" pitchFamily="34" charset="0"/>
                <a:cs typeface="+mn-cs"/>
              </a:rPr>
              <a:t>Atomes froids </a:t>
            </a:r>
            <a:r>
              <a:rPr lang="fr-FR" sz="2000" b="1" dirty="0" smtClean="0">
                <a:solidFill>
                  <a:srgbClr val="00B050"/>
                </a:solidFill>
                <a:latin typeface="Calibri" panose="020F0502020204030204" pitchFamily="34" charset="0"/>
                <a:cs typeface="+mn-cs"/>
              </a:rPr>
              <a:t>chargés dans un potentiel périodique,</a:t>
            </a:r>
            <a:r>
              <a:rPr lang="fr-FR" sz="2000" b="1" dirty="0" smtClean="0">
                <a:latin typeface="Calibri" panose="020F0502020204030204" pitchFamily="34" charset="0"/>
                <a:cs typeface="+mn-cs"/>
              </a:rPr>
              <a:t> similaires à des systèmes de la matière condensée</a:t>
            </a:r>
            <a:endParaRPr lang="fr-FR" sz="2000" b="1" dirty="0">
              <a:latin typeface="Calibri" panose="020F0502020204030204" pitchFamily="34" charset="0"/>
              <a:cs typeface="+mn-cs"/>
            </a:endParaRPr>
          </a:p>
          <a:p>
            <a:pPr marL="0" lvl="1" eaLnBrk="1" hangingPunct="1">
              <a:spcBef>
                <a:spcPct val="0"/>
              </a:spcBef>
              <a:buNone/>
            </a:pPr>
            <a:endParaRPr lang="fr-FR" sz="1800" b="1" dirty="0" smtClean="0">
              <a:solidFill>
                <a:srgbClr val="009999"/>
              </a:solidFill>
              <a:latin typeface="Calibri" panose="020F0502020204030204" pitchFamily="34" charset="0"/>
              <a:cs typeface="+mn-cs"/>
            </a:endParaRPr>
          </a:p>
          <a:p>
            <a:pPr marL="263525" indent="-263525" eaLnBrk="1" hangingPunct="1">
              <a:spcBef>
                <a:spcPct val="0"/>
              </a:spcBef>
            </a:pPr>
            <a:r>
              <a:rPr lang="fr-FR" sz="2000" b="1" dirty="0" smtClean="0">
                <a:latin typeface="Calibri" panose="020F0502020204030204" pitchFamily="34" charset="0"/>
                <a:cs typeface="+mn-cs"/>
              </a:rPr>
              <a:t>En Physique de la matière condensée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fr-FR" sz="2000" b="1" dirty="0" smtClean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interaction d’échange = super-échange</a:t>
            </a:r>
            <a:endParaRPr lang="fr-FR" sz="2000" b="1" dirty="0">
              <a:solidFill>
                <a:srgbClr val="C00000"/>
              </a:solidFill>
              <a:latin typeface="Calibri" panose="020F0502020204030204" pitchFamily="34" charset="0"/>
              <a:cs typeface="+mn-cs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fr-FR" altLang="fr-FR" sz="1800" b="1" dirty="0" smtClean="0">
              <a:latin typeface="Calibri" panose="020F0502020204030204" pitchFamily="34" charset="0"/>
              <a:cs typeface="+mn-cs"/>
            </a:endParaRPr>
          </a:p>
          <a:p>
            <a:pPr marL="263525" indent="-263525" eaLnBrk="1" hangingPunct="1">
              <a:spcBef>
                <a:spcPct val="0"/>
              </a:spcBef>
            </a:pPr>
            <a:r>
              <a:rPr lang="fr-FR" altLang="fr-FR" sz="2000" b="1" dirty="0" smtClean="0">
                <a:latin typeface="Calibri" panose="020F0502020204030204" pitchFamily="34" charset="0"/>
                <a:cs typeface="+mn-cs"/>
              </a:rPr>
              <a:t>Chrome : </a:t>
            </a:r>
            <a:r>
              <a:rPr lang="fr-FR" altLang="fr-FR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+mn-cs"/>
              </a:rPr>
              <a:t>Grand Spin </a:t>
            </a:r>
            <a:r>
              <a:rPr lang="fr-FR" altLang="fr-FR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+mn-cs"/>
                <a:sym typeface="Wingdings 3" panose="05040102010807070707" pitchFamily="18" charset="2"/>
              </a:rPr>
              <a:t> </a:t>
            </a:r>
            <a:r>
              <a:rPr lang="fr-FR" altLang="fr-FR" sz="2000" b="1" dirty="0" smtClean="0">
                <a:latin typeface="Calibri" panose="020F0502020204030204" pitchFamily="34" charset="0"/>
                <a:cs typeface="+mn-cs"/>
              </a:rPr>
              <a:t>Système combinant les </a:t>
            </a:r>
            <a:r>
              <a:rPr lang="fr-FR" altLang="fr-FR" sz="2000" b="1" dirty="0" smtClean="0">
                <a:solidFill>
                  <a:schemeClr val="accent6"/>
                </a:solidFill>
                <a:latin typeface="Calibri" panose="020F0502020204030204" pitchFamily="34" charset="0"/>
                <a:cs typeface="+mn-cs"/>
              </a:rPr>
              <a:t>interactions de Van der </a:t>
            </a:r>
            <a:r>
              <a:rPr lang="fr-FR" altLang="fr-FR" sz="2000" b="1" dirty="0" err="1" smtClean="0">
                <a:solidFill>
                  <a:schemeClr val="accent6"/>
                </a:solidFill>
                <a:latin typeface="Calibri" panose="020F0502020204030204" pitchFamily="34" charset="0"/>
                <a:cs typeface="+mn-cs"/>
              </a:rPr>
              <a:t>Waals</a:t>
            </a:r>
            <a:r>
              <a:rPr lang="fr-FR" altLang="fr-FR" sz="2000" b="1" dirty="0" smtClean="0">
                <a:latin typeface="Calibri" panose="020F0502020204030204" pitchFamily="34" charset="0"/>
                <a:cs typeface="+mn-cs"/>
              </a:rPr>
              <a:t> et </a:t>
            </a:r>
            <a:r>
              <a:rPr lang="fr-FR" altLang="fr-FR" sz="2000" b="1" dirty="0" smtClean="0">
                <a:solidFill>
                  <a:srgbClr val="009999"/>
                </a:solidFill>
                <a:latin typeface="Calibri" panose="020F0502020204030204" pitchFamily="34" charset="0"/>
                <a:cs typeface="+mn-cs"/>
              </a:rPr>
              <a:t>les interactions dipôle-dipôle</a:t>
            </a:r>
          </a:p>
          <a:p>
            <a:pPr marL="0" indent="0" eaLnBrk="1" hangingPunct="1">
              <a:spcBef>
                <a:spcPct val="0"/>
              </a:spcBef>
              <a:buNone/>
            </a:pPr>
            <a:endParaRPr lang="fr-FR" altLang="fr-FR" sz="500" b="1" dirty="0" smtClean="0">
              <a:solidFill>
                <a:srgbClr val="FF00FF"/>
              </a:solidFill>
              <a:latin typeface="Calibri" panose="020F0502020204030204" pitchFamily="34" charset="0"/>
              <a:cs typeface="+mn-cs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fr-FR" altLang="fr-FR" sz="2000" b="1" dirty="0">
                <a:solidFill>
                  <a:srgbClr val="FF00FF"/>
                </a:solidFill>
                <a:latin typeface="Calibri" panose="020F0502020204030204" pitchFamily="34" charset="0"/>
                <a:cs typeface="+mn-cs"/>
              </a:rPr>
              <a:t>I</a:t>
            </a:r>
            <a:r>
              <a:rPr lang="fr-FR" altLang="fr-FR" sz="2000" b="1" dirty="0" smtClean="0">
                <a:solidFill>
                  <a:srgbClr val="FF00FF"/>
                </a:solidFill>
                <a:latin typeface="Calibri" panose="020F0502020204030204" pitchFamily="34" charset="0"/>
                <a:cs typeface="+mn-cs"/>
              </a:rPr>
              <a:t>nteraction d’échange </a:t>
            </a:r>
            <a:r>
              <a:rPr lang="fr-FR" altLang="fr-FR" sz="2000" b="1" dirty="0" smtClean="0">
                <a:latin typeface="Calibri" panose="020F0502020204030204" pitchFamily="34" charset="0"/>
                <a:cs typeface="+mn-cs"/>
              </a:rPr>
              <a:t>induite par le couplage dipolaire</a:t>
            </a:r>
          </a:p>
          <a:p>
            <a:pPr marL="0" indent="0" eaLnBrk="1" hangingPunct="1">
              <a:spcBef>
                <a:spcPct val="0"/>
              </a:spcBef>
              <a:buNone/>
            </a:pPr>
            <a:endParaRPr lang="fr-FR" altLang="fr-FR" sz="1800" b="1" dirty="0" smtClean="0">
              <a:latin typeface="Calibri" panose="020F0502020204030204" pitchFamily="34" charset="0"/>
              <a:cs typeface="+mn-cs"/>
            </a:endParaRPr>
          </a:p>
          <a:p>
            <a:pPr marL="174625" indent="-174625" eaLnBrk="1" hangingPunct="1">
              <a:spcBef>
                <a:spcPct val="0"/>
              </a:spcBef>
            </a:pPr>
            <a:r>
              <a:rPr lang="fr-FR" altLang="fr-FR" sz="2000" b="1" dirty="0">
                <a:latin typeface="Calibri" panose="020F0502020204030204" pitchFamily="34" charset="0"/>
              </a:rPr>
              <a:t> </a:t>
            </a:r>
            <a:r>
              <a:rPr lang="fr-FR" altLang="fr-FR" sz="2000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Interactions </a:t>
            </a:r>
            <a:r>
              <a:rPr lang="fr-FR" altLang="fr-FR" sz="2000" b="1" dirty="0">
                <a:solidFill>
                  <a:srgbClr val="009999"/>
                </a:solidFill>
                <a:latin typeface="Calibri" panose="020F0502020204030204" pitchFamily="34" charset="0"/>
              </a:rPr>
              <a:t>Dipôle-Dipôle </a:t>
            </a:r>
            <a:r>
              <a:rPr lang="fr-FR" altLang="fr-FR" sz="2000" b="1" dirty="0" smtClean="0">
                <a:latin typeface="Calibri" panose="020F0502020204030204" pitchFamily="34" charset="0"/>
              </a:rPr>
              <a:t> : Deux processus</a:t>
            </a:r>
            <a:endParaRPr lang="fr-FR" altLang="fr-FR" sz="2000" b="1" dirty="0">
              <a:latin typeface="Calibri" panose="020F0502020204030204" pitchFamily="34" charset="0"/>
            </a:endParaRPr>
          </a:p>
          <a:p>
            <a:pPr marL="989013" lvl="1" indent="-188913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1400" b="1" dirty="0">
                <a:latin typeface="Calibri" panose="020F0502020204030204" pitchFamily="34" charset="0"/>
              </a:rPr>
              <a:t>  </a:t>
            </a:r>
            <a:r>
              <a:rPr lang="fr-FR" altLang="fr-FR" sz="1800" b="1" dirty="0" smtClean="0">
                <a:latin typeface="Calibri" panose="020F0502020204030204" pitchFamily="34" charset="0"/>
              </a:rPr>
              <a:t>L’échange de spin</a:t>
            </a:r>
            <a:endParaRPr lang="fr-FR" altLang="fr-FR" sz="1800" b="1" dirty="0">
              <a:latin typeface="Calibri" panose="020F0502020204030204" pitchFamily="34" charset="0"/>
            </a:endParaRPr>
          </a:p>
          <a:p>
            <a:pPr marL="989013" lvl="1" indent="-188913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1800" b="1" dirty="0">
                <a:latin typeface="Calibri" panose="020F0502020204030204" pitchFamily="34" charset="0"/>
              </a:rPr>
              <a:t> </a:t>
            </a:r>
            <a:r>
              <a:rPr lang="fr-FR" altLang="fr-FR" sz="1800" b="1" dirty="0" smtClean="0">
                <a:latin typeface="Calibri" panose="020F0502020204030204" pitchFamily="34" charset="0"/>
              </a:rPr>
              <a:t>La relaxation dipolaire</a:t>
            </a:r>
            <a:endParaRPr lang="fr-FR" altLang="fr-FR" sz="1800" b="1" dirty="0">
              <a:latin typeface="Calibri" panose="020F0502020204030204" pitchFamily="34" charset="0"/>
            </a:endParaRPr>
          </a:p>
        </p:txBody>
      </p:sp>
      <p:sp>
        <p:nvSpPr>
          <p:cNvPr id="6" name="Ellipse 5"/>
          <p:cNvSpPr/>
          <p:nvPr/>
        </p:nvSpPr>
        <p:spPr>
          <a:xfrm>
            <a:off x="8532440" y="6309320"/>
            <a:ext cx="432048" cy="432048"/>
          </a:xfrm>
          <a:prstGeom prst="ellipse">
            <a:avLst/>
          </a:prstGeom>
          <a:solidFill>
            <a:srgbClr val="818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8549584" y="6356067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Calibri" panose="020F0502020204030204" pitchFamily="34" charset="0"/>
              </a:rPr>
              <a:t>11</a:t>
            </a:r>
            <a:endParaRPr lang="fr-FR" sz="1600" b="1" dirty="0">
              <a:latin typeface="Calibri" panose="020F0502020204030204" pitchFamily="34" charset="0"/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423244" y="105321"/>
            <a:ext cx="7781925" cy="5873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fr-FR" altLang="fr-FR" sz="3200" b="1" i="1" dirty="0" smtClean="0">
                <a:solidFill>
                  <a:schemeClr val="tx1"/>
                </a:solidFill>
                <a:latin typeface="Calibri" pitchFamily="34" charset="0"/>
              </a:rPr>
              <a:t>Introduction : Bilan</a:t>
            </a:r>
            <a:endParaRPr lang="fr-FR" altLang="fr-FR" sz="3200" b="1" i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95250" y="5805264"/>
            <a:ext cx="8541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fr-FR" sz="2000" b="1" dirty="0" smtClean="0">
                <a:latin typeface="Calibri" pitchFamily="34" charset="0"/>
              </a:rPr>
              <a:t>But : </a:t>
            </a:r>
            <a:r>
              <a:rPr lang="fr-FR" altLang="fr-FR" sz="2000" b="1" dirty="0" smtClean="0">
                <a:solidFill>
                  <a:srgbClr val="FF0000"/>
                </a:solidFill>
                <a:latin typeface="Calibri" pitchFamily="34" charset="0"/>
              </a:rPr>
              <a:t>Etudier </a:t>
            </a:r>
            <a:r>
              <a:rPr lang="fr-FR" altLang="fr-FR" sz="2000" b="1" dirty="0">
                <a:solidFill>
                  <a:srgbClr val="FF0000"/>
                </a:solidFill>
                <a:latin typeface="Calibri" pitchFamily="34" charset="0"/>
              </a:rPr>
              <a:t>la dynamique de spin d’un gaz quantique dipolaire en réseau </a:t>
            </a:r>
            <a:r>
              <a:rPr lang="fr-FR" altLang="fr-FR" sz="2000" b="1" dirty="0" smtClean="0">
                <a:solidFill>
                  <a:srgbClr val="FF0000"/>
                </a:solidFill>
                <a:latin typeface="Calibri" pitchFamily="34" charset="0"/>
              </a:rPr>
              <a:t>3D</a:t>
            </a:r>
            <a:endParaRPr lang="fr-FR" altLang="fr-FR" sz="2000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76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re 1"/>
          <p:cNvSpPr txBox="1">
            <a:spLocks/>
          </p:cNvSpPr>
          <p:nvPr/>
        </p:nvSpPr>
        <p:spPr>
          <a:xfrm>
            <a:off x="423244" y="105321"/>
            <a:ext cx="7781925" cy="5873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fr-FR" altLang="fr-FR" sz="3200" b="1" i="1" dirty="0" smtClean="0">
                <a:solidFill>
                  <a:schemeClr val="tx1"/>
                </a:solidFill>
                <a:latin typeface="Calibri" pitchFamily="34" charset="0"/>
              </a:rPr>
              <a:t>Introduction</a:t>
            </a:r>
            <a:endParaRPr lang="fr-FR" altLang="fr-FR" sz="3200" b="1" i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739" y="4499669"/>
            <a:ext cx="4419741" cy="217343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64" y="4359394"/>
            <a:ext cx="2720720" cy="245398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1737" y="3787757"/>
            <a:ext cx="3712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 algn="r">
              <a:buFont typeface="Arial" panose="020B0604020202020204" pitchFamily="34" charset="0"/>
              <a:buChar char="•"/>
            </a:pPr>
            <a:r>
              <a:rPr lang="fr-FR" b="1" i="1" dirty="0" smtClean="0">
                <a:latin typeface="Calibri" panose="020F0502020204030204" pitchFamily="34" charset="0"/>
              </a:rPr>
              <a:t>Avec des molécules dipolaires :</a:t>
            </a:r>
          </a:p>
          <a:p>
            <a:pPr algn="r"/>
            <a:r>
              <a:rPr lang="fr-FR" sz="1400" i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Yan et al., Nature </a:t>
            </a:r>
            <a:r>
              <a:rPr lang="fr-FR" sz="1400" b="1" i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501</a:t>
            </a:r>
            <a:r>
              <a:rPr lang="fr-FR" sz="1400" i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, 521-525 (2013) </a:t>
            </a:r>
            <a:endParaRPr lang="fr-FR" sz="1400" i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66" name="Text Box 19"/>
          <p:cNvSpPr txBox="1">
            <a:spLocks noChangeArrowheads="1"/>
          </p:cNvSpPr>
          <p:nvPr/>
        </p:nvSpPr>
        <p:spPr bwMode="auto">
          <a:xfrm>
            <a:off x="5028684" y="3783330"/>
            <a:ext cx="33231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2"/>
              </a:buClr>
              <a:buFont typeface="Century Gothic" panose="020B0502020202020204" pitchFamily="34" charset="0"/>
              <a:buChar char="►"/>
              <a:defRPr sz="2400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9966FF"/>
              </a:buClr>
              <a:buSzPct val="70000"/>
              <a:buFont typeface="Century Gothic" panose="020B0502020202020204" pitchFamily="34" charset="0"/>
              <a:buChar char="►"/>
              <a:defRPr sz="2000" b="1">
                <a:solidFill>
                  <a:srgbClr val="9966FF"/>
                </a:solidFill>
                <a:latin typeface="Century Gothic" panose="020B0502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000000"/>
              </a:buClr>
              <a:buSzPct val="60000"/>
              <a:buFont typeface="Century Gothic" panose="020B0502020202020204" pitchFamily="34" charset="0"/>
              <a:buChar char="►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174625" indent="-174625" algn="r" eaLnBrk="1" hangingPunct="1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fr-FR" altLang="fr-FR" sz="1800" b="1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Avec des atomes de Rydberg :</a:t>
            </a:r>
            <a:endParaRPr lang="fr-FR" altLang="fr-FR" sz="1600" b="1" i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r" eaLnBrk="1" hangingPunct="1">
              <a:spcBef>
                <a:spcPct val="0"/>
              </a:spcBef>
              <a:buClrTx/>
              <a:buNone/>
            </a:pPr>
            <a:r>
              <a:rPr lang="fr-FR" altLang="fr-FR" sz="1400" i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Barredo</a:t>
            </a:r>
            <a:r>
              <a:rPr lang="fr-FR" altLang="fr-FR" sz="1400" i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et al., </a:t>
            </a:r>
            <a:r>
              <a:rPr lang="fr-FR" altLang="fr-FR" sz="1400" i="1" dirty="0">
                <a:solidFill>
                  <a:srgbClr val="C00000"/>
                </a:solidFill>
                <a:latin typeface="Calibri" panose="020F0502020204030204" pitchFamily="34" charset="0"/>
              </a:rPr>
              <a:t>PRL </a:t>
            </a:r>
            <a:r>
              <a:rPr lang="fr-FR" sz="1400" b="1" i="1" dirty="0">
                <a:solidFill>
                  <a:srgbClr val="C00000"/>
                </a:solidFill>
                <a:latin typeface="Calibri" panose="020F0502020204030204" pitchFamily="34" charset="0"/>
              </a:rPr>
              <a:t>114</a:t>
            </a:r>
            <a:r>
              <a:rPr lang="fr-FR" sz="1400" i="1" dirty="0">
                <a:solidFill>
                  <a:srgbClr val="C00000"/>
                </a:solidFill>
                <a:latin typeface="Calibri" panose="020F0502020204030204" pitchFamily="34" charset="0"/>
              </a:rPr>
              <a:t>, 113002 (2015)</a:t>
            </a:r>
          </a:p>
        </p:txBody>
      </p:sp>
      <p:sp>
        <p:nvSpPr>
          <p:cNvPr id="96" name="Rectangle 4"/>
          <p:cNvSpPr>
            <a:spLocks noChangeArrowheads="1"/>
          </p:cNvSpPr>
          <p:nvPr/>
        </p:nvSpPr>
        <p:spPr bwMode="auto">
          <a:xfrm>
            <a:off x="424814" y="332656"/>
            <a:ext cx="6407568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b="1" dirty="0" smtClean="0">
                <a:solidFill>
                  <a:srgbClr val="FF00FF"/>
                </a:solidFill>
                <a:latin typeface="Calibri" pitchFamily="34" charset="0"/>
              </a:rPr>
              <a:t>Echange de Spin à longue distance</a:t>
            </a:r>
            <a:endParaRPr lang="fr-FR" altLang="fr-FR" sz="4400" i="1" dirty="0">
              <a:solidFill>
                <a:srgbClr val="FF00FF"/>
              </a:solidFill>
              <a:latin typeface="Calibri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67544" y="1455356"/>
            <a:ext cx="486726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Calibri" panose="020F0502020204030204" pitchFamily="34" charset="0"/>
              </a:rPr>
              <a:t>Un des résultats principaux de cette thèse :</a:t>
            </a:r>
          </a:p>
          <a:p>
            <a:r>
              <a:rPr lang="fr-FR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Première observation d’échange de spin à longue distance avec un gaz quantique dégénéré (</a:t>
            </a:r>
            <a:r>
              <a:rPr lang="fr-FR" b="1" dirty="0" smtClean="0">
                <a:latin typeface="Calibri" panose="020F0502020204030204" pitchFamily="34" charset="0"/>
              </a:rPr>
              <a:t>système à N corps</a:t>
            </a:r>
            <a:r>
              <a:rPr lang="fr-FR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)</a:t>
            </a:r>
            <a:endParaRPr lang="fr-FR" b="1" dirty="0">
              <a:solidFill>
                <a:srgbClr val="009999"/>
              </a:solidFill>
              <a:latin typeface="Calibri" panose="020F0502020204030204" pitchFamily="34" charset="0"/>
            </a:endParaRPr>
          </a:p>
        </p:txBody>
      </p:sp>
      <p:pic>
        <p:nvPicPr>
          <p:cNvPr id="1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700" y="459968"/>
            <a:ext cx="3375772" cy="3113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Ellipse 13"/>
          <p:cNvSpPr/>
          <p:nvPr/>
        </p:nvSpPr>
        <p:spPr>
          <a:xfrm>
            <a:off x="8532440" y="6309320"/>
            <a:ext cx="432048" cy="432048"/>
          </a:xfrm>
          <a:prstGeom prst="ellipse">
            <a:avLst/>
          </a:prstGeom>
          <a:solidFill>
            <a:srgbClr val="818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8549584" y="6356067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Calibri" panose="020F0502020204030204" pitchFamily="34" charset="0"/>
              </a:rPr>
              <a:t>12</a:t>
            </a:r>
            <a:endParaRPr lang="fr-FR" sz="1600" b="1" dirty="0">
              <a:latin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55776" y="2924944"/>
            <a:ext cx="29963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ct val="0"/>
              </a:spcBef>
            </a:pPr>
            <a:r>
              <a:rPr lang="fr-FR" altLang="fr-FR" sz="1600" i="1" dirty="0">
                <a:solidFill>
                  <a:srgbClr val="C00000"/>
                </a:solidFill>
                <a:latin typeface="Calibri" panose="020F0502020204030204" pitchFamily="34" charset="0"/>
              </a:rPr>
              <a:t>d</a:t>
            </a:r>
            <a:r>
              <a:rPr lang="fr-FR" altLang="fr-FR" sz="1600" i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e Paz et al., </a:t>
            </a:r>
            <a:r>
              <a:rPr lang="fr-FR" altLang="fr-FR" sz="1600" i="1" dirty="0">
                <a:solidFill>
                  <a:srgbClr val="C00000"/>
                </a:solidFill>
                <a:latin typeface="Calibri" panose="020F0502020204030204" pitchFamily="34" charset="0"/>
              </a:rPr>
              <a:t>PRL </a:t>
            </a:r>
            <a:r>
              <a:rPr lang="fr-FR" sz="1600" b="1" i="1" dirty="0">
                <a:solidFill>
                  <a:srgbClr val="C00000"/>
                </a:solidFill>
                <a:latin typeface="Calibri" panose="020F0502020204030204" pitchFamily="34" charset="0"/>
              </a:rPr>
              <a:t>111</a:t>
            </a:r>
            <a:r>
              <a:rPr lang="fr-FR" sz="1600" i="1" dirty="0">
                <a:solidFill>
                  <a:srgbClr val="C00000"/>
                </a:solidFill>
                <a:latin typeface="Calibri" panose="020F0502020204030204" pitchFamily="34" charset="0"/>
              </a:rPr>
              <a:t>, 1–5, (2013</a:t>
            </a:r>
            <a:r>
              <a:rPr lang="fr-FR" sz="1600" i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)</a:t>
            </a:r>
            <a:endParaRPr lang="fr-FR" sz="1600" i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87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78693" y="1844824"/>
            <a:ext cx="8041779" cy="3312368"/>
          </a:xfrm>
        </p:spPr>
        <p:txBody>
          <a:bodyPr/>
          <a:lstStyle/>
          <a:p>
            <a:pPr>
              <a:buBlip>
                <a:blip r:embed="rId2"/>
              </a:buBlip>
            </a:pPr>
            <a:r>
              <a:rPr lang="fr-FR" sz="2400" b="1" dirty="0" smtClean="0">
                <a:latin typeface="Calibri" panose="020F0502020204030204" pitchFamily="34" charset="0"/>
              </a:rPr>
              <a:t>Outils de contrôle des degrés de liberté internes et </a:t>
            </a:r>
          </a:p>
          <a:p>
            <a:pPr marL="0" indent="0">
              <a:buNone/>
            </a:pPr>
            <a:r>
              <a:rPr lang="fr-FR" sz="2400" b="1" dirty="0" smtClean="0">
                <a:latin typeface="Calibri" panose="020F0502020204030204" pitchFamily="34" charset="0"/>
              </a:rPr>
              <a:t>externes des atomes</a:t>
            </a:r>
          </a:p>
          <a:p>
            <a:pPr marL="0" indent="0">
              <a:buNone/>
            </a:pPr>
            <a:endParaRPr lang="fr-FR" sz="2400" b="1" dirty="0" smtClean="0">
              <a:latin typeface="Calibri" panose="020F0502020204030204" pitchFamily="34" charset="0"/>
            </a:endParaRPr>
          </a:p>
          <a:p>
            <a:pPr>
              <a:buBlip>
                <a:blip r:embed="rId2"/>
              </a:buBlip>
            </a:pPr>
            <a:r>
              <a:rPr lang="fr-FR" sz="2400" b="1" dirty="0" smtClean="0">
                <a:latin typeface="Calibri" panose="020F0502020204030204" pitchFamily="34" charset="0"/>
              </a:rPr>
              <a:t>Dynamique d’aimantation :</a:t>
            </a:r>
          </a:p>
          <a:p>
            <a:pPr marL="0" indent="0">
              <a:buNone/>
            </a:pPr>
            <a:r>
              <a:rPr lang="fr-FR" sz="2400" b="1" dirty="0" smtClean="0">
                <a:latin typeface="Calibri" panose="020F0502020204030204" pitchFamily="34" charset="0"/>
              </a:rPr>
              <a:t>Relaxation dipolaire en réseau 3D</a:t>
            </a:r>
          </a:p>
          <a:p>
            <a:pPr marL="0" indent="0">
              <a:buNone/>
            </a:pPr>
            <a:endParaRPr lang="fr-FR" sz="2400" b="1" dirty="0" smtClean="0">
              <a:latin typeface="Calibri" panose="020F0502020204030204" pitchFamily="34" charset="0"/>
            </a:endParaRPr>
          </a:p>
          <a:p>
            <a:pPr>
              <a:buBlip>
                <a:blip r:embed="rId2"/>
              </a:buBlip>
            </a:pPr>
            <a:r>
              <a:rPr lang="fr-FR" sz="2400" b="1" dirty="0" smtClean="0">
                <a:latin typeface="Calibri" panose="020F0502020204030204" pitchFamily="34" charset="0"/>
              </a:rPr>
              <a:t>Observations d’Echange de Spin en réseau 3D</a:t>
            </a:r>
          </a:p>
        </p:txBody>
      </p:sp>
      <p:sp>
        <p:nvSpPr>
          <p:cNvPr id="7" name="Ellipse 6"/>
          <p:cNvSpPr/>
          <p:nvPr/>
        </p:nvSpPr>
        <p:spPr>
          <a:xfrm>
            <a:off x="8532440" y="6309320"/>
            <a:ext cx="432048" cy="432048"/>
          </a:xfrm>
          <a:prstGeom prst="ellipse">
            <a:avLst/>
          </a:prstGeom>
          <a:solidFill>
            <a:srgbClr val="818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423244" y="105321"/>
            <a:ext cx="7781925" cy="5873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fr-FR" altLang="fr-FR" sz="3200" b="1" i="1" dirty="0" smtClean="0">
                <a:solidFill>
                  <a:schemeClr val="tx1"/>
                </a:solidFill>
                <a:latin typeface="Calibri" pitchFamily="34" charset="0"/>
              </a:rPr>
              <a:t>Sommaire</a:t>
            </a:r>
            <a:endParaRPr lang="fr-FR" altLang="fr-FR" sz="3200" b="1" i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6" name="Ellipse 5"/>
          <p:cNvSpPr/>
          <p:nvPr/>
        </p:nvSpPr>
        <p:spPr>
          <a:xfrm>
            <a:off x="8532440" y="6309320"/>
            <a:ext cx="432048" cy="432048"/>
          </a:xfrm>
          <a:prstGeom prst="ellipse">
            <a:avLst/>
          </a:prstGeom>
          <a:solidFill>
            <a:srgbClr val="818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8549584" y="6356067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Calibri" panose="020F0502020204030204" pitchFamily="34" charset="0"/>
              </a:rPr>
              <a:t>1</a:t>
            </a:r>
            <a:r>
              <a:rPr lang="fr-FR" sz="1600" b="1" dirty="0" smtClean="0">
                <a:latin typeface="Calibri" panose="020F0502020204030204" pitchFamily="34" charset="0"/>
              </a:rPr>
              <a:t>3</a:t>
            </a:r>
            <a:endParaRPr lang="fr-FR" sz="16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10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78693" y="1196752"/>
            <a:ext cx="8041779" cy="4752528"/>
          </a:xfrm>
        </p:spPr>
        <p:txBody>
          <a:bodyPr/>
          <a:lstStyle/>
          <a:p>
            <a:pPr>
              <a:buBlip>
                <a:blip r:embed="rId2"/>
              </a:buBlip>
            </a:pPr>
            <a:r>
              <a:rPr lang="fr-FR" sz="2400" b="1" dirty="0" smtClean="0">
                <a:latin typeface="Calibri" panose="020F0502020204030204" pitchFamily="34" charset="0"/>
              </a:rPr>
              <a:t>Outils de contrôle des degrés de liberté internes et </a:t>
            </a:r>
          </a:p>
          <a:p>
            <a:pPr marL="0" indent="0">
              <a:buNone/>
            </a:pPr>
            <a:r>
              <a:rPr lang="fr-FR" sz="2400" b="1" dirty="0" smtClean="0">
                <a:latin typeface="Calibri" panose="020F0502020204030204" pitchFamily="34" charset="0"/>
              </a:rPr>
              <a:t>externes des atomes</a:t>
            </a:r>
          </a:p>
          <a:p>
            <a:pPr marL="0" indent="0">
              <a:buNone/>
            </a:pPr>
            <a:endParaRPr lang="fr-FR" sz="2400" b="1" dirty="0" smtClean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fr-FR" sz="2400" b="1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fr-FR" sz="2400" b="1" dirty="0" smtClean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fr-FR" sz="2400" b="1" dirty="0" smtClean="0">
              <a:latin typeface="Calibri" panose="020F0502020204030204" pitchFamily="34" charset="0"/>
            </a:endParaRPr>
          </a:p>
          <a:p>
            <a:pPr>
              <a:buBlip>
                <a:blip r:embed="rId2"/>
              </a:buBlip>
            </a:pPr>
            <a:r>
              <a:rPr lang="fr-F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Dynamique d’aimantation :</a:t>
            </a:r>
          </a:p>
          <a:p>
            <a:pPr marL="0" indent="0">
              <a:buNone/>
            </a:pPr>
            <a:r>
              <a:rPr lang="fr-F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Relaxation dipolaire en réseau 3D</a:t>
            </a:r>
          </a:p>
          <a:p>
            <a:pPr marL="0" indent="0">
              <a:buNone/>
            </a:pPr>
            <a:endParaRPr lang="fr-FR" sz="2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  <a:p>
            <a:pPr>
              <a:buBlip>
                <a:blip r:embed="rId2"/>
              </a:buBlip>
            </a:pPr>
            <a:r>
              <a:rPr lang="fr-F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Observations d’Echange de Spin en réseau 3D</a:t>
            </a:r>
          </a:p>
        </p:txBody>
      </p:sp>
      <p:sp>
        <p:nvSpPr>
          <p:cNvPr id="7" name="Ellipse 6"/>
          <p:cNvSpPr/>
          <p:nvPr/>
        </p:nvSpPr>
        <p:spPr>
          <a:xfrm>
            <a:off x="8532440" y="6309320"/>
            <a:ext cx="432048" cy="432048"/>
          </a:xfrm>
          <a:prstGeom prst="ellipse">
            <a:avLst/>
          </a:prstGeom>
          <a:solidFill>
            <a:srgbClr val="818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423244" y="105321"/>
            <a:ext cx="7781925" cy="5873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fr-FR" altLang="fr-FR" sz="3200" b="1" i="1" dirty="0" smtClean="0">
                <a:solidFill>
                  <a:schemeClr val="tx1"/>
                </a:solidFill>
                <a:latin typeface="Calibri" pitchFamily="34" charset="0"/>
              </a:rPr>
              <a:t>Sommaire</a:t>
            </a:r>
            <a:endParaRPr lang="fr-FR" altLang="fr-FR" sz="3200" b="1" i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6" name="Ellipse 5"/>
          <p:cNvSpPr/>
          <p:nvPr/>
        </p:nvSpPr>
        <p:spPr>
          <a:xfrm>
            <a:off x="8532440" y="6309320"/>
            <a:ext cx="432048" cy="432048"/>
          </a:xfrm>
          <a:prstGeom prst="ellipse">
            <a:avLst/>
          </a:prstGeom>
          <a:solidFill>
            <a:srgbClr val="818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8549584" y="6356067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Calibri" panose="020F0502020204030204" pitchFamily="34" charset="0"/>
              </a:rPr>
              <a:t>1</a:t>
            </a:r>
            <a:r>
              <a:rPr lang="fr-FR" sz="1600" b="1" dirty="0" smtClean="0">
                <a:latin typeface="Calibri" panose="020F0502020204030204" pitchFamily="34" charset="0"/>
              </a:rPr>
              <a:t>3</a:t>
            </a:r>
            <a:endParaRPr lang="fr-FR" sz="1600" b="1" dirty="0">
              <a:latin typeface="Calibri" panose="020F0502020204030204" pitchFamily="34" charset="0"/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1075596" y="2212968"/>
            <a:ext cx="2551156" cy="1058352"/>
            <a:chOff x="5577481" y="3126893"/>
            <a:chExt cx="2649474" cy="1058352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7481" y="3126893"/>
              <a:ext cx="2649474" cy="783872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5838242" y="3815913"/>
              <a:ext cx="22792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latin typeface="Calibri" panose="020F0502020204030204" pitchFamily="34" charset="0"/>
                </a:rPr>
                <a:t>3   2    1    0  -1  -2  -3</a:t>
              </a:r>
              <a:endParaRPr lang="fr-FR" dirty="0">
                <a:latin typeface="Calibri" panose="020F0502020204030204" pitchFamily="34" charset="0"/>
              </a:endParaRPr>
            </a:p>
          </p:txBody>
        </p:sp>
      </p:grpSp>
      <p:pic>
        <p:nvPicPr>
          <p:cNvPr id="14" name="Imag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988840"/>
            <a:ext cx="4392488" cy="1152128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012732" y="3284390"/>
            <a:ext cx="2695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Contrôle de l’état de spin</a:t>
            </a:r>
            <a:endParaRPr lang="fr-FR" b="1" dirty="0">
              <a:solidFill>
                <a:srgbClr val="009999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746646" y="3209334"/>
            <a:ext cx="3865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Piégeage dans un réseau optique 3D</a:t>
            </a:r>
            <a:endParaRPr lang="fr-FR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84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5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6863" y="3994150"/>
            <a:ext cx="1809750" cy="2187575"/>
          </a:xfrm>
          <a:ln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7411" name="Freeform 156"/>
          <p:cNvSpPr>
            <a:spLocks/>
          </p:cNvSpPr>
          <p:nvPr/>
        </p:nvSpPr>
        <p:spPr bwMode="auto">
          <a:xfrm>
            <a:off x="1638300" y="1098550"/>
            <a:ext cx="6534150" cy="5010150"/>
          </a:xfrm>
          <a:custGeom>
            <a:avLst/>
            <a:gdLst>
              <a:gd name="T0" fmla="*/ 0 w 4152"/>
              <a:gd name="T1" fmla="*/ 2147483647 h 3120"/>
              <a:gd name="T2" fmla="*/ 2147483647 w 4152"/>
              <a:gd name="T3" fmla="*/ 2147483647 h 3120"/>
              <a:gd name="T4" fmla="*/ 2147483647 w 4152"/>
              <a:gd name="T5" fmla="*/ 2147483647 h 3120"/>
              <a:gd name="T6" fmla="*/ 2147483647 w 4152"/>
              <a:gd name="T7" fmla="*/ 2147483647 h 3120"/>
              <a:gd name="T8" fmla="*/ 2147483647 w 4152"/>
              <a:gd name="T9" fmla="*/ 2147483647 h 3120"/>
              <a:gd name="T10" fmla="*/ 2147483647 w 4152"/>
              <a:gd name="T11" fmla="*/ 2147483647 h 3120"/>
              <a:gd name="T12" fmla="*/ 2147483647 w 4152"/>
              <a:gd name="T13" fmla="*/ 2147483647 h 3120"/>
              <a:gd name="T14" fmla="*/ 2147483647 w 4152"/>
              <a:gd name="T15" fmla="*/ 2147483647 h 3120"/>
              <a:gd name="T16" fmla="*/ 2147483647 w 4152"/>
              <a:gd name="T17" fmla="*/ 2147483647 h 3120"/>
              <a:gd name="T18" fmla="*/ 2147483647 w 4152"/>
              <a:gd name="T19" fmla="*/ 2147483647 h 3120"/>
              <a:gd name="T20" fmla="*/ 2147483647 w 4152"/>
              <a:gd name="T21" fmla="*/ 2147483647 h 3120"/>
              <a:gd name="T22" fmla="*/ 2147483647 w 4152"/>
              <a:gd name="T23" fmla="*/ 2147483647 h 312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152"/>
              <a:gd name="T37" fmla="*/ 0 h 3120"/>
              <a:gd name="T38" fmla="*/ 4152 w 4152"/>
              <a:gd name="T39" fmla="*/ 3120 h 312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152" h="3120">
                <a:moveTo>
                  <a:pt x="0" y="376"/>
                </a:moveTo>
                <a:cubicBezTo>
                  <a:pt x="272" y="284"/>
                  <a:pt x="544" y="192"/>
                  <a:pt x="912" y="136"/>
                </a:cubicBezTo>
                <a:cubicBezTo>
                  <a:pt x="1280" y="80"/>
                  <a:pt x="1760" y="0"/>
                  <a:pt x="2208" y="40"/>
                </a:cubicBezTo>
                <a:cubicBezTo>
                  <a:pt x="2656" y="80"/>
                  <a:pt x="3288" y="216"/>
                  <a:pt x="3600" y="376"/>
                </a:cubicBezTo>
                <a:cubicBezTo>
                  <a:pt x="3912" y="536"/>
                  <a:pt x="4008" y="736"/>
                  <a:pt x="4080" y="1000"/>
                </a:cubicBezTo>
                <a:cubicBezTo>
                  <a:pt x="4152" y="1264"/>
                  <a:pt x="4120" y="1688"/>
                  <a:pt x="4032" y="1960"/>
                </a:cubicBezTo>
                <a:cubicBezTo>
                  <a:pt x="3944" y="2232"/>
                  <a:pt x="3768" y="2456"/>
                  <a:pt x="3552" y="2632"/>
                </a:cubicBezTo>
                <a:cubicBezTo>
                  <a:pt x="3336" y="2808"/>
                  <a:pt x="3016" y="2936"/>
                  <a:pt x="2736" y="3016"/>
                </a:cubicBezTo>
                <a:cubicBezTo>
                  <a:pt x="2456" y="3096"/>
                  <a:pt x="2144" y="3120"/>
                  <a:pt x="1872" y="3112"/>
                </a:cubicBezTo>
                <a:cubicBezTo>
                  <a:pt x="1600" y="3104"/>
                  <a:pt x="1328" y="3040"/>
                  <a:pt x="1104" y="2968"/>
                </a:cubicBezTo>
                <a:cubicBezTo>
                  <a:pt x="880" y="2896"/>
                  <a:pt x="704" y="2784"/>
                  <a:pt x="528" y="2680"/>
                </a:cubicBezTo>
                <a:cubicBezTo>
                  <a:pt x="352" y="2576"/>
                  <a:pt x="200" y="2460"/>
                  <a:pt x="48" y="2344"/>
                </a:cubicBezTo>
              </a:path>
            </a:pathLst>
          </a:custGeom>
          <a:noFill/>
          <a:ln w="50800">
            <a:solidFill>
              <a:srgbClr val="3366FF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grpSp>
        <p:nvGrpSpPr>
          <p:cNvPr id="17413" name="Group 697"/>
          <p:cNvGrpSpPr>
            <a:grpSpLocks/>
          </p:cNvGrpSpPr>
          <p:nvPr/>
        </p:nvGrpSpPr>
        <p:grpSpPr bwMode="auto">
          <a:xfrm>
            <a:off x="3714750" y="5697538"/>
            <a:ext cx="3792538" cy="1062037"/>
            <a:chOff x="3714744" y="5697538"/>
            <a:chExt cx="3792172" cy="1062037"/>
          </a:xfrm>
        </p:grpSpPr>
        <p:graphicFrame>
          <p:nvGraphicFramePr>
            <p:cNvPr id="17429" name="Object 64"/>
            <p:cNvGraphicFramePr>
              <a:graphicFrameLocks noChangeAspect="1"/>
            </p:cNvGraphicFramePr>
            <p:nvPr/>
          </p:nvGraphicFramePr>
          <p:xfrm>
            <a:off x="3714744" y="5697538"/>
            <a:ext cx="3376613" cy="6810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250" name="PHOTO-PAINT" r:id="rId5" imgW="3377210" imgH="681818" progId="CorelPhotoPaint.Image.12">
                    <p:embed/>
                  </p:oleObj>
                </mc:Choice>
                <mc:Fallback>
                  <p:oleObj name="PHOTO-PAINT" r:id="rId5" imgW="3377210" imgH="681818" progId="CorelPhotoPaint.Image.1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14744" y="5697538"/>
                          <a:ext cx="3376613" cy="6810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430" name="Rectangle 1397"/>
            <p:cNvSpPr>
              <a:spLocks noChangeArrowheads="1"/>
            </p:cNvSpPr>
            <p:nvPr/>
          </p:nvSpPr>
          <p:spPr bwMode="auto">
            <a:xfrm>
              <a:off x="4864099" y="6416675"/>
              <a:ext cx="2642817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rgbClr val="7030A0"/>
                </a:buClr>
                <a:buSzPct val="80000"/>
                <a:buFont typeface="Wingdings" panose="05000000000000000000" pitchFamily="2" charset="2"/>
                <a:buChar char="§"/>
              </a:pPr>
              <a:r>
                <a:rPr lang="fr-FR" dirty="0">
                  <a:latin typeface="Calibri" panose="020F0502020204030204" pitchFamily="34" charset="0"/>
                </a:rPr>
                <a:t> </a:t>
              </a:r>
              <a:r>
                <a:rPr lang="fr-FR" dirty="0" smtClean="0">
                  <a:latin typeface="Calibri" panose="020F0502020204030204" pitchFamily="34" charset="0"/>
                </a:rPr>
                <a:t>Piège optique croisé</a:t>
              </a:r>
              <a:endParaRPr lang="fr-FR" dirty="0">
                <a:latin typeface="Calibri" panose="020F0502020204030204" pitchFamily="34" charset="0"/>
              </a:endParaRPr>
            </a:p>
          </p:txBody>
        </p:sp>
      </p:grpSp>
      <p:sp>
        <p:nvSpPr>
          <p:cNvPr id="17414" name="Rectangle 1399"/>
          <p:cNvSpPr>
            <a:spLocks noChangeArrowheads="1"/>
          </p:cNvSpPr>
          <p:nvPr/>
        </p:nvSpPr>
        <p:spPr bwMode="auto">
          <a:xfrm>
            <a:off x="438576" y="6164263"/>
            <a:ext cx="1541136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1"/>
              </a:buClr>
              <a:buSzPct val="80000"/>
              <a:buFontTx/>
              <a:buChar char="•"/>
            </a:pPr>
            <a:r>
              <a:rPr lang="fr-FR" b="1" dirty="0">
                <a:latin typeface="Calibri" panose="020F0502020204030204" pitchFamily="34" charset="0"/>
              </a:rPr>
              <a:t> BEC </a:t>
            </a:r>
            <a:r>
              <a:rPr lang="fr-FR" b="1" dirty="0" smtClean="0">
                <a:latin typeface="Calibri" panose="020F0502020204030204" pitchFamily="34" charset="0"/>
              </a:rPr>
              <a:t>! (2007)</a:t>
            </a:r>
            <a:endParaRPr lang="fr-FR" b="1" dirty="0">
              <a:latin typeface="Calibri" panose="020F0502020204030204" pitchFamily="34" charset="0"/>
            </a:endParaRPr>
          </a:p>
        </p:txBody>
      </p:sp>
      <p:grpSp>
        <p:nvGrpSpPr>
          <p:cNvPr id="17415" name="Group 24"/>
          <p:cNvGrpSpPr>
            <a:grpSpLocks/>
          </p:cNvGrpSpPr>
          <p:nvPr/>
        </p:nvGrpSpPr>
        <p:grpSpPr bwMode="auto">
          <a:xfrm>
            <a:off x="7358063" y="4229100"/>
            <a:ext cx="1785937" cy="1985963"/>
            <a:chOff x="4635" y="2664"/>
            <a:chExt cx="1125" cy="1251"/>
          </a:xfrm>
        </p:grpSpPr>
        <p:sp>
          <p:nvSpPr>
            <p:cNvPr id="17427" name="Rectangle 1396"/>
            <p:cNvSpPr>
              <a:spLocks noChangeArrowheads="1"/>
            </p:cNvSpPr>
            <p:nvPr/>
          </p:nvSpPr>
          <p:spPr bwMode="auto">
            <a:xfrm>
              <a:off x="4635" y="3308"/>
              <a:ext cx="1125" cy="6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chemeClr val="tx1"/>
                </a:buClr>
                <a:buSzPct val="80000"/>
                <a:buFontTx/>
                <a:buChar char="•"/>
              </a:pPr>
              <a:r>
                <a:rPr lang="fr-FR" dirty="0">
                  <a:latin typeface="Calibri" panose="020F0502020204030204" pitchFamily="34" charset="0"/>
                </a:rPr>
                <a:t> </a:t>
              </a:r>
              <a:r>
                <a:rPr lang="fr-FR" dirty="0" smtClean="0">
                  <a:latin typeface="Calibri" panose="020F0502020204030204" pitchFamily="34" charset="0"/>
                </a:rPr>
                <a:t>Chargement dans un piège dipolaire 1D</a:t>
              </a:r>
              <a:endParaRPr lang="fr-FR" dirty="0">
                <a:latin typeface="Calibri" panose="020F0502020204030204" pitchFamily="34" charset="0"/>
              </a:endParaRPr>
            </a:p>
          </p:txBody>
        </p:sp>
        <p:pic>
          <p:nvPicPr>
            <p:cNvPr id="17428" name="Picture 110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" y="2664"/>
              <a:ext cx="1097" cy="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17" name="Rectangle 1394"/>
          <p:cNvSpPr>
            <a:spLocks noChangeArrowheads="1"/>
          </p:cNvSpPr>
          <p:nvPr/>
        </p:nvSpPr>
        <p:spPr bwMode="auto">
          <a:xfrm>
            <a:off x="2771775" y="1341438"/>
            <a:ext cx="337185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1"/>
              </a:buClr>
              <a:buSzPct val="80000"/>
              <a:buFontTx/>
              <a:buChar char="•"/>
            </a:pPr>
            <a:r>
              <a:rPr lang="fr-FR" sz="1400" dirty="0">
                <a:latin typeface="Calibri" panose="020F0502020204030204" pitchFamily="34" charset="0"/>
              </a:rPr>
              <a:t> </a:t>
            </a:r>
            <a:r>
              <a:rPr lang="fr-FR" dirty="0" smtClean="0">
                <a:latin typeface="Calibri" panose="020F0502020204030204" pitchFamily="34" charset="0"/>
              </a:rPr>
              <a:t>Un four à 1450°C</a:t>
            </a:r>
            <a:endParaRPr lang="fr-FR" dirty="0">
              <a:latin typeface="Calibri" panose="020F0502020204030204" pitchFamily="34" charset="0"/>
            </a:endParaRPr>
          </a:p>
          <a:p>
            <a:pPr eaLnBrk="1" hangingPunct="1">
              <a:buClr>
                <a:srgbClr val="7030A0"/>
              </a:buClr>
              <a:buSzPct val="80000"/>
              <a:buFont typeface="Wingdings" panose="05000000000000000000" pitchFamily="2" charset="2"/>
              <a:buNone/>
            </a:pPr>
            <a:r>
              <a:rPr lang="fr-FR" sz="1400" dirty="0" smtClean="0">
                <a:latin typeface="Calibri" panose="020F0502020204030204" pitchFamily="34" charset="0"/>
              </a:rPr>
              <a:t>Vitesse moyenne </a:t>
            </a:r>
            <a:r>
              <a:rPr lang="fr-FR" sz="1400" dirty="0">
                <a:latin typeface="Calibri" panose="020F0502020204030204" pitchFamily="34" charset="0"/>
              </a:rPr>
              <a:t>~1000 m/s</a:t>
            </a:r>
          </a:p>
        </p:txBody>
      </p:sp>
      <p:sp>
        <p:nvSpPr>
          <p:cNvPr id="17418" name="Rectangle 1394"/>
          <p:cNvSpPr>
            <a:spLocks noChangeArrowheads="1"/>
          </p:cNvSpPr>
          <p:nvPr/>
        </p:nvSpPr>
        <p:spPr bwMode="auto">
          <a:xfrm>
            <a:off x="5026025" y="854075"/>
            <a:ext cx="3001963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1"/>
              </a:buClr>
              <a:buSzPct val="80000"/>
              <a:buFontTx/>
              <a:buChar char="•"/>
            </a:pPr>
            <a:r>
              <a:rPr lang="fr-FR" dirty="0">
                <a:latin typeface="Calibri" panose="020F0502020204030204" pitchFamily="34" charset="0"/>
              </a:rPr>
              <a:t>  </a:t>
            </a:r>
            <a:r>
              <a:rPr lang="fr-FR" dirty="0" smtClean="0">
                <a:latin typeface="Calibri" panose="020F0502020204030204" pitchFamily="34" charset="0"/>
              </a:rPr>
              <a:t>Un ralentisseur </a:t>
            </a:r>
            <a:r>
              <a:rPr lang="fr-FR" dirty="0">
                <a:latin typeface="Calibri" panose="020F0502020204030204" pitchFamily="34" charset="0"/>
              </a:rPr>
              <a:t>Zeeman </a:t>
            </a:r>
            <a:r>
              <a:rPr lang="fr-FR" dirty="0" smtClean="0">
                <a:latin typeface="Calibri" panose="020F0502020204030204" pitchFamily="34" charset="0"/>
              </a:rPr>
              <a:t>(</a:t>
            </a:r>
            <a:r>
              <a:rPr lang="fr-FR" dirty="0">
                <a:latin typeface="Calibri" panose="020F0502020204030204" pitchFamily="34" charset="0"/>
              </a:rPr>
              <a:t>ZS)</a:t>
            </a:r>
          </a:p>
        </p:txBody>
      </p:sp>
      <p:grpSp>
        <p:nvGrpSpPr>
          <p:cNvPr id="17419" name="Group 30"/>
          <p:cNvGrpSpPr>
            <a:grpSpLocks/>
          </p:cNvGrpSpPr>
          <p:nvPr/>
        </p:nvGrpSpPr>
        <p:grpSpPr bwMode="auto">
          <a:xfrm>
            <a:off x="7380288" y="1268413"/>
            <a:ext cx="1828800" cy="2376487"/>
            <a:chOff x="4649" y="799"/>
            <a:chExt cx="1152" cy="1497"/>
          </a:xfrm>
        </p:grpSpPr>
        <p:sp>
          <p:nvSpPr>
            <p:cNvPr id="17424" name="Rectangle 55"/>
            <p:cNvSpPr>
              <a:spLocks noChangeArrowheads="1"/>
            </p:cNvSpPr>
            <p:nvPr/>
          </p:nvSpPr>
          <p:spPr bwMode="auto">
            <a:xfrm>
              <a:off x="4695" y="1841"/>
              <a:ext cx="1020" cy="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None/>
              </a:pPr>
              <a:r>
                <a:rPr lang="fr-FR">
                  <a:latin typeface="Calibri" panose="020F0502020204030204" pitchFamily="34" charset="0"/>
                </a:rPr>
                <a:t>N = 4.10</a:t>
              </a:r>
              <a:r>
                <a:rPr lang="fr-FR" baseline="30000">
                  <a:latin typeface="Calibri" panose="020F0502020204030204" pitchFamily="34" charset="0"/>
                </a:rPr>
                <a:t>6</a:t>
              </a:r>
            </a:p>
            <a:p>
              <a:pPr algn="ctr" eaLnBrk="1" hangingPunct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None/>
              </a:pPr>
              <a:r>
                <a:rPr lang="fr-FR">
                  <a:latin typeface="Calibri" panose="020F0502020204030204" pitchFamily="34" charset="0"/>
                </a:rPr>
                <a:t>T = 120 µK </a:t>
              </a:r>
              <a:endParaRPr lang="fr-FR"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7425" name="Object 54"/>
            <p:cNvGraphicFramePr>
              <a:graphicFrameLocks noChangeAspect="1"/>
            </p:cNvGraphicFramePr>
            <p:nvPr/>
          </p:nvGraphicFramePr>
          <p:xfrm>
            <a:off x="4811" y="1215"/>
            <a:ext cx="753" cy="5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251" name="Photo Editor Photo" r:id="rId8" imgW="2048161" imgH="1580952" progId="MSPhotoEd.3">
                    <p:embed/>
                  </p:oleObj>
                </mc:Choice>
                <mc:Fallback>
                  <p:oleObj name="Photo Editor Photo" r:id="rId8" imgW="2048161" imgH="1580952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11" y="1215"/>
                          <a:ext cx="753" cy="57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426" name="Rectangle 1395"/>
            <p:cNvSpPr>
              <a:spLocks noChangeArrowheads="1"/>
            </p:cNvSpPr>
            <p:nvPr/>
          </p:nvSpPr>
          <p:spPr bwMode="auto">
            <a:xfrm>
              <a:off x="4649" y="799"/>
              <a:ext cx="1152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chemeClr val="tx1"/>
                </a:buClr>
                <a:buSzPct val="80000"/>
                <a:buFontTx/>
                <a:buChar char="•"/>
              </a:pPr>
              <a:r>
                <a:rPr lang="fr-FR" dirty="0">
                  <a:latin typeface="Calibri" panose="020F0502020204030204" pitchFamily="34" charset="0"/>
                </a:rPr>
                <a:t> </a:t>
              </a:r>
              <a:r>
                <a:rPr lang="fr-FR" dirty="0" smtClean="0">
                  <a:latin typeface="Calibri" panose="020F0502020204030204" pitchFamily="34" charset="0"/>
                </a:rPr>
                <a:t>Un petit MOT</a:t>
              </a:r>
              <a:endParaRPr lang="fr-FR" dirty="0">
                <a:latin typeface="Calibri" panose="020F0502020204030204" pitchFamily="34" charset="0"/>
              </a:endParaRPr>
            </a:p>
          </p:txBody>
        </p:sp>
      </p:grpSp>
      <p:sp>
        <p:nvSpPr>
          <p:cNvPr id="17420" name="Rectangle 1398"/>
          <p:cNvSpPr>
            <a:spLocks noChangeArrowheads="1"/>
          </p:cNvSpPr>
          <p:nvPr/>
        </p:nvSpPr>
        <p:spPr bwMode="auto">
          <a:xfrm>
            <a:off x="1714500" y="6429375"/>
            <a:ext cx="2806700" cy="342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1"/>
              </a:buClr>
              <a:buSzPct val="80000"/>
              <a:buFontTx/>
              <a:buChar char="•"/>
            </a:pPr>
            <a:r>
              <a:rPr lang="fr-FR" dirty="0">
                <a:latin typeface="Calibri" panose="020F0502020204030204" pitchFamily="34" charset="0"/>
              </a:rPr>
              <a:t> </a:t>
            </a:r>
            <a:r>
              <a:rPr lang="fr-FR" dirty="0" smtClean="0">
                <a:latin typeface="Calibri" panose="020F0502020204030204" pitchFamily="34" charset="0"/>
              </a:rPr>
              <a:t>Evaporation optique</a:t>
            </a:r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17422" name="Text Box 36"/>
          <p:cNvSpPr txBox="1">
            <a:spLocks noChangeArrowheads="1"/>
          </p:cNvSpPr>
          <p:nvPr/>
        </p:nvSpPr>
        <p:spPr bwMode="auto">
          <a:xfrm>
            <a:off x="1828229" y="3022352"/>
            <a:ext cx="2735263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sz="1600" b="1" dirty="0" smtClean="0">
                <a:solidFill>
                  <a:srgbClr val="FF3300"/>
                </a:solidFill>
                <a:latin typeface="Calibri" panose="020F0502020204030204" pitchFamily="34" charset="0"/>
              </a:rPr>
              <a:t>Nombre d’atomes : </a:t>
            </a:r>
            <a:r>
              <a:rPr lang="fr-FR" sz="1600" b="1" dirty="0">
                <a:solidFill>
                  <a:srgbClr val="FF3300"/>
                </a:solidFill>
                <a:latin typeface="Calibri" panose="020F0502020204030204" pitchFamily="34" charset="0"/>
              </a:rPr>
              <a:t>~15000 </a:t>
            </a:r>
          </a:p>
          <a:p>
            <a:pPr eaLnBrk="1" hangingPunct="1"/>
            <a:r>
              <a:rPr lang="fr-FR" sz="1600" b="1" dirty="0">
                <a:solidFill>
                  <a:srgbClr val="FF3300"/>
                </a:solidFill>
                <a:latin typeface="Calibri" panose="020F0502020204030204" pitchFamily="34" charset="0"/>
              </a:rPr>
              <a:t>T = 100 </a:t>
            </a:r>
            <a:r>
              <a:rPr lang="fr-FR" sz="1600" b="1" dirty="0" err="1">
                <a:solidFill>
                  <a:srgbClr val="FF3300"/>
                </a:solidFill>
                <a:latin typeface="Calibri" panose="020F0502020204030204" pitchFamily="34" charset="0"/>
              </a:rPr>
              <a:t>nK</a:t>
            </a:r>
            <a:endParaRPr lang="fr-FR" sz="1600" b="1" dirty="0">
              <a:solidFill>
                <a:srgbClr val="FF3300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fr-FR" sz="1600" b="1" dirty="0" smtClean="0">
                <a:solidFill>
                  <a:srgbClr val="FF3300"/>
                </a:solidFill>
                <a:latin typeface="Calibri" panose="020F0502020204030204" pitchFamily="34" charset="0"/>
              </a:rPr>
              <a:t>Rayon </a:t>
            </a:r>
            <a:r>
              <a:rPr lang="fr-FR" sz="1600" b="1" dirty="0">
                <a:solidFill>
                  <a:srgbClr val="FF3300"/>
                </a:solidFill>
                <a:latin typeface="Calibri" panose="020F0502020204030204" pitchFamily="34" charset="0"/>
              </a:rPr>
              <a:t>~ 5 µm</a:t>
            </a:r>
          </a:p>
        </p:txBody>
      </p:sp>
      <p:sp>
        <p:nvSpPr>
          <p:cNvPr id="17423" name="Rectangle 37"/>
          <p:cNvSpPr>
            <a:spLocks noChangeArrowheads="1"/>
          </p:cNvSpPr>
          <p:nvPr/>
        </p:nvSpPr>
        <p:spPr bwMode="auto">
          <a:xfrm>
            <a:off x="1763688" y="2996952"/>
            <a:ext cx="2663825" cy="863600"/>
          </a:xfrm>
          <a:prstGeom prst="rect">
            <a:avLst/>
          </a:prstGeom>
          <a:noFill/>
          <a:ln w="12700">
            <a:solidFill>
              <a:srgbClr val="FF330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>
              <a:latin typeface="Calibri" panose="020F0502020204030204" pitchFamily="34" charset="0"/>
            </a:endParaRPr>
          </a:p>
        </p:txBody>
      </p:sp>
      <p:sp>
        <p:nvSpPr>
          <p:cNvPr id="38" name="Titre 1"/>
          <p:cNvSpPr txBox="1">
            <a:spLocks/>
          </p:cNvSpPr>
          <p:nvPr/>
        </p:nvSpPr>
        <p:spPr>
          <a:xfrm>
            <a:off x="423244" y="105321"/>
            <a:ext cx="8109196" cy="5873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fr-FR" sz="3200" b="1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Comment </a:t>
            </a:r>
            <a:r>
              <a:rPr lang="fr-FR" sz="3200" b="1" i="1" dirty="0">
                <a:solidFill>
                  <a:schemeClr val="tx1"/>
                </a:solidFill>
                <a:latin typeface="Calibri" panose="020F0502020204030204" pitchFamily="34" charset="0"/>
              </a:rPr>
              <a:t>produire un Condensat de Chrome ?</a:t>
            </a:r>
          </a:p>
        </p:txBody>
      </p:sp>
      <p:sp>
        <p:nvSpPr>
          <p:cNvPr id="39" name="Ellipse 38"/>
          <p:cNvSpPr/>
          <p:nvPr/>
        </p:nvSpPr>
        <p:spPr>
          <a:xfrm>
            <a:off x="8532440" y="6309320"/>
            <a:ext cx="432048" cy="432048"/>
          </a:xfrm>
          <a:prstGeom prst="ellipse">
            <a:avLst/>
          </a:prstGeom>
          <a:solidFill>
            <a:srgbClr val="818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ZoneTexte 39"/>
          <p:cNvSpPr txBox="1"/>
          <p:nvPr/>
        </p:nvSpPr>
        <p:spPr>
          <a:xfrm>
            <a:off x="8549584" y="6356067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Calibri" panose="020F0502020204030204" pitchFamily="34" charset="0"/>
              </a:rPr>
              <a:t>14</a:t>
            </a:r>
            <a:endParaRPr lang="fr-FR" sz="1600" b="1" dirty="0">
              <a:latin typeface="Calibri" panose="020F05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51520" y="1804754"/>
            <a:ext cx="1637051" cy="400110"/>
          </a:xfrm>
          <a:prstGeom prst="rect">
            <a:avLst/>
          </a:prstGeom>
          <a:ln w="19050">
            <a:solidFill>
              <a:srgbClr val="C00000"/>
            </a:solidFill>
            <a:prstDash val="dashDot"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fr-FR" altLang="fr-FR" sz="2000" b="1" dirty="0">
                <a:latin typeface="Calibri" panose="020F0502020204030204" pitchFamily="34" charset="0"/>
              </a:rPr>
              <a:t>Le </a:t>
            </a:r>
            <a:r>
              <a:rPr lang="fr-FR" altLang="fr-FR" sz="2000" b="1" dirty="0" smtClean="0">
                <a:latin typeface="Calibri" panose="020F0502020204030204" pitchFamily="34" charset="0"/>
              </a:rPr>
              <a:t>Chrome 52</a:t>
            </a:r>
            <a:endParaRPr lang="fr-FR" altLang="fr-FR" sz="20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44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e 2"/>
          <p:cNvSpPr/>
          <p:nvPr/>
        </p:nvSpPr>
        <p:spPr>
          <a:xfrm>
            <a:off x="8532440" y="6309320"/>
            <a:ext cx="432048" cy="432048"/>
          </a:xfrm>
          <a:prstGeom prst="ellipse">
            <a:avLst/>
          </a:prstGeom>
          <a:solidFill>
            <a:srgbClr val="818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8549584" y="6356067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Calibri" panose="020F0502020204030204" pitchFamily="34" charset="0"/>
              </a:rPr>
              <a:t>15</a:t>
            </a:r>
            <a:endParaRPr lang="fr-FR" sz="1600" b="1" dirty="0">
              <a:latin typeface="Calibri" panose="020F050202020403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67544" y="1412776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9999"/>
                </a:solidFill>
                <a:latin typeface="Calibri" panose="020F0502020204030204" pitchFamily="34" charset="0"/>
              </a:rPr>
              <a:t>D</a:t>
            </a:r>
            <a:r>
              <a:rPr lang="fr-FR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éplacements lumineux</a:t>
            </a:r>
            <a:r>
              <a:rPr lang="fr-FR" dirty="0" smtClean="0">
                <a:solidFill>
                  <a:srgbClr val="009999"/>
                </a:solidFill>
                <a:latin typeface="Calibri" panose="020F0502020204030204" pitchFamily="34" charset="0"/>
              </a:rPr>
              <a:t> </a:t>
            </a:r>
            <a:r>
              <a:rPr lang="fr-FR" dirty="0" smtClean="0">
                <a:latin typeface="Calibri" panose="020F0502020204030204" pitchFamily="34" charset="0"/>
              </a:rPr>
              <a:t>induits par le piège dipolaire et le réseau optique</a:t>
            </a:r>
          </a:p>
          <a:p>
            <a:r>
              <a:rPr lang="fr-FR" b="1" dirty="0" smtClean="0">
                <a:latin typeface="Calibri" panose="020F0502020204030204" pitchFamily="34" charset="0"/>
              </a:rPr>
              <a:t>identiques pour les 7 états Zeeman</a:t>
            </a:r>
            <a:endParaRPr lang="fr-FR" b="1" baseline="-25000" dirty="0">
              <a:latin typeface="Calibri" panose="020F050202020403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372005" y="2195572"/>
            <a:ext cx="4216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Calibri" panose="020F0502020204030204" pitchFamily="34" charset="0"/>
                <a:sym typeface="Wingdings 3" panose="05040102010807070707" pitchFamily="18" charset="2"/>
              </a:rPr>
              <a:t> Piège tous les états de la même façon</a:t>
            </a:r>
            <a:endParaRPr lang="fr-FR" b="1" baseline="-250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67544" y="2771636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Analyse de l’état de spin du nuage : </a:t>
            </a:r>
            <a:r>
              <a:rPr lang="fr-FR" b="1" dirty="0" smtClean="0">
                <a:latin typeface="Calibri" panose="020F0502020204030204" pitchFamily="34" charset="0"/>
              </a:rPr>
              <a:t>Stern et Gerlach</a:t>
            </a:r>
            <a:endParaRPr lang="fr-FR" b="1" dirty="0">
              <a:latin typeface="Calibri" panose="020F050202020403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39552" y="4366845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En présence d’un gradient de champ magnétique :</a:t>
            </a:r>
          </a:p>
        </p:txBody>
      </p:sp>
      <p:sp>
        <p:nvSpPr>
          <p:cNvPr id="12" name="Line 6"/>
          <p:cNvSpPr>
            <a:spLocks noChangeShapeType="1"/>
          </p:cNvSpPr>
          <p:nvPr/>
        </p:nvSpPr>
        <p:spPr bwMode="auto">
          <a:xfrm>
            <a:off x="4427760" y="3623120"/>
            <a:ext cx="2376488" cy="1582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" name="Oval 7"/>
          <p:cNvSpPr>
            <a:spLocks noChangeArrowheads="1"/>
          </p:cNvSpPr>
          <p:nvPr/>
        </p:nvSpPr>
        <p:spPr bwMode="auto">
          <a:xfrm>
            <a:off x="5364385" y="4197795"/>
            <a:ext cx="360363" cy="36036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Times New Roman" panose="02020603050405020304" pitchFamily="18" charset="0"/>
            </a:endParaRPr>
          </a:p>
        </p:txBody>
      </p:sp>
      <p:sp>
        <p:nvSpPr>
          <p:cNvPr id="14" name="Oval 8"/>
          <p:cNvSpPr>
            <a:spLocks noChangeArrowheads="1"/>
          </p:cNvSpPr>
          <p:nvPr/>
        </p:nvSpPr>
        <p:spPr bwMode="auto">
          <a:xfrm>
            <a:off x="6229573" y="4774058"/>
            <a:ext cx="360362" cy="360362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Times New Roman" panose="02020603050405020304" pitchFamily="18" charset="0"/>
            </a:endParaRPr>
          </a:p>
        </p:txBody>
      </p:sp>
      <p:sp>
        <p:nvSpPr>
          <p:cNvPr id="15" name="Oval 9"/>
          <p:cNvSpPr>
            <a:spLocks noChangeArrowheads="1"/>
          </p:cNvSpPr>
          <p:nvPr/>
        </p:nvSpPr>
        <p:spPr bwMode="auto">
          <a:xfrm>
            <a:off x="4572223" y="3623120"/>
            <a:ext cx="360362" cy="360363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Times New Roman" panose="02020603050405020304" pitchFamily="18" charset="0"/>
            </a:endParaRPr>
          </a:p>
        </p:txBody>
      </p:sp>
      <p:sp>
        <p:nvSpPr>
          <p:cNvPr id="16" name="Line 10"/>
          <p:cNvSpPr>
            <a:spLocks noChangeShapeType="1"/>
          </p:cNvSpPr>
          <p:nvPr/>
        </p:nvSpPr>
        <p:spPr bwMode="auto">
          <a:xfrm flipH="1" flipV="1">
            <a:off x="4139952" y="3681858"/>
            <a:ext cx="432048" cy="300036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7" name="Line 12"/>
          <p:cNvSpPr>
            <a:spLocks noChangeShapeType="1"/>
          </p:cNvSpPr>
          <p:nvPr/>
        </p:nvSpPr>
        <p:spPr bwMode="auto">
          <a:xfrm>
            <a:off x="6372200" y="5263554"/>
            <a:ext cx="412690" cy="231774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graphicFrame>
        <p:nvGraphicFramePr>
          <p:cNvPr id="1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3912905"/>
              </p:ext>
            </p:extLst>
          </p:nvPr>
        </p:nvGraphicFramePr>
        <p:xfrm>
          <a:off x="4716685" y="4486720"/>
          <a:ext cx="647700" cy="30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919" name="Equation" r:id="rId3" imgW="545626" imgH="253780" progId="Equation.DSMT4">
                  <p:embed/>
                </p:oleObj>
              </mc:Choice>
              <mc:Fallback>
                <p:oleObj name="Equation" r:id="rId3" imgW="545626" imgH="2537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685" y="4486720"/>
                        <a:ext cx="647700" cy="301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9053202"/>
              </p:ext>
            </p:extLst>
          </p:nvPr>
        </p:nvGraphicFramePr>
        <p:xfrm>
          <a:off x="5594573" y="5062983"/>
          <a:ext cx="617537" cy="30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920" name="Equation" r:id="rId5" imgW="520474" imgH="253890" progId="Equation.DSMT4">
                  <p:embed/>
                </p:oleObj>
              </mc:Choice>
              <mc:Fallback>
                <p:oleObj name="Equation" r:id="rId5" imgW="520474" imgH="25389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4573" y="5062983"/>
                        <a:ext cx="617537" cy="301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723724"/>
              </p:ext>
            </p:extLst>
          </p:nvPr>
        </p:nvGraphicFramePr>
        <p:xfrm>
          <a:off x="3848100" y="3981895"/>
          <a:ext cx="723900" cy="30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921" name="Equation" r:id="rId7" imgW="609336" imgH="253890" progId="Equation.DSMT4">
                  <p:embed/>
                </p:oleObj>
              </mc:Choice>
              <mc:Fallback>
                <p:oleObj name="Equation" r:id="rId7" imgW="609336" imgH="25389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8100" y="3981895"/>
                        <a:ext cx="723900" cy="301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8073082" y="4688878"/>
            <a:ext cx="387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 b="1">
                <a:latin typeface="Arial" panose="020B0604020202020204" pitchFamily="34" charset="0"/>
              </a:rPr>
              <a:t>-2</a:t>
            </a: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8073082" y="4401541"/>
            <a:ext cx="387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 b="1">
                <a:latin typeface="Arial" panose="020B0604020202020204" pitchFamily="34" charset="0"/>
              </a:rPr>
              <a:t>-1</a:t>
            </a:r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8100070" y="4047528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 b="1"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8100070" y="3760191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 b="1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8100070" y="3464916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 b="1"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8100070" y="3177578"/>
            <a:ext cx="3540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 b="1"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8073082" y="4984153"/>
            <a:ext cx="387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 b="1">
                <a:latin typeface="Arial" panose="020B0604020202020204" pitchFamily="34" charset="0"/>
              </a:rPr>
              <a:t>-3</a:t>
            </a:r>
          </a:p>
        </p:txBody>
      </p:sp>
      <p:sp>
        <p:nvSpPr>
          <p:cNvPr id="29" name="Titre 1"/>
          <p:cNvSpPr txBox="1">
            <a:spLocks/>
          </p:cNvSpPr>
          <p:nvPr/>
        </p:nvSpPr>
        <p:spPr>
          <a:xfrm>
            <a:off x="423244" y="105321"/>
            <a:ext cx="7781925" cy="5873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fr-FR" altLang="fr-FR" sz="3200" b="1" i="1" dirty="0" smtClean="0">
                <a:solidFill>
                  <a:schemeClr val="tx1"/>
                </a:solidFill>
                <a:latin typeface="Calibri" pitchFamily="34" charset="0"/>
              </a:rPr>
              <a:t>Outils expérimentaux</a:t>
            </a:r>
            <a:endParaRPr lang="fr-FR" altLang="fr-FR" sz="3200" b="1" i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94958" y="3983310"/>
            <a:ext cx="2461766" cy="7500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/>
              <p:cNvSpPr txBox="1"/>
              <p:nvPr/>
            </p:nvSpPr>
            <p:spPr>
              <a:xfrm>
                <a:off x="539552" y="5805264"/>
                <a:ext cx="5976664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 smtClean="0">
                    <a:latin typeface="Calibri" panose="020F0502020204030204" pitchFamily="34" charset="0"/>
                  </a:rPr>
                  <a:t>Champ magnétique exprimé en kHz : </a:t>
                </a:r>
                <a14:m>
                  <m:oMath xmlns:m="http://schemas.openxmlformats.org/officeDocument/2006/math">
                    <m:r>
                      <a:rPr lang="fr-FR" b="1" i="1" smtClean="0">
                        <a:latin typeface="Cambria Math" panose="02040503050406030204" pitchFamily="18" charset="0"/>
                      </a:rPr>
                      <m:t>𝒈</m:t>
                    </m:r>
                    <m:sSub>
                      <m:sSubPr>
                        <m:ctrlPr>
                          <a:rPr lang="fr-FR" b="1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sub>
                    </m:sSub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fr-FR" b="1" dirty="0" smtClean="0">
                    <a:latin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sSub>
                      <m:sSubPr>
                        <m:ctrlPr>
                          <a:rPr lang="fr-FR" b="1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𝑳𝒂𝒓𝒎𝒐𝒓</m:t>
                        </m:r>
                      </m:sub>
                    </m:sSub>
                  </m:oMath>
                </a14:m>
                <a:endParaRPr lang="fr-FR" b="1" dirty="0" smtClean="0">
                  <a:latin typeface="Calibri" panose="020F0502020204030204" pitchFamily="34" charset="0"/>
                  <a:ea typeface="Cambria Math" panose="02040503050406030204" pitchFamily="18" charset="0"/>
                </a:endParaRPr>
              </a:p>
              <a:p>
                <a:r>
                  <a:rPr lang="fr-FR" sz="2000" b="1" dirty="0" smtClean="0">
                    <a:solidFill>
                      <a:srgbClr val="FF0000"/>
                    </a:solidFill>
                    <a:latin typeface="Calibri" panose="020F0502020204030204" pitchFamily="34" charset="0"/>
                    <a:sym typeface="Wingdings 3" panose="05040102010807070707" pitchFamily="18" charset="2"/>
                  </a:rPr>
                  <a:t> 2,8 kHz = 1 </a:t>
                </a:r>
                <a:r>
                  <a:rPr lang="fr-FR" sz="2000" b="1" dirty="0" err="1" smtClean="0">
                    <a:solidFill>
                      <a:srgbClr val="FF0000"/>
                    </a:solidFill>
                    <a:latin typeface="Calibri" panose="020F0502020204030204" pitchFamily="34" charset="0"/>
                    <a:sym typeface="Wingdings 3" panose="05040102010807070707" pitchFamily="18" charset="2"/>
                  </a:rPr>
                  <a:t>mG</a:t>
                </a:r>
                <a:endParaRPr lang="fr-FR" sz="2000" b="1" dirty="0">
                  <a:solidFill>
                    <a:srgbClr val="FF0000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ZoneText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5805264"/>
                <a:ext cx="5976664" cy="677108"/>
              </a:xfrm>
              <a:prstGeom prst="rect">
                <a:avLst/>
              </a:prstGeom>
              <a:blipFill rotWithShape="0">
                <a:blip r:embed="rId10"/>
                <a:stretch>
                  <a:fillRect l="-1122" t="-4505" b="-1531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4"/>
          <p:cNvSpPr>
            <a:spLocks noChangeArrowheads="1"/>
          </p:cNvSpPr>
          <p:nvPr/>
        </p:nvSpPr>
        <p:spPr bwMode="auto">
          <a:xfrm>
            <a:off x="424814" y="332656"/>
            <a:ext cx="760357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b="1" dirty="0" smtClean="0">
                <a:solidFill>
                  <a:srgbClr val="FF00FF"/>
                </a:solidFill>
                <a:latin typeface="Calibri" pitchFamily="34" charset="0"/>
              </a:rPr>
              <a:t>Pour l’observation d’une dynamique de spin</a:t>
            </a:r>
            <a:endParaRPr lang="fr-FR" altLang="fr-FR" sz="2400" b="1" dirty="0">
              <a:solidFill>
                <a:srgbClr val="FF00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61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423245" y="105321"/>
            <a:ext cx="7605138" cy="5873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fr-FR" altLang="fr-FR" sz="3200" b="1" i="1" dirty="0" smtClean="0">
                <a:solidFill>
                  <a:schemeClr val="tx1"/>
                </a:solidFill>
                <a:latin typeface="Calibri" pitchFamily="34" charset="0"/>
              </a:rPr>
              <a:t>Contrôle du spin : (1) Par Radiofréquence</a:t>
            </a:r>
          </a:p>
          <a:p>
            <a:endParaRPr lang="fr-FR" altLang="fr-FR" sz="3200" b="1" i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292080" y="980728"/>
            <a:ext cx="3174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>
                <a:latin typeface="Calibri" panose="020F0502020204030204" pitchFamily="34" charset="0"/>
              </a:rPr>
              <a:t>Etats accessibles par RF à partir de </a:t>
            </a:r>
            <a:r>
              <a:rPr lang="fr-FR" b="1" dirty="0" err="1" smtClean="0">
                <a:latin typeface="Calibri" panose="020F0502020204030204" pitchFamily="34" charset="0"/>
              </a:rPr>
              <a:t>m</a:t>
            </a:r>
            <a:r>
              <a:rPr lang="fr-FR" b="1" baseline="-25000" dirty="0" err="1" smtClean="0">
                <a:latin typeface="Calibri" panose="020F0502020204030204" pitchFamily="34" charset="0"/>
              </a:rPr>
              <a:t>S</a:t>
            </a:r>
            <a:r>
              <a:rPr lang="fr-FR" b="1" dirty="0" smtClean="0">
                <a:latin typeface="Calibri" panose="020F0502020204030204" pitchFamily="34" charset="0"/>
              </a:rPr>
              <a:t> = -3 :</a:t>
            </a:r>
            <a:endParaRPr lang="fr-FR" b="1" dirty="0">
              <a:latin typeface="Calibri" panose="020F0502020204030204" pitchFamily="34" charset="0"/>
            </a:endParaRPr>
          </a:p>
        </p:txBody>
      </p:sp>
      <p:sp>
        <p:nvSpPr>
          <p:cNvPr id="4" name="Ellipse 3"/>
          <p:cNvSpPr/>
          <p:nvPr/>
        </p:nvSpPr>
        <p:spPr>
          <a:xfrm>
            <a:off x="8532440" y="6309320"/>
            <a:ext cx="432048" cy="432048"/>
          </a:xfrm>
          <a:prstGeom prst="ellipse">
            <a:avLst/>
          </a:prstGeom>
          <a:solidFill>
            <a:srgbClr val="818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8549584" y="6356067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Calibri" panose="020F0502020204030204" pitchFamily="34" charset="0"/>
              </a:rPr>
              <a:t>16</a:t>
            </a:r>
            <a:endParaRPr lang="fr-FR" sz="1600" b="1" dirty="0">
              <a:latin typeface="Calibri" panose="020F050202020403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95536" y="980728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smtClean="0">
                <a:latin typeface="Calibri" panose="020F0502020204030204" pitchFamily="34" charset="0"/>
              </a:rPr>
              <a:t>Ecart d’énergie linéaire en </a:t>
            </a:r>
            <a:r>
              <a:rPr lang="fr-FR" sz="2000" b="1" dirty="0" err="1" smtClean="0">
                <a:latin typeface="Calibri" panose="020F0502020204030204" pitchFamily="34" charset="0"/>
              </a:rPr>
              <a:t>m</a:t>
            </a:r>
            <a:r>
              <a:rPr lang="fr-FR" sz="2000" b="1" baseline="-25000" dirty="0" err="1" smtClean="0">
                <a:latin typeface="Calibri" panose="020F0502020204030204" pitchFamily="34" charset="0"/>
              </a:rPr>
              <a:t>S</a:t>
            </a:r>
            <a:r>
              <a:rPr lang="fr-FR" sz="2000" b="1" dirty="0" smtClean="0">
                <a:latin typeface="Calibri" panose="020F0502020204030204" pitchFamily="34" charset="0"/>
              </a:rPr>
              <a:t> entre les états magnétiques </a:t>
            </a:r>
            <a:endParaRPr lang="fr-FR" sz="20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30" name="Groupe 29"/>
          <p:cNvGrpSpPr/>
          <p:nvPr/>
        </p:nvGrpSpPr>
        <p:grpSpPr>
          <a:xfrm>
            <a:off x="3995936" y="1755748"/>
            <a:ext cx="2361992" cy="1025180"/>
            <a:chOff x="373632" y="3068960"/>
            <a:chExt cx="2361992" cy="1025180"/>
          </a:xfrm>
        </p:grpSpPr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880" y="3501209"/>
              <a:ext cx="2286000" cy="592931"/>
            </a:xfrm>
            <a:prstGeom prst="rect">
              <a:avLst/>
            </a:prstGeom>
          </p:spPr>
        </p:pic>
        <p:sp>
          <p:nvSpPr>
            <p:cNvPr id="17" name="ZoneTexte 16"/>
            <p:cNvSpPr txBox="1"/>
            <p:nvPr/>
          </p:nvSpPr>
          <p:spPr>
            <a:xfrm>
              <a:off x="373632" y="3068960"/>
              <a:ext cx="23619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</a:rPr>
                <a:t>Un état purement +3 :</a:t>
              </a:r>
              <a:endParaRPr lang="fr-FR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24" name="Imag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5" y="1852633"/>
            <a:ext cx="2525617" cy="1717674"/>
          </a:xfrm>
          <a:prstGeom prst="rect">
            <a:avLst/>
          </a:prstGeom>
        </p:spPr>
      </p:pic>
      <p:grpSp>
        <p:nvGrpSpPr>
          <p:cNvPr id="29" name="Groupe 28"/>
          <p:cNvGrpSpPr/>
          <p:nvPr/>
        </p:nvGrpSpPr>
        <p:grpSpPr>
          <a:xfrm>
            <a:off x="5549693" y="4077072"/>
            <a:ext cx="2622707" cy="1377444"/>
            <a:chOff x="5503174" y="2789513"/>
            <a:chExt cx="2723782" cy="1377444"/>
          </a:xfrm>
        </p:grpSpPr>
        <p:sp>
          <p:nvSpPr>
            <p:cNvPr id="19" name="ZoneTexte 18"/>
            <p:cNvSpPr txBox="1"/>
            <p:nvPr/>
          </p:nvSpPr>
          <p:spPr>
            <a:xfrm>
              <a:off x="5503174" y="2789513"/>
              <a:ext cx="27237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</a:rPr>
                <a:t>Tous les états de spin : </a:t>
              </a:r>
              <a:endParaRPr lang="fr-FR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23" name="Image 2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7481" y="3126893"/>
              <a:ext cx="2649474" cy="783872"/>
            </a:xfrm>
            <a:prstGeom prst="rect">
              <a:avLst/>
            </a:prstGeom>
          </p:spPr>
        </p:pic>
        <p:sp>
          <p:nvSpPr>
            <p:cNvPr id="25" name="ZoneTexte 24"/>
            <p:cNvSpPr txBox="1"/>
            <p:nvPr/>
          </p:nvSpPr>
          <p:spPr>
            <a:xfrm>
              <a:off x="5838242" y="3797625"/>
              <a:ext cx="22792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latin typeface="Calibri" panose="020F0502020204030204" pitchFamily="34" charset="0"/>
                </a:rPr>
                <a:t>3   2    1    0  -1  -2  -3</a:t>
              </a:r>
              <a:endParaRPr lang="fr-FR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34" name="Groupe 33"/>
          <p:cNvGrpSpPr/>
          <p:nvPr/>
        </p:nvGrpSpPr>
        <p:grpSpPr>
          <a:xfrm>
            <a:off x="2114659" y="5499918"/>
            <a:ext cx="2325407" cy="1169442"/>
            <a:chOff x="322761" y="1268760"/>
            <a:chExt cx="2325407" cy="1169442"/>
          </a:xfrm>
        </p:grpSpPr>
        <p:graphicFrame>
          <p:nvGraphicFramePr>
            <p:cNvPr id="31" name="Object 11"/>
            <p:cNvGraphicFramePr>
              <a:graphicFrameLocks noChangeAspect="1"/>
            </p:cNvGraphicFramePr>
            <p:nvPr/>
          </p:nvGraphicFramePr>
          <p:xfrm>
            <a:off x="395288" y="1916832"/>
            <a:ext cx="2252880" cy="5213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408" name="CorelDRAW" r:id="rId6" imgW="3003840" imgH="695160" progId="CorelDRAW.Graphic.12">
                    <p:embed/>
                  </p:oleObj>
                </mc:Choice>
                <mc:Fallback>
                  <p:oleObj name="CorelDRAW" r:id="rId6" imgW="3003840" imgH="695160" progId="CorelDRAW.Graphic.1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5288" y="1916832"/>
                          <a:ext cx="2252880" cy="5213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3" name="ZoneTexte 32"/>
            <p:cNvSpPr txBox="1"/>
            <p:nvPr/>
          </p:nvSpPr>
          <p:spPr>
            <a:xfrm>
              <a:off x="322761" y="1268760"/>
              <a:ext cx="23254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</a:rPr>
                <a:t>Etat fondamental :</a:t>
              </a:r>
            </a:p>
            <a:p>
              <a:pPr algn="ctr"/>
              <a:r>
                <a:rPr lang="fr-FR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</a:rPr>
                <a:t>purement -3</a:t>
              </a:r>
              <a:endParaRPr lang="fr-FR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2699792" y="2681493"/>
            <a:ext cx="2921451" cy="2835739"/>
            <a:chOff x="395536" y="2502188"/>
            <a:chExt cx="2010495" cy="2069462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2600193"/>
              <a:ext cx="2010495" cy="197145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078463" y="2502188"/>
              <a:ext cx="45719" cy="2787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7240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423244" y="105321"/>
            <a:ext cx="7781925" cy="5873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fr-FR" altLang="fr-FR" sz="3200" b="1" i="1" dirty="0" smtClean="0">
                <a:solidFill>
                  <a:schemeClr val="tx1"/>
                </a:solidFill>
                <a:latin typeface="Calibri" pitchFamily="34" charset="0"/>
              </a:rPr>
              <a:t>Introduction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32148" y="332656"/>
            <a:ext cx="6876156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buNone/>
            </a:pPr>
            <a:r>
              <a:rPr lang="fr-FR" sz="2400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Gaz quantique : Le condensat de Bose-Einstein</a:t>
            </a:r>
            <a:endParaRPr lang="fr-FR" sz="2400" b="1" dirty="0">
              <a:solidFill>
                <a:srgbClr val="009999"/>
              </a:solidFill>
              <a:latin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28184" y="2348880"/>
            <a:ext cx="23762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</a:rPr>
              <a:t>D. S. </a:t>
            </a:r>
            <a:r>
              <a:rPr lang="en-US" sz="1200" b="1" dirty="0" err="1">
                <a:latin typeface="Calibri" panose="020F0502020204030204" pitchFamily="34" charset="0"/>
              </a:rPr>
              <a:t>Durfee</a:t>
            </a:r>
            <a:r>
              <a:rPr lang="en-US" sz="1200" b="1" dirty="0">
                <a:latin typeface="Calibri" panose="020F0502020204030204" pitchFamily="34" charset="0"/>
              </a:rPr>
              <a:t> and W. S. </a:t>
            </a:r>
            <a:r>
              <a:rPr lang="en-US" sz="1200" b="1" dirty="0" err="1" smtClean="0">
                <a:latin typeface="Calibri" panose="020F0502020204030204" pitchFamily="34" charset="0"/>
              </a:rPr>
              <a:t>Ketterle</a:t>
            </a:r>
            <a:r>
              <a:rPr lang="en-US" sz="1200" dirty="0" smtClean="0">
                <a:latin typeface="Calibri" panose="020F0502020204030204" pitchFamily="34" charset="0"/>
              </a:rPr>
              <a:t>,</a:t>
            </a:r>
          </a:p>
          <a:p>
            <a:r>
              <a:rPr lang="en-US" sz="1200" dirty="0" smtClean="0">
                <a:latin typeface="Calibri" panose="020F0502020204030204" pitchFamily="34" charset="0"/>
              </a:rPr>
              <a:t>Opt</a:t>
            </a:r>
            <a:r>
              <a:rPr lang="en-US" sz="1200" dirty="0">
                <a:latin typeface="Calibri" panose="020F0502020204030204" pitchFamily="34" charset="0"/>
              </a:rPr>
              <a:t>. Express, </a:t>
            </a:r>
            <a:r>
              <a:rPr lang="en-US" sz="1200" dirty="0" smtClean="0">
                <a:latin typeface="Calibri" panose="020F0502020204030204" pitchFamily="34" charset="0"/>
              </a:rPr>
              <a:t>2:299–313 (1998)</a:t>
            </a:r>
            <a:endParaRPr lang="fr-FR" sz="1200" dirty="0">
              <a:latin typeface="Calibri" panose="020F050202020403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96752"/>
            <a:ext cx="4986305" cy="2808102"/>
          </a:xfrm>
          <a:prstGeom prst="rect">
            <a:avLst/>
          </a:prstGeom>
        </p:spPr>
      </p:pic>
      <p:pic>
        <p:nvPicPr>
          <p:cNvPr id="9" name="Picture 395" descr="Bose-Fermi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51"/>
          <a:stretch/>
        </p:blipFill>
        <p:spPr>
          <a:xfrm>
            <a:off x="5812814" y="4797152"/>
            <a:ext cx="2575610" cy="1800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05743" y="4643844"/>
            <a:ext cx="4104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fr-FR" dirty="0">
                <a:latin typeface="Calibri" pitchFamily="34" charset="0"/>
              </a:rPr>
              <a:t>Système </a:t>
            </a:r>
            <a:r>
              <a:rPr lang="fr-FR" altLang="fr-FR" b="1" dirty="0">
                <a:solidFill>
                  <a:srgbClr val="333399"/>
                </a:solidFill>
                <a:latin typeface="Calibri" pitchFamily="34" charset="0"/>
              </a:rPr>
              <a:t>quantique macroscopique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467643" y="4293097"/>
            <a:ext cx="7056685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lvl="1" indent="0">
              <a:lnSpc>
                <a:spcPct val="80000"/>
              </a:lnSpc>
              <a:buNone/>
            </a:pPr>
            <a:r>
              <a:rPr lang="fr-FR" altLang="fr-FR" sz="1600" b="1" kern="0" dirty="0" smtClean="0">
                <a:latin typeface="Calibri" pitchFamily="34" charset="0"/>
              </a:rPr>
              <a:t>Condensat de Bose-Einstein</a:t>
            </a:r>
            <a:r>
              <a:rPr lang="fr-FR" altLang="fr-FR" sz="1600" kern="0" dirty="0" smtClean="0">
                <a:latin typeface="Calibri" pitchFamily="34" charset="0"/>
              </a:rPr>
              <a:t> où tous les atomes sont dans le même état quantique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421384" y="5512586"/>
            <a:ext cx="5782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Gaz confinés dans des pièges (</a:t>
            </a:r>
            <a:r>
              <a:rPr lang="fr-FR" b="1" dirty="0" smtClean="0">
                <a:latin typeface="Calibri" panose="020F0502020204030204" pitchFamily="34" charset="0"/>
              </a:rPr>
              <a:t>optiques ou magnétiques</a:t>
            </a:r>
            <a:r>
              <a:rPr lang="fr-FR" b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)</a:t>
            </a:r>
            <a:endParaRPr lang="fr-FR" b="1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8532440" y="6309320"/>
            <a:ext cx="432048" cy="432048"/>
          </a:xfrm>
          <a:prstGeom prst="ellipse">
            <a:avLst/>
          </a:prstGeom>
          <a:solidFill>
            <a:srgbClr val="818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8604448" y="6356067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Calibri" panose="020F0502020204030204" pitchFamily="34" charset="0"/>
              </a:rPr>
              <a:t>2</a:t>
            </a:r>
            <a:endParaRPr lang="fr-FR" sz="16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52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33"/>
          <p:cNvSpPr txBox="1">
            <a:spLocks noChangeArrowheads="1"/>
          </p:cNvSpPr>
          <p:nvPr/>
        </p:nvSpPr>
        <p:spPr bwMode="auto">
          <a:xfrm rot="16200000">
            <a:off x="6350511" y="2656227"/>
            <a:ext cx="6254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>
                <a:latin typeface="Times New Roman" pitchFamily="18" charset="0"/>
                <a:sym typeface="Symbol" pitchFamily="18" charset="2"/>
              </a:rPr>
              <a:t>Energy</a:t>
            </a:r>
          </a:p>
        </p:txBody>
      </p:sp>
      <p:sp>
        <p:nvSpPr>
          <p:cNvPr id="16391" name="Rectangle 70"/>
          <p:cNvSpPr>
            <a:spLocks noChangeArrowheads="1"/>
          </p:cNvSpPr>
          <p:nvPr/>
        </p:nvSpPr>
        <p:spPr bwMode="auto">
          <a:xfrm>
            <a:off x="589410" y="1771075"/>
            <a:ext cx="8375078" cy="709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fr-FR" altLang="fr-FR" sz="1800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fr-FR" altLang="fr-FR" sz="1800" b="1" dirty="0" smtClean="0">
                <a:solidFill>
                  <a:srgbClr val="C00000"/>
                </a:solidFill>
                <a:latin typeface="Calibri" pitchFamily="34" charset="0"/>
              </a:rPr>
              <a:t>Induire </a:t>
            </a:r>
            <a:r>
              <a:rPr lang="fr-FR" altLang="fr-FR" sz="1800" b="1" dirty="0">
                <a:solidFill>
                  <a:srgbClr val="C00000"/>
                </a:solidFill>
                <a:latin typeface="Calibri" pitchFamily="34" charset="0"/>
              </a:rPr>
              <a:t>un effet quadratique artificiel </a:t>
            </a:r>
            <a:r>
              <a:rPr lang="fr-FR" altLang="fr-FR" sz="1800" dirty="0" smtClean="0">
                <a:solidFill>
                  <a:srgbClr val="C00000"/>
                </a:solidFill>
                <a:latin typeface="Calibri" pitchFamily="34" charset="0"/>
              </a:rPr>
              <a:t>: </a:t>
            </a:r>
            <a:r>
              <a:rPr lang="fr-FR" altLang="fr-FR" sz="1600" dirty="0" smtClean="0">
                <a:latin typeface="Calibri" pitchFamily="34" charset="0"/>
              </a:rPr>
              <a:t>Un </a:t>
            </a:r>
            <a:r>
              <a:rPr lang="fr-FR" altLang="fr-FR" sz="1600" dirty="0">
                <a:latin typeface="Calibri" pitchFamily="34" charset="0"/>
              </a:rPr>
              <a:t>laser polarisé </a:t>
            </a:r>
            <a:r>
              <a:rPr lang="fr-FR" altLang="fr-FR" sz="1600" dirty="0"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fr-FR" altLang="fr-FR" sz="1600" dirty="0">
                <a:latin typeface="Calibri" pitchFamily="34" charset="0"/>
              </a:rPr>
              <a:t>- dans la structure </a:t>
            </a:r>
            <a:r>
              <a:rPr lang="fr-FR" altLang="fr-FR" sz="1600" dirty="0" smtClean="0">
                <a:latin typeface="Calibri" pitchFamily="34" charset="0"/>
              </a:rPr>
              <a:t>fine du </a:t>
            </a:r>
            <a:r>
              <a:rPr lang="fr-FR" altLang="fr-FR" sz="1600" baseline="30000" dirty="0" smtClean="0">
                <a:latin typeface="Calibri" pitchFamily="34" charset="0"/>
              </a:rPr>
              <a:t>52</a:t>
            </a:r>
            <a:r>
              <a:rPr lang="fr-FR" altLang="fr-FR" sz="1600" dirty="0" smtClean="0">
                <a:latin typeface="Calibri" pitchFamily="34" charset="0"/>
              </a:rPr>
              <a:t>Cr</a:t>
            </a:r>
            <a:endParaRPr lang="fr-FR" altLang="fr-FR" sz="1600" dirty="0">
              <a:latin typeface="Calibri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774" y="2204864"/>
            <a:ext cx="5678546" cy="315113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195736" y="5445224"/>
            <a:ext cx="5030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alibri" panose="020F0502020204030204" pitchFamily="34" charset="0"/>
              </a:rPr>
              <a:t>Décalage quadratique optique des énergies des niveaux magnétiques</a:t>
            </a:r>
            <a:endParaRPr lang="fr-FR" b="1" dirty="0">
              <a:latin typeface="Calibri" panose="020F0502020204030204" pitchFamily="34" charset="0"/>
            </a:endParaRPr>
          </a:p>
        </p:txBody>
      </p:sp>
      <p:sp>
        <p:nvSpPr>
          <p:cNvPr id="62" name="Ellipse 61"/>
          <p:cNvSpPr/>
          <p:nvPr/>
        </p:nvSpPr>
        <p:spPr>
          <a:xfrm>
            <a:off x="8532440" y="6309320"/>
            <a:ext cx="432048" cy="432048"/>
          </a:xfrm>
          <a:prstGeom prst="ellipse">
            <a:avLst/>
          </a:prstGeom>
          <a:solidFill>
            <a:srgbClr val="818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3" name="ZoneTexte 62"/>
          <p:cNvSpPr txBox="1"/>
          <p:nvPr/>
        </p:nvSpPr>
        <p:spPr>
          <a:xfrm>
            <a:off x="8549584" y="6356067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Calibri" panose="020F0502020204030204" pitchFamily="34" charset="0"/>
              </a:rPr>
              <a:t>17</a:t>
            </a:r>
            <a:endParaRPr lang="fr-FR" sz="1600" b="1" dirty="0">
              <a:latin typeface="Calibri" panose="020F0502020204030204" pitchFamily="34" charset="0"/>
            </a:endParaRPr>
          </a:p>
        </p:txBody>
      </p:sp>
      <p:sp>
        <p:nvSpPr>
          <p:cNvPr id="15" name="Titre 1"/>
          <p:cNvSpPr txBox="1">
            <a:spLocks/>
          </p:cNvSpPr>
          <p:nvPr/>
        </p:nvSpPr>
        <p:spPr>
          <a:xfrm>
            <a:off x="423244" y="105321"/>
            <a:ext cx="7781925" cy="5873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endParaRPr lang="fr-FR" altLang="fr-FR" sz="3200" b="1" i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3" name="Titre 1"/>
          <p:cNvSpPr txBox="1">
            <a:spLocks/>
          </p:cNvSpPr>
          <p:nvPr/>
        </p:nvSpPr>
        <p:spPr>
          <a:xfrm>
            <a:off x="423244" y="105321"/>
            <a:ext cx="6957067" cy="5873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fr-FR" altLang="fr-FR" sz="3200" b="1" i="1" dirty="0" smtClean="0">
                <a:solidFill>
                  <a:schemeClr val="tx1"/>
                </a:solidFill>
                <a:latin typeface="Calibri" pitchFamily="34" charset="0"/>
              </a:rPr>
              <a:t>Contrôle du spin : (2) Effet quadratique</a:t>
            </a:r>
          </a:p>
          <a:p>
            <a:endParaRPr lang="fr-FR" altLang="fr-FR" sz="3200" b="1" i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39552" y="908720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Calibri" panose="020F0502020204030204" pitchFamily="34" charset="0"/>
              </a:rPr>
              <a:t>Interaction entre un champ laser hors résonance et un atome </a:t>
            </a:r>
          </a:p>
          <a:p>
            <a:r>
              <a:rPr lang="fr-FR" b="1" dirty="0" smtClean="0">
                <a:latin typeface="Calibri" panose="020F0502020204030204" pitchFamily="34" charset="0"/>
                <a:sym typeface="Wingdings 3" panose="05040102010807070707" pitchFamily="18" charset="2"/>
              </a:rPr>
              <a:t> </a:t>
            </a:r>
            <a:r>
              <a:rPr lang="fr-FR" b="1" dirty="0" smtClean="0">
                <a:solidFill>
                  <a:srgbClr val="009999"/>
                </a:solidFill>
                <a:latin typeface="Calibri" panose="020F0502020204030204" pitchFamily="34" charset="0"/>
                <a:sym typeface="Wingdings 3" panose="05040102010807070707" pitchFamily="18" charset="2"/>
              </a:rPr>
              <a:t>Décalage des niveaux d’énergie de l’atome</a:t>
            </a:r>
            <a:endParaRPr lang="fr-FR" b="1" dirty="0">
              <a:solidFill>
                <a:srgbClr val="009999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14" name="Obje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2403938"/>
              </p:ext>
            </p:extLst>
          </p:nvPr>
        </p:nvGraphicFramePr>
        <p:xfrm>
          <a:off x="2843808" y="6001395"/>
          <a:ext cx="3716338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56" name="Équation" r:id="rId5" imgW="1879560" imgH="253800" progId="Equation.3">
                  <p:embed/>
                </p:oleObj>
              </mc:Choice>
              <mc:Fallback>
                <p:oleObj name="Équation" r:id="rId5" imgW="18795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808" y="6001395"/>
                        <a:ext cx="3716338" cy="50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6800568" y="2480808"/>
            <a:ext cx="517822" cy="28751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6310278" y="3284984"/>
            <a:ext cx="576064" cy="1800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6022246" y="4005064"/>
            <a:ext cx="360040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6666638" y="2924944"/>
            <a:ext cx="219704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567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70"/>
          <p:cNvSpPr>
            <a:spLocks noChangeArrowheads="1"/>
          </p:cNvSpPr>
          <p:nvPr/>
        </p:nvSpPr>
        <p:spPr bwMode="auto">
          <a:xfrm>
            <a:off x="4860033" y="5877272"/>
            <a:ext cx="2952328" cy="288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174625" indent="-174625" eaLnBrk="1" hangingPunct="1">
              <a:lnSpc>
                <a:spcPct val="90000"/>
              </a:lnSpc>
            </a:pPr>
            <a:r>
              <a:rPr lang="fr-FR" altLang="fr-FR" sz="1800" b="1" dirty="0" smtClean="0">
                <a:solidFill>
                  <a:schemeClr val="hlink"/>
                </a:solidFill>
                <a:latin typeface="Calibri" pitchFamily="34" charset="0"/>
              </a:rPr>
              <a:t>Degré d’</a:t>
            </a:r>
            <a:r>
              <a:rPr lang="fr-FR" altLang="fr-FR" sz="1800" b="1" dirty="0" err="1" smtClean="0">
                <a:solidFill>
                  <a:schemeClr val="hlink"/>
                </a:solidFill>
                <a:latin typeface="Calibri" pitchFamily="34" charset="0"/>
              </a:rPr>
              <a:t>adiabaticité</a:t>
            </a:r>
            <a:r>
              <a:rPr lang="fr-FR" altLang="fr-FR" sz="1800" b="1" dirty="0" smtClean="0">
                <a:solidFill>
                  <a:schemeClr val="hlink"/>
                </a:solidFill>
                <a:latin typeface="Calibri" pitchFamily="34" charset="0"/>
              </a:rPr>
              <a:t> : 97 %</a:t>
            </a:r>
            <a:endParaRPr lang="fr-FR" altLang="fr-FR" sz="1800" dirty="0">
              <a:solidFill>
                <a:schemeClr val="hlink"/>
              </a:solidFill>
              <a:latin typeface="Calibri" pitchFamily="34" charset="0"/>
            </a:endParaRPr>
          </a:p>
        </p:txBody>
      </p:sp>
      <p:sp>
        <p:nvSpPr>
          <p:cNvPr id="44" name="Ellipse 43"/>
          <p:cNvSpPr/>
          <p:nvPr/>
        </p:nvSpPr>
        <p:spPr>
          <a:xfrm>
            <a:off x="8532440" y="6309320"/>
            <a:ext cx="432048" cy="432048"/>
          </a:xfrm>
          <a:prstGeom prst="ellipse">
            <a:avLst/>
          </a:prstGeom>
          <a:solidFill>
            <a:srgbClr val="818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8549584" y="6356067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Calibri" panose="020F0502020204030204" pitchFamily="34" charset="0"/>
              </a:rPr>
              <a:t>18</a:t>
            </a:r>
            <a:endParaRPr lang="fr-FR" sz="1600" b="1" dirty="0">
              <a:latin typeface="Calibri" panose="020F0502020204030204" pitchFamily="34" charset="0"/>
            </a:endParaRPr>
          </a:p>
        </p:txBody>
      </p:sp>
      <p:sp>
        <p:nvSpPr>
          <p:cNvPr id="37" name="Titre 1"/>
          <p:cNvSpPr txBox="1">
            <a:spLocks/>
          </p:cNvSpPr>
          <p:nvPr/>
        </p:nvSpPr>
        <p:spPr>
          <a:xfrm>
            <a:off x="423244" y="105321"/>
            <a:ext cx="6957067" cy="5873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fr-FR" altLang="fr-FR" sz="3200" b="1" i="1" dirty="0" smtClean="0">
                <a:solidFill>
                  <a:schemeClr val="tx1"/>
                </a:solidFill>
                <a:latin typeface="Calibri" pitchFamily="34" charset="0"/>
              </a:rPr>
              <a:t>Contrôle du spin : (2) Effet quadratique</a:t>
            </a:r>
          </a:p>
          <a:p>
            <a:endParaRPr lang="fr-FR" altLang="fr-FR" sz="3200" b="1" i="1" dirty="0">
              <a:solidFill>
                <a:schemeClr val="tx1"/>
              </a:solidFill>
              <a:latin typeface="Calibri" pitchFamily="34" charset="0"/>
            </a:endParaRPr>
          </a:p>
        </p:txBody>
      </p:sp>
      <p:grpSp>
        <p:nvGrpSpPr>
          <p:cNvPr id="39" name="Group 88"/>
          <p:cNvGrpSpPr>
            <a:grpSpLocks/>
          </p:cNvGrpSpPr>
          <p:nvPr/>
        </p:nvGrpSpPr>
        <p:grpSpPr bwMode="auto">
          <a:xfrm>
            <a:off x="827584" y="5398268"/>
            <a:ext cx="2952328" cy="1339696"/>
            <a:chOff x="3424" y="2024"/>
            <a:chExt cx="2034" cy="1095"/>
          </a:xfrm>
        </p:grpSpPr>
        <p:sp>
          <p:nvSpPr>
            <p:cNvPr id="40" name="Line 6"/>
            <p:cNvSpPr>
              <a:spLocks noChangeShapeType="1"/>
            </p:cNvSpPr>
            <p:nvPr/>
          </p:nvSpPr>
          <p:spPr bwMode="auto">
            <a:xfrm>
              <a:off x="3575" y="2024"/>
              <a:ext cx="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41" name="Line 7"/>
            <p:cNvSpPr>
              <a:spLocks noChangeShapeType="1"/>
            </p:cNvSpPr>
            <p:nvPr/>
          </p:nvSpPr>
          <p:spPr bwMode="auto">
            <a:xfrm>
              <a:off x="3826" y="2024"/>
              <a:ext cx="20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42" name="Line 8"/>
            <p:cNvSpPr>
              <a:spLocks noChangeShapeType="1"/>
            </p:cNvSpPr>
            <p:nvPr/>
          </p:nvSpPr>
          <p:spPr bwMode="auto">
            <a:xfrm>
              <a:off x="4078" y="2024"/>
              <a:ext cx="20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43" name="Line 9"/>
            <p:cNvSpPr>
              <a:spLocks noChangeShapeType="1"/>
            </p:cNvSpPr>
            <p:nvPr/>
          </p:nvSpPr>
          <p:spPr bwMode="auto">
            <a:xfrm>
              <a:off x="4330" y="2024"/>
              <a:ext cx="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46" name="Line 10"/>
            <p:cNvSpPr>
              <a:spLocks noChangeShapeType="1"/>
            </p:cNvSpPr>
            <p:nvPr/>
          </p:nvSpPr>
          <p:spPr bwMode="auto">
            <a:xfrm>
              <a:off x="4581" y="2024"/>
              <a:ext cx="20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47" name="Line 11"/>
            <p:cNvSpPr>
              <a:spLocks noChangeShapeType="1"/>
            </p:cNvSpPr>
            <p:nvPr/>
          </p:nvSpPr>
          <p:spPr bwMode="auto">
            <a:xfrm>
              <a:off x="4832" y="2024"/>
              <a:ext cx="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48" name="Line 12"/>
            <p:cNvSpPr>
              <a:spLocks noChangeShapeType="1"/>
            </p:cNvSpPr>
            <p:nvPr/>
          </p:nvSpPr>
          <p:spPr bwMode="auto">
            <a:xfrm>
              <a:off x="5083" y="2024"/>
              <a:ext cx="20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0" name="Line 13"/>
            <p:cNvSpPr>
              <a:spLocks noChangeShapeType="1"/>
            </p:cNvSpPr>
            <p:nvPr/>
          </p:nvSpPr>
          <p:spPr bwMode="auto">
            <a:xfrm>
              <a:off x="3575" y="2879"/>
              <a:ext cx="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1" name="Line 14"/>
            <p:cNvSpPr>
              <a:spLocks noChangeShapeType="1"/>
            </p:cNvSpPr>
            <p:nvPr/>
          </p:nvSpPr>
          <p:spPr bwMode="auto">
            <a:xfrm>
              <a:off x="3826" y="2879"/>
              <a:ext cx="20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2" name="Line 15"/>
            <p:cNvSpPr>
              <a:spLocks noChangeShapeType="1"/>
            </p:cNvSpPr>
            <p:nvPr/>
          </p:nvSpPr>
          <p:spPr bwMode="auto">
            <a:xfrm>
              <a:off x="4078" y="2879"/>
              <a:ext cx="20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3" name="Line 16"/>
            <p:cNvSpPr>
              <a:spLocks noChangeShapeType="1"/>
            </p:cNvSpPr>
            <p:nvPr/>
          </p:nvSpPr>
          <p:spPr bwMode="auto">
            <a:xfrm>
              <a:off x="4330" y="2879"/>
              <a:ext cx="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4" name="Line 17"/>
            <p:cNvSpPr>
              <a:spLocks noChangeShapeType="1"/>
            </p:cNvSpPr>
            <p:nvPr/>
          </p:nvSpPr>
          <p:spPr bwMode="auto">
            <a:xfrm>
              <a:off x="4581" y="2879"/>
              <a:ext cx="20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5" name="Line 18"/>
            <p:cNvSpPr>
              <a:spLocks noChangeShapeType="1"/>
            </p:cNvSpPr>
            <p:nvPr/>
          </p:nvSpPr>
          <p:spPr bwMode="auto">
            <a:xfrm>
              <a:off x="4832" y="2879"/>
              <a:ext cx="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6" name="Line 19"/>
            <p:cNvSpPr>
              <a:spLocks noChangeShapeType="1"/>
            </p:cNvSpPr>
            <p:nvPr/>
          </p:nvSpPr>
          <p:spPr bwMode="auto">
            <a:xfrm>
              <a:off x="5083" y="2879"/>
              <a:ext cx="20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7" name="Line 20"/>
            <p:cNvSpPr>
              <a:spLocks noChangeShapeType="1"/>
            </p:cNvSpPr>
            <p:nvPr/>
          </p:nvSpPr>
          <p:spPr bwMode="auto">
            <a:xfrm flipH="1" flipV="1">
              <a:off x="3424" y="2077"/>
              <a:ext cx="252" cy="8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8" name="Line 21"/>
            <p:cNvSpPr>
              <a:spLocks noChangeShapeType="1"/>
            </p:cNvSpPr>
            <p:nvPr/>
          </p:nvSpPr>
          <p:spPr bwMode="auto">
            <a:xfrm flipH="1" flipV="1">
              <a:off x="3675" y="2077"/>
              <a:ext cx="251" cy="80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9" name="Line 22"/>
            <p:cNvSpPr>
              <a:spLocks noChangeShapeType="1"/>
            </p:cNvSpPr>
            <p:nvPr/>
          </p:nvSpPr>
          <p:spPr bwMode="auto">
            <a:xfrm flipH="1" flipV="1">
              <a:off x="3926" y="2077"/>
              <a:ext cx="252" cy="80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0" name="Line 23"/>
            <p:cNvSpPr>
              <a:spLocks noChangeShapeType="1"/>
            </p:cNvSpPr>
            <p:nvPr/>
          </p:nvSpPr>
          <p:spPr bwMode="auto">
            <a:xfrm flipH="1" flipV="1">
              <a:off x="4178" y="2077"/>
              <a:ext cx="251" cy="80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1" name="Line 24"/>
            <p:cNvSpPr>
              <a:spLocks noChangeShapeType="1"/>
            </p:cNvSpPr>
            <p:nvPr/>
          </p:nvSpPr>
          <p:spPr bwMode="auto">
            <a:xfrm flipH="1" flipV="1">
              <a:off x="4429" y="2077"/>
              <a:ext cx="252" cy="80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2" name="Line 25"/>
            <p:cNvSpPr>
              <a:spLocks noChangeShapeType="1"/>
            </p:cNvSpPr>
            <p:nvPr/>
          </p:nvSpPr>
          <p:spPr bwMode="auto">
            <a:xfrm flipH="1" flipV="1">
              <a:off x="4681" y="2077"/>
              <a:ext cx="252" cy="80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3" name="Line 26"/>
            <p:cNvSpPr>
              <a:spLocks noChangeShapeType="1"/>
            </p:cNvSpPr>
            <p:nvPr/>
          </p:nvSpPr>
          <p:spPr bwMode="auto">
            <a:xfrm flipH="1" flipV="1">
              <a:off x="4932" y="2077"/>
              <a:ext cx="251" cy="8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4" name="Line 27"/>
            <p:cNvSpPr>
              <a:spLocks noChangeShapeType="1"/>
            </p:cNvSpPr>
            <p:nvPr/>
          </p:nvSpPr>
          <p:spPr bwMode="auto">
            <a:xfrm flipH="1" flipV="1">
              <a:off x="3675" y="2077"/>
              <a:ext cx="51" cy="80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5" name="Text Box 6"/>
            <p:cNvSpPr txBox="1">
              <a:spLocks noChangeArrowheads="1"/>
            </p:cNvSpPr>
            <p:nvPr/>
          </p:nvSpPr>
          <p:spPr bwMode="auto">
            <a:xfrm>
              <a:off x="3524" y="2887"/>
              <a:ext cx="1934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1400" b="1" dirty="0"/>
                <a:t> -3     -2     -1       0     1      2      3</a:t>
              </a:r>
            </a:p>
          </p:txBody>
        </p:sp>
        <p:sp>
          <p:nvSpPr>
            <p:cNvPr id="66" name="Oval 81"/>
            <p:cNvSpPr>
              <a:spLocks noChangeArrowheads="1"/>
            </p:cNvSpPr>
            <p:nvPr/>
          </p:nvSpPr>
          <p:spPr bwMode="auto">
            <a:xfrm>
              <a:off x="3612" y="2795"/>
              <a:ext cx="136" cy="136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 dirty="0"/>
            </a:p>
          </p:txBody>
        </p:sp>
        <p:sp>
          <p:nvSpPr>
            <p:cNvPr id="67" name="Ellipse 37"/>
            <p:cNvSpPr>
              <a:spLocks noChangeArrowheads="1"/>
            </p:cNvSpPr>
            <p:nvPr/>
          </p:nvSpPr>
          <p:spPr bwMode="auto">
            <a:xfrm>
              <a:off x="3865" y="2795"/>
              <a:ext cx="134" cy="129"/>
            </a:xfrm>
            <a:prstGeom prst="ellipse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fr-FR" altLang="fr-FR" sz="1800" dirty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920561"/>
            <a:ext cx="6588224" cy="4092615"/>
          </a:xfrm>
          <a:prstGeom prst="rect">
            <a:avLst/>
          </a:prstGeom>
        </p:spPr>
      </p:pic>
      <p:sp>
        <p:nvSpPr>
          <p:cNvPr id="36" name="Text Box 32"/>
          <p:cNvSpPr txBox="1">
            <a:spLocks noChangeArrowheads="1"/>
          </p:cNvSpPr>
          <p:nvPr/>
        </p:nvSpPr>
        <p:spPr bwMode="auto">
          <a:xfrm>
            <a:off x="179512" y="4437112"/>
            <a:ext cx="396044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 sz="18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fr-FR" altLang="fr-FR" sz="1800" b="1" dirty="0" smtClean="0">
                <a:solidFill>
                  <a:srgbClr val="FF0000"/>
                </a:solidFill>
                <a:latin typeface="Calibri" pitchFamily="34" charset="0"/>
              </a:rPr>
              <a:t>Couplage :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fr-FR" altLang="fr-FR" sz="1600" dirty="0" smtClean="0">
                <a:latin typeface="Calibri" pitchFamily="34" charset="0"/>
              </a:rPr>
              <a:t>Une </a:t>
            </a:r>
            <a:r>
              <a:rPr lang="fr-FR" altLang="fr-FR" sz="1600" dirty="0">
                <a:latin typeface="Calibri" pitchFamily="34" charset="0"/>
              </a:rPr>
              <a:t>composante de polarisation </a:t>
            </a:r>
            <a:r>
              <a:rPr lang="fr-FR" altLang="fr-FR" sz="1600" dirty="0">
                <a:latin typeface="Symbol" pitchFamily="18" charset="2"/>
              </a:rPr>
              <a:t>p</a:t>
            </a:r>
            <a:r>
              <a:rPr lang="fr-FR" altLang="fr-FR" sz="1600" dirty="0">
                <a:latin typeface="Calibri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 dirty="0">
                <a:solidFill>
                  <a:srgbClr val="009999"/>
                </a:solidFill>
                <a:latin typeface="Calibri" panose="020F0502020204030204" pitchFamily="34" charset="0"/>
                <a:sym typeface="Wingdings 3" pitchFamily="18" charset="2"/>
              </a:rPr>
              <a:t></a:t>
            </a:r>
            <a:r>
              <a:rPr lang="fr-FR" altLang="fr-FR" sz="1800" b="1" dirty="0" smtClean="0">
                <a:solidFill>
                  <a:srgbClr val="009999"/>
                </a:solidFill>
                <a:latin typeface="Calibri" pitchFamily="34" charset="0"/>
              </a:rPr>
              <a:t> </a:t>
            </a:r>
            <a:r>
              <a:rPr lang="fr-FR" altLang="fr-FR" sz="1800" b="1" dirty="0">
                <a:solidFill>
                  <a:srgbClr val="009999"/>
                </a:solidFill>
                <a:latin typeface="Calibri" pitchFamily="34" charset="0"/>
              </a:rPr>
              <a:t>Transition </a:t>
            </a:r>
            <a:r>
              <a:rPr lang="fr-FR" altLang="fr-FR" sz="1800" b="1" dirty="0">
                <a:solidFill>
                  <a:schemeClr val="hlink"/>
                </a:solidFill>
                <a:latin typeface="Calibri" pitchFamily="34" charset="0"/>
              </a:rPr>
              <a:t>Raman vers -2</a:t>
            </a:r>
            <a:endParaRPr lang="fr-FR" altLang="fr-FR" sz="1800" dirty="0">
              <a:latin typeface="Calibri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56595" y="85571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Calibri" panose="020F0502020204030204" pitchFamily="34" charset="0"/>
              </a:rPr>
              <a:t>Pour B fixé</a:t>
            </a:r>
            <a:endParaRPr lang="fr-FR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40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908720"/>
            <a:ext cx="4017159" cy="352839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44824"/>
            <a:ext cx="3816424" cy="3445498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457200" y="980728"/>
            <a:ext cx="3322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Réseau optique 2D </a:t>
            </a:r>
            <a:r>
              <a:rPr lang="fr-FR" b="1" dirty="0" smtClean="0">
                <a:latin typeface="Calibri" panose="020F0502020204030204" pitchFamily="34" charset="0"/>
              </a:rPr>
              <a:t>généré par </a:t>
            </a:r>
          </a:p>
          <a:p>
            <a:r>
              <a:rPr lang="fr-FR" b="1" dirty="0" smtClean="0">
                <a:latin typeface="Calibri" panose="020F0502020204030204" pitchFamily="34" charset="0"/>
              </a:rPr>
              <a:t>l’interférence de </a:t>
            </a:r>
            <a:r>
              <a:rPr lang="fr-FR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3 faisceaux</a:t>
            </a:r>
            <a:endParaRPr lang="fr-FR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13" name="Group 41"/>
          <p:cNvGrpSpPr>
            <a:grpSpLocks/>
          </p:cNvGrpSpPr>
          <p:nvPr/>
        </p:nvGrpSpPr>
        <p:grpSpPr bwMode="auto">
          <a:xfrm>
            <a:off x="3419872" y="5373216"/>
            <a:ext cx="5040685" cy="1017587"/>
            <a:chOff x="3106" y="3488"/>
            <a:chExt cx="2533" cy="641"/>
          </a:xfrm>
        </p:grpSpPr>
        <p:sp>
          <p:nvSpPr>
            <p:cNvPr id="14" name="Text Box 39"/>
            <p:cNvSpPr txBox="1">
              <a:spLocks noChangeArrowheads="1"/>
            </p:cNvSpPr>
            <p:nvPr/>
          </p:nvSpPr>
          <p:spPr bwMode="auto">
            <a:xfrm>
              <a:off x="3106" y="3488"/>
              <a:ext cx="2533" cy="5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 dirty="0" smtClean="0">
                  <a:latin typeface="Calibri" pitchFamily="34" charset="0"/>
                </a:rPr>
                <a:t>Fréquences de piégeage </a:t>
              </a:r>
              <a:r>
                <a:rPr lang="fr-FR" altLang="fr-FR" sz="1800" b="1" dirty="0">
                  <a:latin typeface="Calibri" pitchFamily="34" charset="0"/>
                </a:rPr>
                <a:t>: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dirty="0">
                  <a:latin typeface="Calibri" pitchFamily="34" charset="0"/>
                </a:rPr>
                <a:t>Horizontales :</a:t>
              </a:r>
              <a:r>
                <a:rPr lang="fr-FR" altLang="fr-FR" sz="1800" b="1" dirty="0">
                  <a:solidFill>
                    <a:srgbClr val="FF0000"/>
                  </a:solidFill>
                  <a:latin typeface="Calibri" pitchFamily="34" charset="0"/>
                </a:rPr>
                <a:t> </a:t>
              </a:r>
              <a:r>
                <a:rPr lang="el-GR" altLang="fr-FR" sz="1800" b="1" dirty="0" smtClean="0">
                  <a:solidFill>
                    <a:srgbClr val="00B050"/>
                  </a:solidFill>
                  <a:latin typeface="Calibri" pitchFamily="34" charset="0"/>
                </a:rPr>
                <a:t>ω</a:t>
              </a:r>
              <a:r>
                <a:rPr lang="fr-FR" altLang="fr-FR" sz="1800" b="1" baseline="-25000" dirty="0" smtClean="0">
                  <a:solidFill>
                    <a:srgbClr val="00B050"/>
                  </a:solidFill>
                  <a:latin typeface="Calibri" pitchFamily="34" charset="0"/>
                </a:rPr>
                <a:t>y</a:t>
              </a:r>
              <a:r>
                <a:rPr lang="fr-FR" altLang="fr-FR" sz="1800" b="1" dirty="0" smtClean="0">
                  <a:solidFill>
                    <a:srgbClr val="00B050"/>
                  </a:solidFill>
                  <a:latin typeface="Calibri" pitchFamily="34" charset="0"/>
                </a:rPr>
                <a:t>/2</a:t>
              </a:r>
              <a:r>
                <a:rPr lang="el-GR" altLang="fr-FR" sz="1800" b="1" dirty="0" smtClean="0">
                  <a:solidFill>
                    <a:srgbClr val="00B050"/>
                  </a:solidFill>
                  <a:latin typeface="Calibri" pitchFamily="34" charset="0"/>
                </a:rPr>
                <a:t>π</a:t>
              </a:r>
              <a:r>
                <a:rPr lang="fr-FR" altLang="fr-FR" sz="1800" b="1" dirty="0" smtClean="0">
                  <a:solidFill>
                    <a:srgbClr val="00B050"/>
                  </a:solidFill>
                  <a:latin typeface="Calibri" pitchFamily="34" charset="0"/>
                </a:rPr>
                <a:t> </a:t>
              </a:r>
              <a:r>
                <a:rPr lang="fr-FR" altLang="fr-FR" sz="1800" b="1" dirty="0">
                  <a:solidFill>
                    <a:srgbClr val="00B050"/>
                  </a:solidFill>
                  <a:latin typeface="Calibri" pitchFamily="34" charset="0"/>
                </a:rPr>
                <a:t>= </a:t>
              </a:r>
              <a:r>
                <a:rPr lang="fr-FR" altLang="fr-FR" sz="1800" b="1" dirty="0" smtClean="0">
                  <a:solidFill>
                    <a:srgbClr val="00B050"/>
                  </a:solidFill>
                  <a:latin typeface="Calibri" pitchFamily="34" charset="0"/>
                </a:rPr>
                <a:t>55 </a:t>
              </a:r>
              <a:r>
                <a:rPr lang="fr-FR" altLang="fr-FR" sz="1800" b="1" dirty="0">
                  <a:solidFill>
                    <a:srgbClr val="00B050"/>
                  </a:solidFill>
                  <a:latin typeface="Calibri" pitchFamily="34" charset="0"/>
                </a:rPr>
                <a:t>kHz </a:t>
              </a:r>
              <a:r>
                <a:rPr lang="fr-FR" altLang="fr-FR" sz="1800" b="1" dirty="0" smtClean="0">
                  <a:latin typeface="Calibri" pitchFamily="34" charset="0"/>
                </a:rPr>
                <a:t>et </a:t>
              </a:r>
              <a:r>
                <a:rPr lang="el-GR" altLang="fr-FR" sz="1800" b="1" dirty="0" smtClean="0">
                  <a:solidFill>
                    <a:srgbClr val="00B050"/>
                  </a:solidFill>
                </a:rPr>
                <a:t>ω</a:t>
              </a:r>
              <a:r>
                <a:rPr lang="fr-FR" altLang="fr-FR" sz="1800" b="1" baseline="-25000" dirty="0" smtClean="0">
                  <a:solidFill>
                    <a:srgbClr val="00B050"/>
                  </a:solidFill>
                  <a:latin typeface="Calibri" pitchFamily="34" charset="0"/>
                </a:rPr>
                <a:t>x</a:t>
              </a:r>
              <a:r>
                <a:rPr lang="fr-FR" altLang="fr-FR" sz="1800" b="1" dirty="0" smtClean="0">
                  <a:solidFill>
                    <a:srgbClr val="00B050"/>
                  </a:solidFill>
                  <a:latin typeface="Calibri" pitchFamily="34" charset="0"/>
                </a:rPr>
                <a:t> /2</a:t>
              </a:r>
              <a:r>
                <a:rPr lang="el-GR" altLang="fr-FR" sz="1800" b="1" dirty="0" smtClean="0">
                  <a:solidFill>
                    <a:srgbClr val="00B050"/>
                  </a:solidFill>
                  <a:latin typeface="Calibri" pitchFamily="34" charset="0"/>
                </a:rPr>
                <a:t>π </a:t>
              </a:r>
              <a:r>
                <a:rPr lang="fr-FR" altLang="fr-FR" sz="1800" b="1" dirty="0" smtClean="0">
                  <a:solidFill>
                    <a:srgbClr val="00B050"/>
                  </a:solidFill>
                  <a:latin typeface="Calibri" pitchFamily="34" charset="0"/>
                </a:rPr>
                <a:t>= </a:t>
              </a:r>
              <a:r>
                <a:rPr lang="fr-FR" altLang="fr-FR" sz="1800" b="1" dirty="0">
                  <a:solidFill>
                    <a:srgbClr val="00B050"/>
                  </a:solidFill>
                  <a:latin typeface="Calibri" pitchFamily="34" charset="0"/>
                </a:rPr>
                <a:t>170 </a:t>
              </a:r>
              <a:r>
                <a:rPr lang="fr-FR" altLang="fr-FR" sz="1800" b="1" dirty="0" smtClean="0">
                  <a:solidFill>
                    <a:srgbClr val="00B050"/>
                  </a:solidFill>
                  <a:latin typeface="Calibri" pitchFamily="34" charset="0"/>
                </a:rPr>
                <a:t>kHz </a:t>
              </a:r>
              <a:r>
                <a:rPr lang="fr-FR" altLang="fr-FR" sz="1800" dirty="0" smtClean="0">
                  <a:latin typeface="Calibri" pitchFamily="34" charset="0"/>
                </a:rPr>
                <a:t>Vertical :</a:t>
              </a:r>
              <a:r>
                <a:rPr lang="fr-FR" altLang="fr-FR" sz="1800" b="1" dirty="0" smtClean="0">
                  <a:solidFill>
                    <a:srgbClr val="FF0000"/>
                  </a:solidFill>
                  <a:latin typeface="Calibri" pitchFamily="34" charset="0"/>
                </a:rPr>
                <a:t> </a:t>
              </a:r>
              <a:r>
                <a:rPr lang="el-GR" altLang="fr-FR" sz="1800" b="1" dirty="0" smtClean="0">
                  <a:solidFill>
                    <a:srgbClr val="00B050"/>
                  </a:solidFill>
                </a:rPr>
                <a:t>ω</a:t>
              </a:r>
              <a:r>
                <a:rPr lang="fr-FR" altLang="fr-FR" sz="1800" b="1" baseline="-25000" dirty="0" smtClean="0">
                  <a:solidFill>
                    <a:srgbClr val="00B050"/>
                  </a:solidFill>
                  <a:latin typeface="Calibri" pitchFamily="34" charset="0"/>
                </a:rPr>
                <a:t>z</a:t>
              </a:r>
              <a:r>
                <a:rPr lang="fr-FR" altLang="fr-FR" sz="1800" b="1" dirty="0" smtClean="0">
                  <a:solidFill>
                    <a:srgbClr val="00B050"/>
                  </a:solidFill>
                  <a:latin typeface="Calibri" pitchFamily="34" charset="0"/>
                </a:rPr>
                <a:t>/2</a:t>
              </a:r>
              <a:r>
                <a:rPr lang="el-GR" altLang="fr-FR" sz="1800" b="1" dirty="0" smtClean="0">
                  <a:solidFill>
                    <a:srgbClr val="00B050"/>
                  </a:solidFill>
                  <a:latin typeface="Calibri" pitchFamily="34" charset="0"/>
                </a:rPr>
                <a:t>π</a:t>
              </a:r>
              <a:r>
                <a:rPr lang="fr-FR" altLang="fr-FR" sz="1800" b="1" dirty="0" smtClean="0">
                  <a:solidFill>
                    <a:srgbClr val="00B050"/>
                  </a:solidFill>
                  <a:latin typeface="Calibri" pitchFamily="34" charset="0"/>
                </a:rPr>
                <a:t> = 120 kHz</a:t>
              </a:r>
              <a:endParaRPr lang="fr-FR" altLang="fr-FR" sz="1800" b="1" dirty="0">
                <a:solidFill>
                  <a:srgbClr val="00B050"/>
                </a:solidFill>
                <a:latin typeface="Calibri" pitchFamily="34" charset="0"/>
              </a:endParaRPr>
            </a:p>
          </p:txBody>
        </p:sp>
        <p:sp>
          <p:nvSpPr>
            <p:cNvPr id="15" name="Rectangle 40"/>
            <p:cNvSpPr>
              <a:spLocks noChangeArrowheads="1"/>
            </p:cNvSpPr>
            <p:nvPr/>
          </p:nvSpPr>
          <p:spPr bwMode="auto">
            <a:xfrm>
              <a:off x="3112" y="3494"/>
              <a:ext cx="2527" cy="635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 dirty="0">
                <a:latin typeface="Calibri" pitchFamily="34" charset="0"/>
              </a:endParaRPr>
            </a:p>
          </p:txBody>
        </p:sp>
      </p:grpSp>
      <p:sp>
        <p:nvSpPr>
          <p:cNvPr id="17" name="Titre 1"/>
          <p:cNvSpPr txBox="1">
            <a:spLocks/>
          </p:cNvSpPr>
          <p:nvPr/>
        </p:nvSpPr>
        <p:spPr>
          <a:xfrm>
            <a:off x="423244" y="105321"/>
            <a:ext cx="7781925" cy="5873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fr-FR" altLang="fr-FR" sz="3200" b="1" i="1" dirty="0">
                <a:solidFill>
                  <a:schemeClr val="tx1"/>
                </a:solidFill>
                <a:latin typeface="Calibri" pitchFamily="34" charset="0"/>
              </a:rPr>
              <a:t>Mise en </a:t>
            </a:r>
            <a:r>
              <a:rPr lang="fr-FR" altLang="fr-FR" sz="3200" b="1" i="1" dirty="0" smtClean="0">
                <a:solidFill>
                  <a:schemeClr val="tx1"/>
                </a:solidFill>
                <a:latin typeface="Calibri" pitchFamily="34" charset="0"/>
              </a:rPr>
              <a:t>place </a:t>
            </a:r>
            <a:r>
              <a:rPr lang="fr-FR" altLang="fr-FR" sz="3200" b="1" i="1" dirty="0">
                <a:solidFill>
                  <a:schemeClr val="tx1"/>
                </a:solidFill>
                <a:latin typeface="Calibri" pitchFamily="34" charset="0"/>
              </a:rPr>
              <a:t>d’un Réseau </a:t>
            </a:r>
            <a:r>
              <a:rPr lang="fr-FR" altLang="fr-FR" sz="3200" b="1" i="1" dirty="0" smtClean="0">
                <a:solidFill>
                  <a:schemeClr val="tx1"/>
                </a:solidFill>
                <a:latin typeface="Calibri" pitchFamily="34" charset="0"/>
              </a:rPr>
              <a:t>3D anisotrope</a:t>
            </a:r>
            <a:endParaRPr lang="fr-FR" altLang="fr-FR" sz="3200" b="1" i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8532440" y="6309320"/>
            <a:ext cx="432048" cy="432048"/>
          </a:xfrm>
          <a:prstGeom prst="ellipse">
            <a:avLst/>
          </a:prstGeom>
          <a:solidFill>
            <a:srgbClr val="818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539552" y="5373216"/>
            <a:ext cx="295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Réseau 3D : </a:t>
            </a:r>
            <a:r>
              <a:rPr lang="fr-FR" dirty="0" smtClean="0">
                <a:latin typeface="Calibri" panose="020F0502020204030204" pitchFamily="34" charset="0"/>
              </a:rPr>
              <a:t>Un faisceau rétro-réfléchi suivant l’axe vertical</a:t>
            </a:r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8549584" y="6356067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Calibri" panose="020F0502020204030204" pitchFamily="34" charset="0"/>
              </a:rPr>
              <a:t>19</a:t>
            </a:r>
            <a:endParaRPr lang="fr-FR" sz="1600" b="1" dirty="0">
              <a:latin typeface="Calibri" panose="020F050202020403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785493" y="4437112"/>
            <a:ext cx="3890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Pas du réseau : </a:t>
            </a:r>
            <a:r>
              <a:rPr lang="fr-FR" dirty="0" smtClean="0">
                <a:latin typeface="Calibri" panose="020F0502020204030204" pitchFamily="34" charset="0"/>
              </a:rPr>
              <a:t>Axe Vertical : </a:t>
            </a:r>
            <a:r>
              <a:rPr lang="fr-FR" b="1" dirty="0" smtClean="0">
                <a:latin typeface="Calibri" panose="020F0502020204030204" pitchFamily="34" charset="0"/>
              </a:rPr>
              <a:t>266 nm ;</a:t>
            </a:r>
          </a:p>
          <a:p>
            <a:r>
              <a:rPr lang="fr-FR" dirty="0" smtClean="0">
                <a:latin typeface="Calibri" panose="020F0502020204030204" pitchFamily="34" charset="0"/>
              </a:rPr>
              <a:t>Axe x : </a:t>
            </a:r>
            <a:r>
              <a:rPr lang="fr-FR" b="1" dirty="0" smtClean="0">
                <a:latin typeface="Calibri" panose="020F0502020204030204" pitchFamily="34" charset="0"/>
              </a:rPr>
              <a:t>288 nm ; </a:t>
            </a:r>
            <a:r>
              <a:rPr lang="fr-FR" dirty="0" smtClean="0">
                <a:latin typeface="Calibri" panose="020F0502020204030204" pitchFamily="34" charset="0"/>
              </a:rPr>
              <a:t>Axe y : </a:t>
            </a:r>
            <a:r>
              <a:rPr lang="fr-FR" b="1" dirty="0" smtClean="0">
                <a:latin typeface="Calibri" panose="020F0502020204030204" pitchFamily="34" charset="0"/>
              </a:rPr>
              <a:t>695 nm</a:t>
            </a:r>
            <a:endParaRPr lang="fr-FR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88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"/>
          <p:cNvSpPr txBox="1">
            <a:spLocks/>
          </p:cNvSpPr>
          <p:nvPr/>
        </p:nvSpPr>
        <p:spPr>
          <a:xfrm>
            <a:off x="423244" y="105321"/>
            <a:ext cx="7781925" cy="5873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fr-FR" altLang="fr-FR" sz="3200" b="1" i="1" dirty="0" smtClean="0">
                <a:solidFill>
                  <a:schemeClr val="tx1"/>
                </a:solidFill>
                <a:latin typeface="Calibri" pitchFamily="34" charset="0"/>
              </a:rPr>
              <a:t>Les atomes dans un réseau</a:t>
            </a:r>
            <a:endParaRPr lang="fr-FR" altLang="fr-FR" sz="3200" b="1" i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8532440" y="6309320"/>
            <a:ext cx="432048" cy="432048"/>
          </a:xfrm>
          <a:prstGeom prst="ellipse">
            <a:avLst/>
          </a:prstGeom>
          <a:solidFill>
            <a:srgbClr val="818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060848"/>
            <a:ext cx="4392488" cy="1152128"/>
          </a:xfrm>
          <a:prstGeom prst="rect">
            <a:avLst/>
          </a:prstGeom>
        </p:spPr>
      </p:pic>
      <p:sp>
        <p:nvSpPr>
          <p:cNvPr id="4" name="Flèche courbée vers le bas 3"/>
          <p:cNvSpPr/>
          <p:nvPr/>
        </p:nvSpPr>
        <p:spPr>
          <a:xfrm>
            <a:off x="4162797" y="1916832"/>
            <a:ext cx="720080" cy="432048"/>
          </a:xfrm>
          <a:prstGeom prst="curved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355976" y="1412776"/>
            <a:ext cx="2789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smtClean="0">
                <a:latin typeface="Calibri" panose="020F0502020204030204" pitchFamily="34" charset="0"/>
              </a:rPr>
              <a:t>J</a:t>
            </a:r>
            <a:endParaRPr lang="fr-FR" sz="2200" b="1" dirty="0">
              <a:latin typeface="Calibri" panose="020F050202020403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67544" y="104344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Réseau de puits de potentiel périodique :</a:t>
            </a:r>
            <a:endParaRPr lang="fr-FR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43300" y="441520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fr-FR" b="1" dirty="0" smtClean="0">
                <a:latin typeface="Calibri" panose="020F0502020204030204" pitchFamily="34" charset="0"/>
              </a:rPr>
              <a:t>Deux régimes :</a:t>
            </a:r>
            <a:endParaRPr lang="fr-FR" b="1" dirty="0">
              <a:latin typeface="Calibri" panose="020F0502020204030204" pitchFamily="34" charset="0"/>
            </a:endParaRPr>
          </a:p>
        </p:txBody>
      </p:sp>
      <p:graphicFrame>
        <p:nvGraphicFramePr>
          <p:cNvPr id="11" name="Obje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5842262"/>
              </p:ext>
            </p:extLst>
          </p:nvPr>
        </p:nvGraphicFramePr>
        <p:xfrm>
          <a:off x="660723" y="5081950"/>
          <a:ext cx="979487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98" name="Équation" r:id="rId4" imgW="495000" imgH="177480" progId="Equation.3">
                  <p:embed/>
                </p:oleObj>
              </mc:Choice>
              <mc:Fallback>
                <p:oleObj name="Équation" r:id="rId4" imgW="49500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723" y="5081950"/>
                        <a:ext cx="979487" cy="352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746722"/>
              </p:ext>
            </p:extLst>
          </p:nvPr>
        </p:nvGraphicFramePr>
        <p:xfrm>
          <a:off x="660723" y="5884887"/>
          <a:ext cx="979487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99" name="Équation" r:id="rId6" imgW="495000" imgH="177480" progId="Equation.3">
                  <p:embed/>
                </p:oleObj>
              </mc:Choice>
              <mc:Fallback>
                <p:oleObj name="Équation" r:id="rId6" imgW="49500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723" y="5884887"/>
                        <a:ext cx="979487" cy="352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Groupe 13"/>
          <p:cNvGrpSpPr/>
          <p:nvPr/>
        </p:nvGrpSpPr>
        <p:grpSpPr>
          <a:xfrm>
            <a:off x="5792988" y="1117612"/>
            <a:ext cx="3215308" cy="3607532"/>
            <a:chOff x="5868144" y="642174"/>
            <a:chExt cx="3215308" cy="3607532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68144" y="692696"/>
              <a:ext cx="3168352" cy="3530841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228184" y="692696"/>
              <a:ext cx="1008112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028384" y="655118"/>
              <a:ext cx="896865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186587" y="2082752"/>
              <a:ext cx="896865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943850" y="2746498"/>
              <a:ext cx="896865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6613276" y="3911152"/>
              <a:ext cx="185030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1600" dirty="0" smtClean="0">
                  <a:latin typeface="Calibri" panose="020F0502020204030204" pitchFamily="34" charset="0"/>
                </a:rPr>
                <a:t>Quasi-moment q</a:t>
              </a:r>
              <a:r>
                <a:rPr lang="fr-FR" sz="1600" baseline="-25000" dirty="0" smtClean="0">
                  <a:latin typeface="Calibri" panose="020F0502020204030204" pitchFamily="34" charset="0"/>
                </a:rPr>
                <a:t>0</a:t>
              </a:r>
              <a:endParaRPr lang="fr-FR" sz="1600" baseline="-25000" dirty="0">
                <a:latin typeface="Calibri" panose="020F0502020204030204" pitchFamily="34" charset="0"/>
              </a:endParaRP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6300192" y="642174"/>
              <a:ext cx="86409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1600" dirty="0" smtClean="0">
                  <a:latin typeface="Calibri" panose="020F0502020204030204" pitchFamily="34" charset="0"/>
                </a:rPr>
                <a:t>Energie</a:t>
              </a:r>
              <a:endParaRPr lang="fr-FR" sz="1600" dirty="0">
                <a:latin typeface="Calibri" panose="020F0502020204030204" pitchFamily="34" charset="0"/>
              </a:endParaRPr>
            </a:p>
          </p:txBody>
        </p:sp>
      </p:grpSp>
      <p:sp>
        <p:nvSpPr>
          <p:cNvPr id="15" name="ZoneTexte 14"/>
          <p:cNvSpPr txBox="1"/>
          <p:nvPr/>
        </p:nvSpPr>
        <p:spPr>
          <a:xfrm>
            <a:off x="2051720" y="5097710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Phase Superfluide</a:t>
            </a:r>
            <a:endParaRPr lang="fr-FR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2086150" y="5902410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Calibri" panose="020F0502020204030204" pitchFamily="34" charset="0"/>
              </a:rPr>
              <a:t>Etat de </a:t>
            </a:r>
            <a:r>
              <a:rPr lang="fr-FR" b="1" dirty="0" err="1" smtClean="0">
                <a:latin typeface="Calibri" panose="020F0502020204030204" pitchFamily="34" charset="0"/>
              </a:rPr>
              <a:t>Mott</a:t>
            </a:r>
            <a:endParaRPr lang="fr-FR" b="1" dirty="0">
              <a:latin typeface="Calibri" panose="020F0502020204030204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4074240" y="5122762"/>
            <a:ext cx="2009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Atomes délocalisés</a:t>
            </a:r>
          </a:p>
          <a:p>
            <a:pPr algn="ctr"/>
            <a:r>
              <a:rPr lang="el-GR" b="1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Δ</a:t>
            </a:r>
            <a:r>
              <a:rPr lang="fr-FR" b="1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N ~ N</a:t>
            </a:r>
            <a:endParaRPr lang="fr-FR" b="1" i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4067944" y="5877272"/>
            <a:ext cx="1797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Atomes localisés</a:t>
            </a:r>
          </a:p>
          <a:p>
            <a:pPr algn="ctr"/>
            <a:r>
              <a:rPr lang="el-GR" b="1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Δ</a:t>
            </a:r>
            <a:r>
              <a:rPr lang="fr-FR" b="1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N &lt;&lt; 1</a:t>
            </a:r>
            <a:endParaRPr lang="fr-FR" b="1" i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5508104" y="842949"/>
            <a:ext cx="3257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fr-FR" b="1" dirty="0" smtClean="0">
                <a:latin typeface="Calibri" panose="020F0502020204030204" pitchFamily="34" charset="0"/>
              </a:rPr>
              <a:t>Structure de bandes :</a:t>
            </a:r>
            <a:endParaRPr lang="fr-FR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6948263" y="5122762"/>
            <a:ext cx="1004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Calibri" panose="020F0502020204030204" pitchFamily="34" charset="0"/>
              </a:rPr>
              <a:t>q</a:t>
            </a:r>
            <a:r>
              <a:rPr lang="fr-FR" b="1" baseline="-25000" dirty="0" smtClean="0">
                <a:latin typeface="Calibri" panose="020F0502020204030204" pitchFamily="34" charset="0"/>
              </a:rPr>
              <a:t>0</a:t>
            </a:r>
            <a:r>
              <a:rPr lang="fr-FR" b="1" dirty="0" smtClean="0">
                <a:latin typeface="Calibri" panose="020F0502020204030204" pitchFamily="34" charset="0"/>
              </a:rPr>
              <a:t> = 0</a:t>
            </a:r>
            <a:endParaRPr lang="fr-FR" b="1" dirty="0">
              <a:latin typeface="Calibri" panose="020F0502020204030204" pitchFamily="34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6591371" y="5770834"/>
            <a:ext cx="2258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Calibri" panose="020F0502020204030204" pitchFamily="34" charset="0"/>
              </a:rPr>
              <a:t>q</a:t>
            </a:r>
            <a:r>
              <a:rPr lang="fr-FR" b="1" baseline="-25000" dirty="0" smtClean="0">
                <a:latin typeface="Calibri" panose="020F0502020204030204" pitchFamily="34" charset="0"/>
              </a:rPr>
              <a:t>0</a:t>
            </a:r>
            <a:r>
              <a:rPr lang="fr-FR" b="1" dirty="0" smtClean="0">
                <a:latin typeface="Calibri" panose="020F0502020204030204" pitchFamily="34" charset="0"/>
              </a:rPr>
              <a:t> prend toutes les valeurs possibles</a:t>
            </a:r>
            <a:endParaRPr lang="fr-FR" b="1" dirty="0">
              <a:latin typeface="Calibri" panose="020F0502020204030204" pitchFamily="34" charset="0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8549584" y="6356067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Calibri" panose="020F0502020204030204" pitchFamily="34" charset="0"/>
              </a:rPr>
              <a:t>20</a:t>
            </a:r>
            <a:endParaRPr lang="fr-FR" sz="1600" b="1" dirty="0">
              <a:latin typeface="Calibri" panose="020F0502020204030204" pitchFamily="34" charset="0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716939" y="3933056"/>
            <a:ext cx="4071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3333CC"/>
                </a:solidFill>
                <a:latin typeface="Calibri" panose="020F0502020204030204" pitchFamily="34" charset="0"/>
              </a:rPr>
              <a:t>U = Energie d’interaction intra-site</a:t>
            </a:r>
            <a:endParaRPr lang="fr-FR" b="1" dirty="0">
              <a:solidFill>
                <a:srgbClr val="3333CC"/>
              </a:solidFill>
              <a:latin typeface="Calibri" panose="020F0502020204030204" pitchFamily="34" charset="0"/>
            </a:endParaRPr>
          </a:p>
        </p:txBody>
      </p:sp>
      <p:cxnSp>
        <p:nvCxnSpPr>
          <p:cNvPr id="35" name="Connecteur droit avec flèche 34"/>
          <p:cNvCxnSpPr/>
          <p:nvPr/>
        </p:nvCxnSpPr>
        <p:spPr>
          <a:xfrm flipV="1">
            <a:off x="5792988" y="3578990"/>
            <a:ext cx="0" cy="218429"/>
          </a:xfrm>
          <a:prstGeom prst="straightConnector1">
            <a:avLst/>
          </a:prstGeom>
          <a:ln w="28575">
            <a:solidFill>
              <a:schemeClr val="tx1"/>
            </a:solidFill>
            <a:headEnd type="stealth" w="lg" len="med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36"/>
          <p:cNvSpPr txBox="1"/>
          <p:nvPr/>
        </p:nvSpPr>
        <p:spPr>
          <a:xfrm>
            <a:off x="5364088" y="349744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Calibri" panose="020F0502020204030204" pitchFamily="34" charset="0"/>
              </a:rPr>
              <a:t>4</a:t>
            </a:r>
            <a:r>
              <a:rPr lang="fr-FR" b="1" dirty="0" smtClean="0">
                <a:latin typeface="Calibri" panose="020F0502020204030204" pitchFamily="34" charset="0"/>
              </a:rPr>
              <a:t>J</a:t>
            </a:r>
            <a:endParaRPr lang="fr-FR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20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3" y="1004701"/>
            <a:ext cx="9040109" cy="3854792"/>
          </a:xfrm>
          <a:prstGeom prst="rect">
            <a:avLst/>
          </a:prstGeom>
        </p:spPr>
      </p:pic>
      <p:sp>
        <p:nvSpPr>
          <p:cNvPr id="11" name="Ellipse 10"/>
          <p:cNvSpPr/>
          <p:nvPr/>
        </p:nvSpPr>
        <p:spPr>
          <a:xfrm>
            <a:off x="8532440" y="6309320"/>
            <a:ext cx="432048" cy="432048"/>
          </a:xfrm>
          <a:prstGeom prst="ellipse">
            <a:avLst/>
          </a:prstGeom>
          <a:solidFill>
            <a:srgbClr val="818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8549584" y="6356067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Calibri" panose="020F0502020204030204" pitchFamily="34" charset="0"/>
              </a:rPr>
              <a:t>21</a:t>
            </a:r>
            <a:endParaRPr lang="fr-FR" sz="1600" b="1" dirty="0">
              <a:latin typeface="Calibri" panose="020F0502020204030204" pitchFamily="34" charset="0"/>
            </a:endParaRPr>
          </a:p>
        </p:txBody>
      </p:sp>
      <p:sp>
        <p:nvSpPr>
          <p:cNvPr id="17" name="Titre 1"/>
          <p:cNvSpPr txBox="1">
            <a:spLocks/>
          </p:cNvSpPr>
          <p:nvPr/>
        </p:nvSpPr>
        <p:spPr>
          <a:xfrm>
            <a:off x="423244" y="116632"/>
            <a:ext cx="8541244" cy="5873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fr-FR" altLang="fr-FR" sz="3200" b="1" i="1" dirty="0" smtClean="0">
                <a:solidFill>
                  <a:schemeClr val="tx1"/>
                </a:solidFill>
                <a:latin typeface="Calibri" pitchFamily="34" charset="0"/>
              </a:rPr>
              <a:t>Transition de </a:t>
            </a:r>
            <a:r>
              <a:rPr lang="fr-FR" altLang="fr-FR" sz="3200" b="1" i="1" dirty="0" err="1" smtClean="0">
                <a:solidFill>
                  <a:schemeClr val="tx1"/>
                </a:solidFill>
                <a:latin typeface="Calibri" pitchFamily="34" charset="0"/>
              </a:rPr>
              <a:t>Mott</a:t>
            </a:r>
            <a:r>
              <a:rPr lang="fr-FR" altLang="fr-FR" sz="3200" b="1" i="1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fr-FR" altLang="fr-FR" sz="3200" b="1" i="1" dirty="0" smtClean="0">
                <a:solidFill>
                  <a:schemeClr val="tx1"/>
                </a:solidFill>
                <a:latin typeface="Calibri" pitchFamily="34" charset="0"/>
              </a:rPr>
              <a:t>avec des atomes de Chrome</a:t>
            </a:r>
            <a:endParaRPr lang="fr-FR" altLang="fr-FR" sz="3200" b="1" i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" name="Accolade ouvrante 1"/>
          <p:cNvSpPr/>
          <p:nvPr/>
        </p:nvSpPr>
        <p:spPr>
          <a:xfrm rot="16200000">
            <a:off x="1727684" y="3754777"/>
            <a:ext cx="432048" cy="2520280"/>
          </a:xfrm>
          <a:prstGeom prst="leftBrace">
            <a:avLst>
              <a:gd name="adj1" fmla="val 17953"/>
              <a:gd name="adj2" fmla="val 51603"/>
            </a:avLst>
          </a:prstGeom>
          <a:ln w="28575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Accolade ouvrante 12"/>
          <p:cNvSpPr/>
          <p:nvPr/>
        </p:nvSpPr>
        <p:spPr>
          <a:xfrm rot="16200000">
            <a:off x="7308304" y="3718773"/>
            <a:ext cx="432048" cy="2592288"/>
          </a:xfrm>
          <a:prstGeom prst="leftBrace">
            <a:avLst>
              <a:gd name="adj1" fmla="val 17953"/>
              <a:gd name="adj2" fmla="val 51603"/>
            </a:avLst>
          </a:prstGeom>
          <a:ln w="28575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683568" y="5302949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Phase Superfluide :</a:t>
            </a:r>
          </a:p>
          <a:p>
            <a:r>
              <a:rPr lang="fr-FR" dirty="0" smtClean="0">
                <a:latin typeface="Calibri" panose="020F0502020204030204" pitchFamily="34" charset="0"/>
              </a:rPr>
              <a:t>Cohérence de phase globale</a:t>
            </a:r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14" name="Accolade ouvrante 13"/>
          <p:cNvSpPr/>
          <p:nvPr/>
        </p:nvSpPr>
        <p:spPr>
          <a:xfrm rot="16200000">
            <a:off x="4499992" y="3574757"/>
            <a:ext cx="432048" cy="2880320"/>
          </a:xfrm>
          <a:prstGeom prst="leftBrace">
            <a:avLst>
              <a:gd name="adj1" fmla="val 17953"/>
              <a:gd name="adj2" fmla="val 51603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6732240" y="5304690"/>
            <a:ext cx="2249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Phase Superfluide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3995936" y="5302949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Etat de 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Mott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:</a:t>
            </a:r>
          </a:p>
          <a:p>
            <a:r>
              <a:rPr lang="fr-FR" dirty="0" smtClean="0">
                <a:latin typeface="Calibri" panose="020F0502020204030204" pitchFamily="34" charset="0"/>
              </a:rPr>
              <a:t>Atomes localisés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283968" y="4509120"/>
            <a:ext cx="82809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36,5 ms</a:t>
            </a:r>
            <a:endParaRPr lang="fr-FR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 rot="20220000">
            <a:off x="2877403" y="2198794"/>
            <a:ext cx="8188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Réseau</a:t>
            </a:r>
            <a:endParaRPr lang="fr-FR" sz="16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22748" y="908720"/>
            <a:ext cx="34697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fr-FR" altLang="fr-FR" sz="1600" i="1" dirty="0" err="1" smtClean="0">
                <a:solidFill>
                  <a:srgbClr val="C00000"/>
                </a:solidFill>
                <a:latin typeface="Calibri" pitchFamily="34" charset="0"/>
              </a:rPr>
              <a:t>Greiner</a:t>
            </a:r>
            <a:r>
              <a:rPr lang="fr-FR" altLang="fr-FR" sz="1600" i="1" dirty="0" smtClean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fr-FR" altLang="fr-FR" sz="1600" i="1" dirty="0">
                <a:solidFill>
                  <a:srgbClr val="C00000"/>
                </a:solidFill>
                <a:latin typeface="Calibri" pitchFamily="34" charset="0"/>
              </a:rPr>
              <a:t>et al., </a:t>
            </a:r>
            <a:r>
              <a:rPr lang="fr-FR" altLang="fr-FR" sz="1600" i="1" dirty="0" smtClean="0">
                <a:solidFill>
                  <a:srgbClr val="C00000"/>
                </a:solidFill>
                <a:latin typeface="Calibri" pitchFamily="34" charset="0"/>
              </a:rPr>
              <a:t>Nature </a:t>
            </a:r>
            <a:r>
              <a:rPr lang="fr-FR" altLang="fr-FR" sz="1600" b="1" i="1" dirty="0" smtClean="0">
                <a:solidFill>
                  <a:srgbClr val="C00000"/>
                </a:solidFill>
                <a:latin typeface="Calibri" pitchFamily="34" charset="0"/>
              </a:rPr>
              <a:t>419</a:t>
            </a:r>
            <a:r>
              <a:rPr lang="fr-FR" altLang="fr-FR" sz="1600" i="1" dirty="0" smtClean="0">
                <a:solidFill>
                  <a:srgbClr val="C00000"/>
                </a:solidFill>
                <a:latin typeface="Calibri" pitchFamily="34" charset="0"/>
              </a:rPr>
              <a:t>, 51-54 (2002)</a:t>
            </a:r>
            <a:endParaRPr lang="fr-FR" altLang="fr-FR" sz="1600" i="1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95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3" y="1004701"/>
            <a:ext cx="9040109" cy="3854792"/>
          </a:xfrm>
          <a:prstGeom prst="rect">
            <a:avLst/>
          </a:prstGeom>
        </p:spPr>
      </p:pic>
      <p:sp>
        <p:nvSpPr>
          <p:cNvPr id="11" name="Ellipse 10"/>
          <p:cNvSpPr/>
          <p:nvPr/>
        </p:nvSpPr>
        <p:spPr>
          <a:xfrm>
            <a:off x="8532440" y="6309320"/>
            <a:ext cx="432048" cy="432048"/>
          </a:xfrm>
          <a:prstGeom prst="ellipse">
            <a:avLst/>
          </a:prstGeom>
          <a:solidFill>
            <a:srgbClr val="818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8549584" y="6356067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Calibri" panose="020F0502020204030204" pitchFamily="34" charset="0"/>
              </a:rPr>
              <a:t>22</a:t>
            </a:r>
            <a:endParaRPr lang="fr-FR" sz="1600" b="1" dirty="0">
              <a:latin typeface="Calibri" panose="020F0502020204030204" pitchFamily="34" charset="0"/>
            </a:endParaRPr>
          </a:p>
        </p:txBody>
      </p:sp>
      <p:sp>
        <p:nvSpPr>
          <p:cNvPr id="17" name="Titre 1"/>
          <p:cNvSpPr txBox="1">
            <a:spLocks/>
          </p:cNvSpPr>
          <p:nvPr/>
        </p:nvSpPr>
        <p:spPr>
          <a:xfrm>
            <a:off x="423244" y="105321"/>
            <a:ext cx="7781925" cy="5873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fr-FR" altLang="fr-FR" sz="3200" b="1" i="1" dirty="0" smtClean="0">
                <a:solidFill>
                  <a:schemeClr val="tx1"/>
                </a:solidFill>
                <a:latin typeface="Calibri" pitchFamily="34" charset="0"/>
              </a:rPr>
              <a:t>Distribution des atomes dans l’état de </a:t>
            </a:r>
            <a:r>
              <a:rPr lang="fr-FR" altLang="fr-FR" sz="3200" b="1" i="1" dirty="0" err="1" smtClean="0">
                <a:solidFill>
                  <a:schemeClr val="tx1"/>
                </a:solidFill>
                <a:latin typeface="Calibri" pitchFamily="34" charset="0"/>
              </a:rPr>
              <a:t>Mott</a:t>
            </a:r>
            <a:endParaRPr lang="fr-FR" altLang="fr-FR" sz="3200" b="1" i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4" name="Accolade ouvrante 13"/>
          <p:cNvSpPr/>
          <p:nvPr/>
        </p:nvSpPr>
        <p:spPr>
          <a:xfrm rot="16200000">
            <a:off x="4499992" y="3862789"/>
            <a:ext cx="432048" cy="2880320"/>
          </a:xfrm>
          <a:prstGeom prst="leftBrace">
            <a:avLst>
              <a:gd name="adj1" fmla="val 17953"/>
              <a:gd name="adj2" fmla="val 51603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3995936" y="5590981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Etat de 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Mott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:</a:t>
            </a:r>
          </a:p>
          <a:p>
            <a:r>
              <a:rPr lang="fr-FR" dirty="0" smtClean="0">
                <a:latin typeface="Calibri" panose="020F0502020204030204" pitchFamily="34" charset="0"/>
              </a:rPr>
              <a:t>Atomes localisés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3757" r="64958" b="16202"/>
          <a:stretch/>
        </p:blipFill>
        <p:spPr>
          <a:xfrm>
            <a:off x="3428302" y="4242958"/>
            <a:ext cx="2465242" cy="1994354"/>
          </a:xfrm>
          <a:prstGeom prst="rect">
            <a:avLst/>
          </a:prstGeom>
          <a:ln w="285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grpSp>
        <p:nvGrpSpPr>
          <p:cNvPr id="6" name="Groupe 5"/>
          <p:cNvGrpSpPr/>
          <p:nvPr/>
        </p:nvGrpSpPr>
        <p:grpSpPr>
          <a:xfrm>
            <a:off x="1388270" y="1435900"/>
            <a:ext cx="6048672" cy="2592288"/>
            <a:chOff x="251520" y="2348880"/>
            <a:chExt cx="6048672" cy="2592288"/>
          </a:xfrm>
        </p:grpSpPr>
        <p:sp>
          <p:nvSpPr>
            <p:cNvPr id="25" name="Rectangle 24"/>
            <p:cNvSpPr/>
            <p:nvPr/>
          </p:nvSpPr>
          <p:spPr>
            <a:xfrm>
              <a:off x="251520" y="2348880"/>
              <a:ext cx="6048672" cy="259228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104" y="2412032"/>
              <a:ext cx="5869503" cy="2480394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21" name="Rectangle 20"/>
          <p:cNvSpPr/>
          <p:nvPr/>
        </p:nvSpPr>
        <p:spPr>
          <a:xfrm>
            <a:off x="6482486" y="4382212"/>
            <a:ext cx="1832969" cy="690907"/>
          </a:xfrm>
          <a:prstGeom prst="wedgeRectCallout">
            <a:avLst>
              <a:gd name="adj1" fmla="val -115167"/>
              <a:gd name="adj2" fmla="val -216763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/>
          <p:cNvSpPr txBox="1"/>
          <p:nvPr/>
        </p:nvSpPr>
        <p:spPr>
          <a:xfrm>
            <a:off x="6519160" y="4425484"/>
            <a:ext cx="1832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Calibri" panose="020F0502020204030204" pitchFamily="34" charset="0"/>
              </a:rPr>
              <a:t>40% des atomes = </a:t>
            </a:r>
            <a:r>
              <a:rPr lang="fr-FR" b="1" dirty="0" err="1" smtClean="0">
                <a:latin typeface="Calibri" panose="020F0502020204030204" pitchFamily="34" charset="0"/>
              </a:rPr>
              <a:t>Singlons</a:t>
            </a:r>
            <a:endParaRPr lang="fr-FR" b="1" dirty="0"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59324" y="2988444"/>
            <a:ext cx="977836" cy="936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2458368" y="3392996"/>
            <a:ext cx="385440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251521" y="4467553"/>
            <a:ext cx="1728192" cy="689639"/>
          </a:xfrm>
          <a:prstGeom prst="wedgeRectCallout">
            <a:avLst>
              <a:gd name="adj1" fmla="val 204212"/>
              <a:gd name="adj2" fmla="val -24540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/>
          <p:cNvSpPr txBox="1"/>
          <p:nvPr/>
        </p:nvSpPr>
        <p:spPr>
          <a:xfrm>
            <a:off x="265685" y="4467553"/>
            <a:ext cx="1832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Calibri" panose="020F0502020204030204" pitchFamily="34" charset="0"/>
              </a:rPr>
              <a:t>60% des atomes = Doublons</a:t>
            </a:r>
            <a:endParaRPr lang="fr-FR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19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932224"/>
            <a:ext cx="3672408" cy="3008944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78693" y="1052735"/>
            <a:ext cx="8041779" cy="5303331"/>
          </a:xfrm>
        </p:spPr>
        <p:txBody>
          <a:bodyPr/>
          <a:lstStyle/>
          <a:p>
            <a:pPr>
              <a:buBlip>
                <a:blip r:embed="rId3"/>
              </a:buBlip>
            </a:pPr>
            <a:r>
              <a:rPr lang="fr-FR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Outils de contrôle des degrés de liberté internes et </a:t>
            </a:r>
          </a:p>
          <a:p>
            <a:pPr marL="0" indent="0">
              <a:buNone/>
            </a:pPr>
            <a:r>
              <a:rPr lang="fr-FR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externes des atomes</a:t>
            </a:r>
          </a:p>
          <a:p>
            <a:pPr marL="0" indent="0">
              <a:buNone/>
            </a:pPr>
            <a:endParaRPr lang="fr-FR" sz="1500" b="1" dirty="0" smtClean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fr-FR" sz="1500" b="1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fr-FR" sz="1500" b="1" dirty="0" smtClean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fr-FR" sz="500" b="1" dirty="0" smtClean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fr-FR" sz="500" b="1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fr-FR" sz="500" b="1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fr-FR" sz="500" b="1" dirty="0" smtClean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fr-FR" sz="500" b="1" dirty="0" smtClean="0">
              <a:latin typeface="Calibri" panose="020F0502020204030204" pitchFamily="34" charset="0"/>
            </a:endParaRPr>
          </a:p>
          <a:p>
            <a:pPr>
              <a:buBlip>
                <a:blip r:embed="rId3"/>
              </a:buBlip>
            </a:pPr>
            <a:r>
              <a:rPr lang="fr-FR" sz="2400" b="1" dirty="0" smtClean="0">
                <a:latin typeface="Calibri" panose="020F0502020204030204" pitchFamily="34" charset="0"/>
              </a:rPr>
              <a:t>Dynamique d’aimantation :</a:t>
            </a:r>
          </a:p>
          <a:p>
            <a:pPr marL="0" indent="0">
              <a:buNone/>
            </a:pPr>
            <a:r>
              <a:rPr lang="fr-FR" sz="2400" b="1" dirty="0" smtClean="0">
                <a:latin typeface="Calibri" panose="020F0502020204030204" pitchFamily="34" charset="0"/>
              </a:rPr>
              <a:t>Relaxation dipolaire en réseau 3D</a:t>
            </a:r>
          </a:p>
          <a:p>
            <a:pPr marL="0" indent="0">
              <a:buNone/>
            </a:pPr>
            <a:endParaRPr lang="fr-FR" sz="2400" b="1" dirty="0" smtClean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fr-FR" sz="2400" b="1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fr-FR" sz="2400" b="1" dirty="0" smtClean="0">
              <a:latin typeface="Calibri" panose="020F0502020204030204" pitchFamily="34" charset="0"/>
            </a:endParaRPr>
          </a:p>
          <a:p>
            <a:pPr>
              <a:buBlip>
                <a:blip r:embed="rId3"/>
              </a:buBlip>
            </a:pPr>
            <a:r>
              <a:rPr lang="fr-FR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Observations d’Echange de Spin en réseau 3D</a:t>
            </a:r>
          </a:p>
        </p:txBody>
      </p:sp>
      <p:sp>
        <p:nvSpPr>
          <p:cNvPr id="7" name="Ellipse 6"/>
          <p:cNvSpPr/>
          <p:nvPr/>
        </p:nvSpPr>
        <p:spPr>
          <a:xfrm>
            <a:off x="8532440" y="6309320"/>
            <a:ext cx="432048" cy="432048"/>
          </a:xfrm>
          <a:prstGeom prst="ellipse">
            <a:avLst/>
          </a:prstGeom>
          <a:solidFill>
            <a:srgbClr val="818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423244" y="105321"/>
            <a:ext cx="7781925" cy="5873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fr-FR" altLang="fr-FR" sz="3200" b="1" i="1" dirty="0" smtClean="0">
                <a:solidFill>
                  <a:schemeClr val="tx1"/>
                </a:solidFill>
                <a:latin typeface="Calibri" pitchFamily="34" charset="0"/>
              </a:rPr>
              <a:t>Sommaire</a:t>
            </a:r>
            <a:endParaRPr lang="fr-FR" altLang="fr-FR" sz="3200" b="1" i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6" name="Ellipse 5"/>
          <p:cNvSpPr/>
          <p:nvPr/>
        </p:nvSpPr>
        <p:spPr>
          <a:xfrm>
            <a:off x="8532440" y="6309320"/>
            <a:ext cx="432048" cy="432048"/>
          </a:xfrm>
          <a:prstGeom prst="ellipse">
            <a:avLst/>
          </a:prstGeom>
          <a:solidFill>
            <a:srgbClr val="818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8549584" y="6356067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Calibri" panose="020F0502020204030204" pitchFamily="34" charset="0"/>
              </a:rPr>
              <a:t>2</a:t>
            </a:r>
            <a:r>
              <a:rPr lang="fr-FR" sz="1600" b="1" dirty="0" smtClean="0">
                <a:latin typeface="Calibri" panose="020F0502020204030204" pitchFamily="34" charset="0"/>
              </a:rPr>
              <a:t>3</a:t>
            </a:r>
            <a:endParaRPr lang="fr-FR" sz="1600" b="1" dirty="0">
              <a:latin typeface="Calibri" panose="020F0502020204030204" pitchFamily="34" charset="0"/>
            </a:endParaRPr>
          </a:p>
        </p:txBody>
      </p:sp>
      <p:sp>
        <p:nvSpPr>
          <p:cNvPr id="8" name="Text Box 94"/>
          <p:cNvSpPr txBox="1">
            <a:spLocks noChangeArrowheads="1"/>
          </p:cNvSpPr>
          <p:nvPr/>
        </p:nvSpPr>
        <p:spPr bwMode="auto">
          <a:xfrm>
            <a:off x="7847210" y="4849837"/>
            <a:ext cx="7191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600" b="1" dirty="0">
                <a:solidFill>
                  <a:srgbClr val="FF0000"/>
                </a:solidFill>
                <a:latin typeface="Calibri" pitchFamily="34" charset="0"/>
              </a:rPr>
              <a:t> 2 ; 2</a:t>
            </a:r>
          </a:p>
        </p:txBody>
      </p:sp>
      <p:sp>
        <p:nvSpPr>
          <p:cNvPr id="11" name="Text Box 94"/>
          <p:cNvSpPr txBox="1">
            <a:spLocks noChangeArrowheads="1"/>
          </p:cNvSpPr>
          <p:nvPr/>
        </p:nvSpPr>
        <p:spPr bwMode="auto">
          <a:xfrm>
            <a:off x="6194276" y="4860551"/>
            <a:ext cx="7191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600" b="1" dirty="0">
                <a:solidFill>
                  <a:srgbClr val="FF0000"/>
                </a:solidFill>
                <a:latin typeface="Calibri" pitchFamily="34" charset="0"/>
              </a:rPr>
              <a:t> 3 ; 3</a:t>
            </a:r>
          </a:p>
        </p:txBody>
      </p:sp>
    </p:spTree>
    <p:extLst>
      <p:ext uri="{BB962C8B-B14F-4D97-AF65-F5344CB8AC3E}">
        <p14:creationId xmlns:p14="http://schemas.microsoft.com/office/powerpoint/2010/main" val="39135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20196" y="105321"/>
            <a:ext cx="7781925" cy="5873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fr-FR" altLang="fr-FR" sz="3200" b="1" i="1" dirty="0" smtClean="0">
                <a:solidFill>
                  <a:schemeClr val="tx1"/>
                </a:solidFill>
                <a:latin typeface="Calibri" pitchFamily="34" charset="0"/>
              </a:rPr>
              <a:t>Relaxation Dipolaire</a:t>
            </a:r>
            <a:endParaRPr lang="fr-FR" altLang="fr-FR" sz="3200" b="1" i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57200" y="333152"/>
            <a:ext cx="5266928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b="1" dirty="0" smtClean="0">
                <a:solidFill>
                  <a:srgbClr val="CC6600"/>
                </a:solidFill>
                <a:latin typeface="Calibri" pitchFamily="34" charset="0"/>
              </a:rPr>
              <a:t>En réseau 3D</a:t>
            </a:r>
            <a:endParaRPr lang="fr-FR" altLang="fr-FR" sz="2400" i="1" dirty="0">
              <a:solidFill>
                <a:srgbClr val="CC6600"/>
              </a:solidFill>
              <a:latin typeface="Calibri" pitchFamily="34" charset="0"/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1369496" y="3423011"/>
            <a:ext cx="6442864" cy="1000046"/>
            <a:chOff x="4302125" y="1589732"/>
            <a:chExt cx="4733927" cy="672845"/>
          </a:xfrm>
        </p:grpSpPr>
        <p:sp>
          <p:nvSpPr>
            <p:cNvPr id="10" name="Freeform 39"/>
            <p:cNvSpPr>
              <a:spLocks/>
            </p:cNvSpPr>
            <p:nvPr/>
          </p:nvSpPr>
          <p:spPr bwMode="auto">
            <a:xfrm>
              <a:off x="4986338" y="1589732"/>
              <a:ext cx="4049714" cy="550863"/>
            </a:xfrm>
            <a:custGeom>
              <a:avLst/>
              <a:gdLst>
                <a:gd name="T0" fmla="*/ 0 w 3719"/>
                <a:gd name="T1" fmla="*/ 155 h 454"/>
                <a:gd name="T2" fmla="*/ 91 w 3719"/>
                <a:gd name="T3" fmla="*/ 155 h 454"/>
                <a:gd name="T4" fmla="*/ 201 w 3719"/>
                <a:gd name="T5" fmla="*/ 0 h 454"/>
                <a:gd name="T6" fmla="*/ 602 w 3719"/>
                <a:gd name="T7" fmla="*/ 0 h 454"/>
                <a:gd name="T8" fmla="*/ 613 w 3719"/>
                <a:gd name="T9" fmla="*/ 155 h 454"/>
                <a:gd name="T10" fmla="*/ 823 w 3719"/>
                <a:gd name="T11" fmla="*/ 155 h 4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719" h="454">
                  <a:moveTo>
                    <a:pt x="0" y="454"/>
                  </a:moveTo>
                  <a:lnTo>
                    <a:pt x="408" y="454"/>
                  </a:lnTo>
                  <a:lnTo>
                    <a:pt x="907" y="0"/>
                  </a:lnTo>
                  <a:lnTo>
                    <a:pt x="2721" y="0"/>
                  </a:lnTo>
                  <a:lnTo>
                    <a:pt x="2767" y="454"/>
                  </a:lnTo>
                  <a:lnTo>
                    <a:pt x="3719" y="454"/>
                  </a:lnTo>
                </a:path>
              </a:pathLst>
            </a:custGeom>
            <a:noFill/>
            <a:ln w="38100" cmpd="sng">
              <a:solidFill>
                <a:srgbClr val="66FF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Text Box 42"/>
            <p:cNvSpPr txBox="1">
              <a:spLocks noChangeArrowheads="1"/>
            </p:cNvSpPr>
            <p:nvPr/>
          </p:nvSpPr>
          <p:spPr bwMode="auto">
            <a:xfrm>
              <a:off x="4302125" y="1869132"/>
              <a:ext cx="558520" cy="3934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600" b="1" dirty="0" smtClean="0">
                  <a:latin typeface="Calibri" pitchFamily="34" charset="0"/>
                </a:rPr>
                <a:t>BEC </a:t>
              </a:r>
              <a:endParaRPr lang="fr-FR" altLang="fr-FR" sz="1600" b="1" dirty="0">
                <a:latin typeface="Calibri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600" b="1" i="1" dirty="0" err="1" smtClean="0">
                  <a:latin typeface="Calibri" pitchFamily="34" charset="0"/>
                </a:rPr>
                <a:t>m</a:t>
              </a:r>
              <a:r>
                <a:rPr lang="fr-FR" altLang="fr-FR" sz="1600" b="1" i="1" baseline="-25000" dirty="0" err="1" smtClean="0">
                  <a:latin typeface="Calibri" pitchFamily="34" charset="0"/>
                </a:rPr>
                <a:t>S</a:t>
              </a:r>
              <a:r>
                <a:rPr lang="fr-FR" altLang="fr-FR" sz="1600" b="1" i="1" baseline="-25000" dirty="0" smtClean="0">
                  <a:latin typeface="Calibri" pitchFamily="34" charset="0"/>
                </a:rPr>
                <a:t> </a:t>
              </a:r>
              <a:r>
                <a:rPr lang="fr-FR" altLang="fr-FR" sz="1600" b="1" dirty="0" smtClean="0">
                  <a:latin typeface="Calibri" pitchFamily="34" charset="0"/>
                </a:rPr>
                <a:t>= -</a:t>
              </a:r>
              <a:r>
                <a:rPr lang="fr-FR" altLang="fr-FR" sz="1600" b="1" dirty="0">
                  <a:latin typeface="Calibri" pitchFamily="34" charset="0"/>
                </a:rPr>
                <a:t>3</a:t>
              </a:r>
            </a:p>
          </p:txBody>
        </p:sp>
      </p:grpSp>
      <p:pic>
        <p:nvPicPr>
          <p:cNvPr id="23" name="Imag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33" y="1412774"/>
            <a:ext cx="3183230" cy="1368154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770454" y="2905199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latin typeface="Calibri" panose="020F0502020204030204" pitchFamily="34" charset="0"/>
              </a:rPr>
              <a:t>Un ou deux atomes par site</a:t>
            </a:r>
            <a:endParaRPr lang="fr-FR" sz="1400" b="1" dirty="0">
              <a:latin typeface="Calibri" panose="020F0502020204030204" pitchFamily="34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452174" y="1196751"/>
            <a:ext cx="3399746" cy="2050797"/>
          </a:xfrm>
          <a:prstGeom prst="wedgeRectCallout">
            <a:avLst>
              <a:gd name="adj1" fmla="val 41054"/>
              <a:gd name="adj2" fmla="val 57243"/>
            </a:avLst>
          </a:prstGeom>
          <a:noFill/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Ellipse 78"/>
          <p:cNvSpPr/>
          <p:nvPr/>
        </p:nvSpPr>
        <p:spPr>
          <a:xfrm>
            <a:off x="8532440" y="6309320"/>
            <a:ext cx="432048" cy="432048"/>
          </a:xfrm>
          <a:prstGeom prst="ellipse">
            <a:avLst/>
          </a:prstGeom>
          <a:solidFill>
            <a:srgbClr val="818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ZoneTexte 79"/>
          <p:cNvSpPr txBox="1"/>
          <p:nvPr/>
        </p:nvSpPr>
        <p:spPr>
          <a:xfrm>
            <a:off x="8549584" y="6356067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Calibri" panose="020F0502020204030204" pitchFamily="34" charset="0"/>
              </a:rPr>
              <a:t>24</a:t>
            </a:r>
            <a:endParaRPr lang="fr-FR" sz="1600" b="1" dirty="0">
              <a:latin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737463" y="3285648"/>
            <a:ext cx="4477358" cy="1333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/>
          <p:cNvSpPr txBox="1"/>
          <p:nvPr/>
        </p:nvSpPr>
        <p:spPr>
          <a:xfrm rot="18720000">
            <a:off x="2754701" y="3617385"/>
            <a:ext cx="8188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Réseau</a:t>
            </a:r>
            <a:endParaRPr lang="fr-FR" sz="16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59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20196" y="105321"/>
            <a:ext cx="7781925" cy="5873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fr-FR" altLang="fr-FR" sz="3200" b="1" i="1" dirty="0" smtClean="0">
                <a:solidFill>
                  <a:schemeClr val="tx1"/>
                </a:solidFill>
                <a:latin typeface="Calibri" pitchFamily="34" charset="0"/>
              </a:rPr>
              <a:t>Relaxation Dipolaire</a:t>
            </a:r>
            <a:endParaRPr lang="fr-FR" altLang="fr-FR" sz="3200" b="1" i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57200" y="333152"/>
            <a:ext cx="5266928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b="1" dirty="0" smtClean="0">
                <a:solidFill>
                  <a:srgbClr val="CC6600"/>
                </a:solidFill>
                <a:latin typeface="Calibri" pitchFamily="34" charset="0"/>
              </a:rPr>
              <a:t>En réseau 3D</a:t>
            </a:r>
            <a:endParaRPr lang="fr-FR" altLang="fr-FR" sz="2400" i="1" dirty="0">
              <a:solidFill>
                <a:srgbClr val="CC6600"/>
              </a:solidFill>
              <a:latin typeface="Calibri" pitchFamily="34" charset="0"/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1369496" y="2821662"/>
            <a:ext cx="6946921" cy="1746852"/>
            <a:chOff x="4302125" y="1185135"/>
            <a:chExt cx="5104285" cy="1175306"/>
          </a:xfrm>
        </p:grpSpPr>
        <p:sp>
          <p:nvSpPr>
            <p:cNvPr id="10" name="Freeform 39"/>
            <p:cNvSpPr>
              <a:spLocks/>
            </p:cNvSpPr>
            <p:nvPr/>
          </p:nvSpPr>
          <p:spPr bwMode="auto">
            <a:xfrm>
              <a:off x="4986338" y="1589732"/>
              <a:ext cx="4049714" cy="550863"/>
            </a:xfrm>
            <a:custGeom>
              <a:avLst/>
              <a:gdLst>
                <a:gd name="T0" fmla="*/ 0 w 3719"/>
                <a:gd name="T1" fmla="*/ 155 h 454"/>
                <a:gd name="T2" fmla="*/ 91 w 3719"/>
                <a:gd name="T3" fmla="*/ 155 h 454"/>
                <a:gd name="T4" fmla="*/ 201 w 3719"/>
                <a:gd name="T5" fmla="*/ 0 h 454"/>
                <a:gd name="T6" fmla="*/ 602 w 3719"/>
                <a:gd name="T7" fmla="*/ 0 h 454"/>
                <a:gd name="T8" fmla="*/ 613 w 3719"/>
                <a:gd name="T9" fmla="*/ 155 h 454"/>
                <a:gd name="T10" fmla="*/ 823 w 3719"/>
                <a:gd name="T11" fmla="*/ 155 h 4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719" h="454">
                  <a:moveTo>
                    <a:pt x="0" y="454"/>
                  </a:moveTo>
                  <a:lnTo>
                    <a:pt x="408" y="454"/>
                  </a:lnTo>
                  <a:lnTo>
                    <a:pt x="907" y="0"/>
                  </a:lnTo>
                  <a:lnTo>
                    <a:pt x="2721" y="0"/>
                  </a:lnTo>
                  <a:lnTo>
                    <a:pt x="2767" y="454"/>
                  </a:lnTo>
                  <a:lnTo>
                    <a:pt x="3719" y="454"/>
                  </a:lnTo>
                </a:path>
              </a:pathLst>
            </a:custGeom>
            <a:noFill/>
            <a:ln w="38100" cmpd="sng">
              <a:solidFill>
                <a:srgbClr val="66FF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Freeform 40"/>
            <p:cNvSpPr>
              <a:spLocks/>
            </p:cNvSpPr>
            <p:nvPr/>
          </p:nvSpPr>
          <p:spPr bwMode="auto">
            <a:xfrm>
              <a:off x="6011863" y="1700857"/>
              <a:ext cx="160338" cy="441325"/>
            </a:xfrm>
            <a:custGeom>
              <a:avLst/>
              <a:gdLst>
                <a:gd name="T0" fmla="*/ 0 w 136"/>
                <a:gd name="T1" fmla="*/ 125 h 363"/>
                <a:gd name="T2" fmla="*/ 0 w 136"/>
                <a:gd name="T3" fmla="*/ 0 h 363"/>
                <a:gd name="T4" fmla="*/ 42 w 136"/>
                <a:gd name="T5" fmla="*/ 0 h 363"/>
                <a:gd name="T6" fmla="*/ 42 w 136"/>
                <a:gd name="T7" fmla="*/ 125 h 36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" h="363">
                  <a:moveTo>
                    <a:pt x="0" y="363"/>
                  </a:moveTo>
                  <a:lnTo>
                    <a:pt x="0" y="0"/>
                  </a:lnTo>
                  <a:lnTo>
                    <a:pt x="136" y="0"/>
                  </a:lnTo>
                  <a:lnTo>
                    <a:pt x="136" y="363"/>
                  </a:ln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Text Box 42"/>
            <p:cNvSpPr txBox="1">
              <a:spLocks noChangeArrowheads="1"/>
            </p:cNvSpPr>
            <p:nvPr/>
          </p:nvSpPr>
          <p:spPr bwMode="auto">
            <a:xfrm>
              <a:off x="4302125" y="1869132"/>
              <a:ext cx="558520" cy="3934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600" b="1" dirty="0" smtClean="0">
                  <a:latin typeface="Calibri" pitchFamily="34" charset="0"/>
                </a:rPr>
                <a:t>BEC </a:t>
              </a:r>
              <a:endParaRPr lang="fr-FR" altLang="fr-FR" sz="1600" b="1" dirty="0">
                <a:latin typeface="Calibri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600" b="1" i="1" dirty="0" err="1" smtClean="0">
                  <a:latin typeface="Calibri" pitchFamily="34" charset="0"/>
                </a:rPr>
                <a:t>m</a:t>
              </a:r>
              <a:r>
                <a:rPr lang="fr-FR" altLang="fr-FR" sz="1600" b="1" i="1" baseline="-25000" dirty="0" err="1" smtClean="0">
                  <a:latin typeface="Calibri" pitchFamily="34" charset="0"/>
                </a:rPr>
                <a:t>S</a:t>
              </a:r>
              <a:r>
                <a:rPr lang="fr-FR" altLang="fr-FR" sz="1600" b="1" i="1" baseline="-25000" dirty="0" smtClean="0">
                  <a:latin typeface="Calibri" pitchFamily="34" charset="0"/>
                </a:rPr>
                <a:t> </a:t>
              </a:r>
              <a:r>
                <a:rPr lang="fr-FR" altLang="fr-FR" sz="1600" b="1" dirty="0" smtClean="0">
                  <a:latin typeface="Calibri" pitchFamily="34" charset="0"/>
                </a:rPr>
                <a:t>= -</a:t>
              </a:r>
              <a:r>
                <a:rPr lang="fr-FR" altLang="fr-FR" sz="1600" b="1" dirty="0">
                  <a:latin typeface="Calibri" pitchFamily="34" charset="0"/>
                </a:rPr>
                <a:t>3</a:t>
              </a:r>
            </a:p>
          </p:txBody>
        </p:sp>
        <p:sp>
          <p:nvSpPr>
            <p:cNvPr id="13" name="Text Box 43"/>
            <p:cNvSpPr txBox="1">
              <a:spLocks noChangeArrowheads="1"/>
            </p:cNvSpPr>
            <p:nvPr/>
          </p:nvSpPr>
          <p:spPr bwMode="auto">
            <a:xfrm>
              <a:off x="8245651" y="1185135"/>
              <a:ext cx="1160759" cy="2277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600" b="1" dirty="0" smtClean="0">
                  <a:latin typeface="Calibri" pitchFamily="34" charset="0"/>
                </a:rPr>
                <a:t>Transfert par </a:t>
              </a:r>
              <a:r>
                <a:rPr lang="fr-FR" altLang="fr-FR" sz="1600" b="1" dirty="0">
                  <a:latin typeface="Calibri" pitchFamily="34" charset="0"/>
                </a:rPr>
                <a:t>RF</a:t>
              </a:r>
            </a:p>
          </p:txBody>
        </p:sp>
        <p:sp>
          <p:nvSpPr>
            <p:cNvPr id="19" name="Rectangle 52"/>
            <p:cNvSpPr>
              <a:spLocks noChangeArrowheads="1"/>
            </p:cNvSpPr>
            <p:nvPr/>
          </p:nvSpPr>
          <p:spPr bwMode="auto">
            <a:xfrm>
              <a:off x="5825147" y="2132657"/>
              <a:ext cx="512585" cy="2277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600" b="1" i="1" dirty="0" err="1" smtClean="0">
                  <a:latin typeface="Calibri" pitchFamily="34" charset="0"/>
                </a:rPr>
                <a:t>m</a:t>
              </a:r>
              <a:r>
                <a:rPr lang="fr-FR" altLang="fr-FR" sz="1600" b="1" i="1" baseline="-25000" dirty="0" err="1" smtClean="0">
                  <a:latin typeface="Calibri" pitchFamily="34" charset="0"/>
                </a:rPr>
                <a:t>S</a:t>
              </a:r>
              <a:r>
                <a:rPr lang="fr-FR" altLang="fr-FR" sz="1600" b="1" i="1" baseline="-25000" dirty="0" smtClean="0">
                  <a:latin typeface="Calibri" pitchFamily="34" charset="0"/>
                </a:rPr>
                <a:t> </a:t>
              </a:r>
              <a:r>
                <a:rPr lang="fr-FR" altLang="fr-FR" sz="1600" b="1" dirty="0" smtClean="0">
                  <a:latin typeface="Calibri" pitchFamily="34" charset="0"/>
                </a:rPr>
                <a:t>= 3</a:t>
              </a:r>
              <a:endParaRPr lang="fr-FR" altLang="fr-FR" sz="1600" b="1" dirty="0">
                <a:latin typeface="Calibri" pitchFamily="34" charset="0"/>
              </a:endParaRPr>
            </a:p>
          </p:txBody>
        </p:sp>
      </p:grpSp>
      <p:pic>
        <p:nvPicPr>
          <p:cNvPr id="23" name="Imag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33" y="1412774"/>
            <a:ext cx="3183230" cy="1368154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770454" y="2905199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latin typeface="Calibri" panose="020F0502020204030204" pitchFamily="34" charset="0"/>
              </a:rPr>
              <a:t>Un ou deux atomes par site</a:t>
            </a:r>
            <a:endParaRPr lang="fr-FR" sz="1400" b="1" dirty="0">
              <a:latin typeface="Calibri" panose="020F0502020204030204" pitchFamily="34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5381813" y="692697"/>
            <a:ext cx="2934604" cy="2500334"/>
          </a:xfrm>
          <a:prstGeom prst="wedgeRectCallout">
            <a:avLst>
              <a:gd name="adj1" fmla="val -99118"/>
              <a:gd name="adj2" fmla="val 63184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Rectangle 74"/>
          <p:cNvSpPr/>
          <p:nvPr/>
        </p:nvSpPr>
        <p:spPr>
          <a:xfrm>
            <a:off x="452174" y="1196751"/>
            <a:ext cx="3399746" cy="2050797"/>
          </a:xfrm>
          <a:prstGeom prst="wedgeRectCallout">
            <a:avLst>
              <a:gd name="adj1" fmla="val 41054"/>
              <a:gd name="adj2" fmla="val 57243"/>
            </a:avLst>
          </a:prstGeom>
          <a:noFill/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Ellipse 78"/>
          <p:cNvSpPr/>
          <p:nvPr/>
        </p:nvSpPr>
        <p:spPr>
          <a:xfrm>
            <a:off x="8532440" y="6309320"/>
            <a:ext cx="432048" cy="432048"/>
          </a:xfrm>
          <a:prstGeom prst="ellipse">
            <a:avLst/>
          </a:prstGeom>
          <a:solidFill>
            <a:srgbClr val="818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ZoneTexte 79"/>
          <p:cNvSpPr txBox="1"/>
          <p:nvPr/>
        </p:nvSpPr>
        <p:spPr>
          <a:xfrm>
            <a:off x="8549584" y="6356067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Calibri" panose="020F0502020204030204" pitchFamily="34" charset="0"/>
              </a:rPr>
              <a:t>24</a:t>
            </a:r>
            <a:endParaRPr lang="fr-FR" sz="16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36912" y="5805264"/>
            <a:ext cx="754968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/>
          <p:cNvSpPr txBox="1"/>
          <p:nvPr/>
        </p:nvSpPr>
        <p:spPr>
          <a:xfrm rot="18720000">
            <a:off x="2754701" y="3617385"/>
            <a:ext cx="8188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Réseau</a:t>
            </a:r>
            <a:endParaRPr lang="fr-FR" sz="16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639" y="869347"/>
            <a:ext cx="2162713" cy="219961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311158" y="3381828"/>
            <a:ext cx="3717226" cy="10539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814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20196" y="105321"/>
            <a:ext cx="7781925" cy="5873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fr-FR" altLang="fr-FR" sz="3200" b="1" i="1" dirty="0" smtClean="0">
                <a:solidFill>
                  <a:schemeClr val="tx1"/>
                </a:solidFill>
                <a:latin typeface="Calibri" pitchFamily="34" charset="0"/>
              </a:rPr>
              <a:t>Relaxation Dipolaire</a:t>
            </a:r>
            <a:endParaRPr lang="fr-FR" altLang="fr-FR" sz="3200" b="1" i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57200" y="333152"/>
            <a:ext cx="5266928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b="1" dirty="0" smtClean="0">
                <a:solidFill>
                  <a:srgbClr val="CC6600"/>
                </a:solidFill>
                <a:latin typeface="Calibri" pitchFamily="34" charset="0"/>
              </a:rPr>
              <a:t>En réseau 3D</a:t>
            </a:r>
            <a:endParaRPr lang="fr-FR" altLang="fr-FR" sz="2400" i="1" dirty="0">
              <a:solidFill>
                <a:srgbClr val="CC6600"/>
              </a:solidFill>
              <a:latin typeface="Calibri" pitchFamily="34" charset="0"/>
            </a:endParaRPr>
          </a:p>
        </p:txBody>
      </p:sp>
      <p:pic>
        <p:nvPicPr>
          <p:cNvPr id="6" name="Picture 65" descr="R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581128"/>
            <a:ext cx="3086236" cy="218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e 8"/>
          <p:cNvGrpSpPr/>
          <p:nvPr/>
        </p:nvGrpSpPr>
        <p:grpSpPr>
          <a:xfrm>
            <a:off x="1369496" y="2821662"/>
            <a:ext cx="6946921" cy="2623561"/>
            <a:chOff x="4302125" y="1185135"/>
            <a:chExt cx="5104285" cy="1765168"/>
          </a:xfrm>
        </p:grpSpPr>
        <p:sp>
          <p:nvSpPr>
            <p:cNvPr id="10" name="Freeform 39"/>
            <p:cNvSpPr>
              <a:spLocks/>
            </p:cNvSpPr>
            <p:nvPr/>
          </p:nvSpPr>
          <p:spPr bwMode="auto">
            <a:xfrm>
              <a:off x="4986338" y="1589732"/>
              <a:ext cx="4049714" cy="550863"/>
            </a:xfrm>
            <a:custGeom>
              <a:avLst/>
              <a:gdLst>
                <a:gd name="T0" fmla="*/ 0 w 3719"/>
                <a:gd name="T1" fmla="*/ 155 h 454"/>
                <a:gd name="T2" fmla="*/ 91 w 3719"/>
                <a:gd name="T3" fmla="*/ 155 h 454"/>
                <a:gd name="T4" fmla="*/ 201 w 3719"/>
                <a:gd name="T5" fmla="*/ 0 h 454"/>
                <a:gd name="T6" fmla="*/ 602 w 3719"/>
                <a:gd name="T7" fmla="*/ 0 h 454"/>
                <a:gd name="T8" fmla="*/ 613 w 3719"/>
                <a:gd name="T9" fmla="*/ 155 h 454"/>
                <a:gd name="T10" fmla="*/ 823 w 3719"/>
                <a:gd name="T11" fmla="*/ 155 h 4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719" h="454">
                  <a:moveTo>
                    <a:pt x="0" y="454"/>
                  </a:moveTo>
                  <a:lnTo>
                    <a:pt x="408" y="454"/>
                  </a:lnTo>
                  <a:lnTo>
                    <a:pt x="907" y="0"/>
                  </a:lnTo>
                  <a:lnTo>
                    <a:pt x="2721" y="0"/>
                  </a:lnTo>
                  <a:lnTo>
                    <a:pt x="2767" y="454"/>
                  </a:lnTo>
                  <a:lnTo>
                    <a:pt x="3719" y="454"/>
                  </a:lnTo>
                </a:path>
              </a:pathLst>
            </a:custGeom>
            <a:noFill/>
            <a:ln w="38100" cmpd="sng">
              <a:solidFill>
                <a:srgbClr val="66FF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Freeform 40"/>
            <p:cNvSpPr>
              <a:spLocks/>
            </p:cNvSpPr>
            <p:nvPr/>
          </p:nvSpPr>
          <p:spPr bwMode="auto">
            <a:xfrm>
              <a:off x="6011863" y="1700857"/>
              <a:ext cx="160338" cy="441325"/>
            </a:xfrm>
            <a:custGeom>
              <a:avLst/>
              <a:gdLst>
                <a:gd name="T0" fmla="*/ 0 w 136"/>
                <a:gd name="T1" fmla="*/ 125 h 363"/>
                <a:gd name="T2" fmla="*/ 0 w 136"/>
                <a:gd name="T3" fmla="*/ 0 h 363"/>
                <a:gd name="T4" fmla="*/ 42 w 136"/>
                <a:gd name="T5" fmla="*/ 0 h 363"/>
                <a:gd name="T6" fmla="*/ 42 w 136"/>
                <a:gd name="T7" fmla="*/ 125 h 36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" h="363">
                  <a:moveTo>
                    <a:pt x="0" y="363"/>
                  </a:moveTo>
                  <a:lnTo>
                    <a:pt x="0" y="0"/>
                  </a:lnTo>
                  <a:lnTo>
                    <a:pt x="136" y="0"/>
                  </a:lnTo>
                  <a:lnTo>
                    <a:pt x="136" y="363"/>
                  </a:ln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Text Box 42"/>
            <p:cNvSpPr txBox="1">
              <a:spLocks noChangeArrowheads="1"/>
            </p:cNvSpPr>
            <p:nvPr/>
          </p:nvSpPr>
          <p:spPr bwMode="auto">
            <a:xfrm>
              <a:off x="4302125" y="1869132"/>
              <a:ext cx="558520" cy="3934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600" b="1" dirty="0" smtClean="0">
                  <a:latin typeface="Calibri" pitchFamily="34" charset="0"/>
                </a:rPr>
                <a:t>BEC </a:t>
              </a:r>
              <a:endParaRPr lang="fr-FR" altLang="fr-FR" sz="1600" b="1" dirty="0">
                <a:latin typeface="Calibri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600" b="1" i="1" dirty="0" err="1" smtClean="0">
                  <a:latin typeface="Calibri" pitchFamily="34" charset="0"/>
                </a:rPr>
                <a:t>m</a:t>
              </a:r>
              <a:r>
                <a:rPr lang="fr-FR" altLang="fr-FR" sz="1600" b="1" i="1" baseline="-25000" dirty="0" err="1" smtClean="0">
                  <a:latin typeface="Calibri" pitchFamily="34" charset="0"/>
                </a:rPr>
                <a:t>S</a:t>
              </a:r>
              <a:r>
                <a:rPr lang="fr-FR" altLang="fr-FR" sz="1600" b="1" i="1" baseline="-25000" dirty="0" smtClean="0">
                  <a:latin typeface="Calibri" pitchFamily="34" charset="0"/>
                </a:rPr>
                <a:t> </a:t>
              </a:r>
              <a:r>
                <a:rPr lang="fr-FR" altLang="fr-FR" sz="1600" b="1" dirty="0" smtClean="0">
                  <a:latin typeface="Calibri" pitchFamily="34" charset="0"/>
                </a:rPr>
                <a:t>= -</a:t>
              </a:r>
              <a:r>
                <a:rPr lang="fr-FR" altLang="fr-FR" sz="1600" b="1" dirty="0">
                  <a:latin typeface="Calibri" pitchFamily="34" charset="0"/>
                </a:rPr>
                <a:t>3</a:t>
              </a:r>
            </a:p>
          </p:txBody>
        </p:sp>
        <p:sp>
          <p:nvSpPr>
            <p:cNvPr id="13" name="Text Box 43"/>
            <p:cNvSpPr txBox="1">
              <a:spLocks noChangeArrowheads="1"/>
            </p:cNvSpPr>
            <p:nvPr/>
          </p:nvSpPr>
          <p:spPr bwMode="auto">
            <a:xfrm>
              <a:off x="8245651" y="1185135"/>
              <a:ext cx="1160759" cy="2277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600" b="1" dirty="0" smtClean="0">
                  <a:latin typeface="Calibri" pitchFamily="34" charset="0"/>
                </a:rPr>
                <a:t>Transfert par </a:t>
              </a:r>
              <a:r>
                <a:rPr lang="fr-FR" altLang="fr-FR" sz="1600" b="1" dirty="0">
                  <a:latin typeface="Calibri" pitchFamily="34" charset="0"/>
                </a:rPr>
                <a:t>RF</a:t>
              </a:r>
            </a:p>
          </p:txBody>
        </p:sp>
        <p:sp>
          <p:nvSpPr>
            <p:cNvPr id="16" name="Text Box 47"/>
            <p:cNvSpPr txBox="1">
              <a:spLocks noChangeArrowheads="1"/>
            </p:cNvSpPr>
            <p:nvPr/>
          </p:nvSpPr>
          <p:spPr bwMode="auto">
            <a:xfrm>
              <a:off x="6987279" y="1560049"/>
              <a:ext cx="264067" cy="269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2000" b="1" dirty="0">
                  <a:latin typeface="Calibri" pitchFamily="34" charset="0"/>
                </a:rPr>
                <a:t>t</a:t>
              </a:r>
              <a:r>
                <a:rPr lang="fr-FR" altLang="fr-FR" sz="2000" b="1" baseline="-25000" dirty="0">
                  <a:latin typeface="Calibri" pitchFamily="34" charset="0"/>
                </a:rPr>
                <a:t>0</a:t>
              </a:r>
              <a:endParaRPr lang="fr-FR" altLang="fr-FR" sz="2000" b="1" dirty="0">
                <a:latin typeface="Calibri" pitchFamily="34" charset="0"/>
              </a:endParaRPr>
            </a:p>
          </p:txBody>
        </p:sp>
        <p:sp>
          <p:nvSpPr>
            <p:cNvPr id="17" name="Line 48"/>
            <p:cNvSpPr>
              <a:spLocks noChangeShapeType="1"/>
            </p:cNvSpPr>
            <p:nvPr/>
          </p:nvSpPr>
          <p:spPr bwMode="auto">
            <a:xfrm flipH="1" flipV="1">
              <a:off x="6247786" y="1710547"/>
              <a:ext cx="6816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Line 49"/>
            <p:cNvSpPr>
              <a:spLocks noChangeShapeType="1"/>
            </p:cNvSpPr>
            <p:nvPr/>
          </p:nvSpPr>
          <p:spPr bwMode="auto">
            <a:xfrm flipV="1">
              <a:off x="7250195" y="1710547"/>
              <a:ext cx="621875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Rectangle 52"/>
            <p:cNvSpPr>
              <a:spLocks noChangeArrowheads="1"/>
            </p:cNvSpPr>
            <p:nvPr/>
          </p:nvSpPr>
          <p:spPr bwMode="auto">
            <a:xfrm>
              <a:off x="5825147" y="2132657"/>
              <a:ext cx="512585" cy="2277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600" b="1" i="1" dirty="0" err="1" smtClean="0">
                  <a:latin typeface="Calibri" pitchFamily="34" charset="0"/>
                </a:rPr>
                <a:t>m</a:t>
              </a:r>
              <a:r>
                <a:rPr lang="fr-FR" altLang="fr-FR" sz="1600" b="1" i="1" baseline="-25000" dirty="0" err="1" smtClean="0">
                  <a:latin typeface="Calibri" pitchFamily="34" charset="0"/>
                </a:rPr>
                <a:t>S</a:t>
              </a:r>
              <a:r>
                <a:rPr lang="fr-FR" altLang="fr-FR" sz="1600" b="1" i="1" baseline="-25000" dirty="0" smtClean="0">
                  <a:latin typeface="Calibri" pitchFamily="34" charset="0"/>
                </a:rPr>
                <a:t> </a:t>
              </a:r>
              <a:r>
                <a:rPr lang="fr-FR" altLang="fr-FR" sz="1600" b="1" dirty="0" smtClean="0">
                  <a:latin typeface="Calibri" pitchFamily="34" charset="0"/>
                </a:rPr>
                <a:t>= 3</a:t>
              </a:r>
              <a:endParaRPr lang="fr-FR" altLang="fr-FR" sz="1600" b="1" dirty="0">
                <a:latin typeface="Calibri" pitchFamily="34" charset="0"/>
              </a:endParaRPr>
            </a:p>
          </p:txBody>
        </p:sp>
        <p:sp>
          <p:nvSpPr>
            <p:cNvPr id="20" name="Text Box 29"/>
            <p:cNvSpPr txBox="1">
              <a:spLocks noChangeArrowheads="1"/>
            </p:cNvSpPr>
            <p:nvPr/>
          </p:nvSpPr>
          <p:spPr bwMode="auto">
            <a:xfrm>
              <a:off x="5279567" y="2515442"/>
              <a:ext cx="968220" cy="4348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 dirty="0" smtClean="0">
                  <a:solidFill>
                    <a:srgbClr val="CC6600"/>
                  </a:solidFill>
                  <a:latin typeface="Calibri" pitchFamily="34" charset="0"/>
                </a:rPr>
                <a:t>Relaxation </a:t>
              </a:r>
              <a:r>
                <a:rPr lang="fr-FR" altLang="fr-FR" sz="1800" b="1" dirty="0">
                  <a:solidFill>
                    <a:srgbClr val="CC6600"/>
                  </a:solidFill>
                  <a:latin typeface="Calibri" pitchFamily="34" charset="0"/>
                </a:rPr>
                <a:t>dipolaire</a:t>
              </a:r>
            </a:p>
          </p:txBody>
        </p:sp>
      </p:grpSp>
      <p:pic>
        <p:nvPicPr>
          <p:cNvPr id="23" name="Imag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33" y="1412774"/>
            <a:ext cx="3183230" cy="1368154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770454" y="2905199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latin typeface="Calibri" panose="020F0502020204030204" pitchFamily="34" charset="0"/>
              </a:rPr>
              <a:t>Un ou deux atomes par site</a:t>
            </a:r>
            <a:endParaRPr lang="fr-FR" sz="1400" b="1" dirty="0">
              <a:latin typeface="Calibri" panose="020F0502020204030204" pitchFamily="34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5381813" y="692697"/>
            <a:ext cx="2934604" cy="2500334"/>
          </a:xfrm>
          <a:prstGeom prst="wedgeRectCallout">
            <a:avLst>
              <a:gd name="adj1" fmla="val -99118"/>
              <a:gd name="adj2" fmla="val 63184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Rectangle 74"/>
          <p:cNvSpPr/>
          <p:nvPr/>
        </p:nvSpPr>
        <p:spPr>
          <a:xfrm>
            <a:off x="452174" y="1196751"/>
            <a:ext cx="3399746" cy="2050797"/>
          </a:xfrm>
          <a:prstGeom prst="wedgeRectCallout">
            <a:avLst>
              <a:gd name="adj1" fmla="val 41054"/>
              <a:gd name="adj2" fmla="val 57243"/>
            </a:avLst>
          </a:prstGeom>
          <a:noFill/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Rectangle 75"/>
          <p:cNvSpPr/>
          <p:nvPr/>
        </p:nvSpPr>
        <p:spPr>
          <a:xfrm>
            <a:off x="2625803" y="4679584"/>
            <a:ext cx="2594269" cy="2016224"/>
          </a:xfrm>
          <a:prstGeom prst="wedgeRectCallout">
            <a:avLst>
              <a:gd name="adj1" fmla="val 46246"/>
              <a:gd name="adj2" fmla="val -92046"/>
            </a:avLst>
          </a:prstGeom>
          <a:noFill/>
          <a:ln>
            <a:solidFill>
              <a:srgbClr val="CC66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Ellipse 78"/>
          <p:cNvSpPr/>
          <p:nvPr/>
        </p:nvSpPr>
        <p:spPr>
          <a:xfrm>
            <a:off x="8532440" y="6309320"/>
            <a:ext cx="432048" cy="432048"/>
          </a:xfrm>
          <a:prstGeom prst="ellipse">
            <a:avLst/>
          </a:prstGeom>
          <a:solidFill>
            <a:srgbClr val="818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ZoneTexte 79"/>
          <p:cNvSpPr txBox="1"/>
          <p:nvPr/>
        </p:nvSpPr>
        <p:spPr>
          <a:xfrm>
            <a:off x="8549584" y="6356067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Calibri" panose="020F0502020204030204" pitchFamily="34" charset="0"/>
              </a:rPr>
              <a:t>24</a:t>
            </a:r>
            <a:endParaRPr lang="fr-FR" sz="1600" b="1" dirty="0">
              <a:latin typeface="Calibri" panose="020F050202020403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843808" y="5445224"/>
            <a:ext cx="11416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Calibri" panose="020F0502020204030204" pitchFamily="34" charset="0"/>
              </a:rPr>
              <a:t>t</a:t>
            </a:r>
            <a:r>
              <a:rPr lang="fr-FR" sz="1600" b="1" baseline="-25000" dirty="0" smtClean="0">
                <a:latin typeface="Calibri" panose="020F0502020204030204" pitchFamily="34" charset="0"/>
              </a:rPr>
              <a:t>0</a:t>
            </a:r>
            <a:r>
              <a:rPr lang="fr-FR" sz="1600" b="1" dirty="0" smtClean="0">
                <a:latin typeface="Calibri" panose="020F0502020204030204" pitchFamily="34" charset="0"/>
              </a:rPr>
              <a:t> = 15 ms</a:t>
            </a:r>
            <a:endParaRPr lang="fr-FR" sz="16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36912" y="5805264"/>
            <a:ext cx="754968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/>
          <p:cNvSpPr txBox="1"/>
          <p:nvPr/>
        </p:nvSpPr>
        <p:spPr>
          <a:xfrm>
            <a:off x="4617239" y="3146780"/>
            <a:ext cx="8188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Réseau</a:t>
            </a:r>
            <a:endParaRPr lang="fr-FR" sz="16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639" y="869347"/>
            <a:ext cx="2162713" cy="219961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6325592" y="3247548"/>
            <a:ext cx="2088232" cy="1333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880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8466215"/>
              </p:ext>
            </p:extLst>
          </p:nvPr>
        </p:nvGraphicFramePr>
        <p:xfrm>
          <a:off x="4716016" y="2554451"/>
          <a:ext cx="4270375" cy="264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98" name="Image bitmap" r:id="rId3" imgW="7714286" imgH="4772691" progId="PBrush">
                  <p:embed/>
                </p:oleObj>
              </mc:Choice>
              <mc:Fallback>
                <p:oleObj name="Image bitmap" r:id="rId3" imgW="7714286" imgH="4772691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016" y="2554451"/>
                        <a:ext cx="4270375" cy="264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333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22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5836612" y="5137447"/>
            <a:ext cx="325980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2"/>
              </a:buClr>
              <a:buFont typeface="Century Gothic" pitchFamily="34" charset="0"/>
              <a:buChar char="►"/>
              <a:defRPr sz="2400">
                <a:solidFill>
                  <a:schemeClr val="accent2"/>
                </a:solidFill>
                <a:latin typeface="Century Gothic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9966FF"/>
              </a:buClr>
              <a:buSzPct val="70000"/>
              <a:buFont typeface="Century Gothic" pitchFamily="34" charset="0"/>
              <a:buChar char="►"/>
              <a:defRPr sz="2000" b="1">
                <a:solidFill>
                  <a:srgbClr val="9966FF"/>
                </a:solidFill>
                <a:latin typeface="Century Gothic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000000"/>
              </a:buClr>
              <a:buSzPct val="60000"/>
              <a:buFont typeface="Century Gothic" pitchFamily="34" charset="0"/>
              <a:buChar char="►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400" i="1" dirty="0" err="1" smtClean="0">
                <a:solidFill>
                  <a:srgbClr val="C00000"/>
                </a:solidFill>
                <a:latin typeface="Calibri" pitchFamily="34" charset="0"/>
              </a:rPr>
              <a:t>Dalfovo</a:t>
            </a:r>
            <a:r>
              <a:rPr lang="fr-FR" altLang="fr-FR" sz="1400" i="1" dirty="0" smtClean="0">
                <a:solidFill>
                  <a:srgbClr val="C00000"/>
                </a:solidFill>
                <a:latin typeface="Calibri" pitchFamily="34" charset="0"/>
              </a:rPr>
              <a:t> et al., </a:t>
            </a:r>
            <a:r>
              <a:rPr lang="fr-FR" altLang="fr-FR" sz="1400" i="1" dirty="0" err="1">
                <a:solidFill>
                  <a:srgbClr val="C00000"/>
                </a:solidFill>
                <a:latin typeface="Calibri" pitchFamily="34" charset="0"/>
              </a:rPr>
              <a:t>RevModPhys</a:t>
            </a:r>
            <a:r>
              <a:rPr lang="fr-FR" altLang="fr-FR" sz="1400" i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fr-FR" altLang="fr-FR" sz="1400" b="1" i="1" dirty="0">
                <a:solidFill>
                  <a:srgbClr val="C00000"/>
                </a:solidFill>
                <a:latin typeface="Calibri" pitchFamily="34" charset="0"/>
              </a:rPr>
              <a:t>71</a:t>
            </a:r>
            <a:r>
              <a:rPr lang="fr-FR" altLang="fr-FR" sz="1400" i="1" dirty="0">
                <a:solidFill>
                  <a:srgbClr val="C00000"/>
                </a:solidFill>
                <a:latin typeface="Calibri" pitchFamily="34" charset="0"/>
              </a:rPr>
              <a:t>, 463 (1999)</a:t>
            </a: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960188" y="4428401"/>
            <a:ext cx="37213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2"/>
              </a:buClr>
              <a:buFont typeface="Century Gothic" pitchFamily="34" charset="0"/>
              <a:buChar char="►"/>
              <a:defRPr sz="2400">
                <a:solidFill>
                  <a:schemeClr val="accent2"/>
                </a:solidFill>
                <a:latin typeface="Century Gothic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9966FF"/>
              </a:buClr>
              <a:buSzPct val="70000"/>
              <a:buFont typeface="Century Gothic" pitchFamily="34" charset="0"/>
              <a:buChar char="►"/>
              <a:defRPr sz="2000" b="1">
                <a:solidFill>
                  <a:srgbClr val="9966FF"/>
                </a:solidFill>
                <a:latin typeface="Century Gothic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000000"/>
              </a:buClr>
              <a:buSzPct val="60000"/>
              <a:buFont typeface="Century Gothic" pitchFamily="34" charset="0"/>
              <a:buChar char="►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fr-FR" altLang="fr-F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Modifie le profil de densité du condensat, superfluidité…</a:t>
            </a:r>
            <a:endParaRPr lang="fr-FR" altLang="fr-FR" sz="1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Rectangle 76"/>
          <p:cNvSpPr>
            <a:spLocks noChangeArrowheads="1"/>
          </p:cNvSpPr>
          <p:nvPr/>
        </p:nvSpPr>
        <p:spPr bwMode="auto">
          <a:xfrm>
            <a:off x="395288" y="2204864"/>
            <a:ext cx="41767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17938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Char char="•"/>
            </a:pPr>
            <a:r>
              <a:rPr lang="fr-FR" altLang="fr-FR" sz="1800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fr-FR" altLang="fr-FR" sz="1800" b="1" dirty="0" smtClean="0">
                <a:solidFill>
                  <a:srgbClr val="C00000"/>
                </a:solidFill>
                <a:latin typeface="Calibri" pitchFamily="34" charset="0"/>
              </a:rPr>
              <a:t>Courte portée :</a:t>
            </a:r>
            <a:endParaRPr lang="fr-FR" altLang="fr-FR" sz="18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4" name="Rectangle 94"/>
          <p:cNvSpPr>
            <a:spLocks noChangeArrowheads="1"/>
          </p:cNvSpPr>
          <p:nvPr/>
        </p:nvSpPr>
        <p:spPr bwMode="auto">
          <a:xfrm>
            <a:off x="395288" y="2574196"/>
            <a:ext cx="38167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17938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Char char="•"/>
            </a:pPr>
            <a:r>
              <a:rPr lang="fr-FR" altLang="fr-FR" sz="1800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fr-FR" altLang="fr-FR" sz="1800" b="1" dirty="0" smtClean="0">
                <a:solidFill>
                  <a:srgbClr val="C00000"/>
                </a:solidFill>
                <a:latin typeface="Calibri" pitchFamily="34" charset="0"/>
              </a:rPr>
              <a:t>Isotrope</a:t>
            </a:r>
            <a:endParaRPr lang="fr-FR" altLang="fr-FR" sz="18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47875" y="1763524"/>
            <a:ext cx="7940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fr-FR" b="1" dirty="0" smtClean="0">
                <a:solidFill>
                  <a:srgbClr val="0033CC"/>
                </a:solidFill>
                <a:latin typeface="Calibri" panose="020F0502020204030204" pitchFamily="34" charset="0"/>
              </a:rPr>
              <a:t>Interaction de Van der </a:t>
            </a:r>
            <a:r>
              <a:rPr lang="fr-FR" b="1" dirty="0" err="1" smtClean="0">
                <a:solidFill>
                  <a:srgbClr val="0033CC"/>
                </a:solidFill>
                <a:latin typeface="Calibri" panose="020F0502020204030204" pitchFamily="34" charset="0"/>
              </a:rPr>
              <a:t>Waals</a:t>
            </a:r>
            <a:endParaRPr lang="fr-FR" b="1" dirty="0">
              <a:solidFill>
                <a:srgbClr val="0033CC"/>
              </a:solidFill>
              <a:latin typeface="Calibri" panose="020F050202020403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76570" y="4139788"/>
            <a:ext cx="4671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Calibri" panose="020F0502020204030204" pitchFamily="34" charset="0"/>
              </a:rPr>
              <a:t>Comportements collectifs</a:t>
            </a:r>
            <a:endParaRPr lang="fr-FR" b="1" dirty="0">
              <a:latin typeface="Calibri" panose="020F0502020204030204" pitchFamily="34" charset="0"/>
            </a:endParaRPr>
          </a:p>
        </p:txBody>
      </p:sp>
      <p:sp>
        <p:nvSpPr>
          <p:cNvPr id="9" name="Ellipse 8"/>
          <p:cNvSpPr/>
          <p:nvPr/>
        </p:nvSpPr>
        <p:spPr>
          <a:xfrm>
            <a:off x="8532440" y="6309320"/>
            <a:ext cx="432048" cy="432048"/>
          </a:xfrm>
          <a:prstGeom prst="ellipse">
            <a:avLst/>
          </a:prstGeom>
          <a:solidFill>
            <a:srgbClr val="818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604448" y="6356067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423244" y="105321"/>
            <a:ext cx="7781925" cy="5873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fr-FR" altLang="fr-FR" sz="3200" b="1" i="1" dirty="0" smtClean="0">
                <a:solidFill>
                  <a:schemeClr val="tx1"/>
                </a:solidFill>
                <a:latin typeface="Calibri" pitchFamily="34" charset="0"/>
              </a:rPr>
              <a:t>Introduction</a:t>
            </a: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432148" y="332656"/>
            <a:ext cx="6876156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buNone/>
            </a:pPr>
            <a:r>
              <a:rPr lang="fr-FR" sz="2400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Gaz quantiques : Systèmes en </a:t>
            </a:r>
            <a:r>
              <a:rPr lang="fr-FR" sz="2400" b="1" dirty="0">
                <a:solidFill>
                  <a:srgbClr val="009999"/>
                </a:solidFill>
                <a:latin typeface="Calibri" panose="020F0502020204030204" pitchFamily="34" charset="0"/>
              </a:rPr>
              <a:t>interaction</a:t>
            </a:r>
          </a:p>
        </p:txBody>
      </p:sp>
      <p:sp>
        <p:nvSpPr>
          <p:cNvPr id="25" name="Rectangle 76"/>
          <p:cNvSpPr>
            <a:spLocks noChangeArrowheads="1"/>
          </p:cNvSpPr>
          <p:nvPr/>
        </p:nvSpPr>
        <p:spPr bwMode="auto">
          <a:xfrm>
            <a:off x="395288" y="2996952"/>
            <a:ext cx="41767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17938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Char char="•"/>
            </a:pPr>
            <a:r>
              <a:rPr lang="fr-FR" altLang="fr-FR" sz="1800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fr-FR" altLang="fr-FR" sz="1800" b="1" dirty="0" smtClean="0">
                <a:solidFill>
                  <a:srgbClr val="C00000"/>
                </a:solidFill>
                <a:latin typeface="Calibri" pitchFamily="34" charset="0"/>
              </a:rPr>
              <a:t>Répulsive pour un condensat stable</a:t>
            </a:r>
            <a:endParaRPr lang="fr-FR" altLang="fr-FR" sz="18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447875" y="5661248"/>
            <a:ext cx="7940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Interactions dipôle-dipôle</a:t>
            </a:r>
            <a:endParaRPr lang="fr-FR" sz="2000" b="1" dirty="0">
              <a:solidFill>
                <a:srgbClr val="009999"/>
              </a:solidFill>
              <a:latin typeface="Calibri" panose="020F050202020403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47875" y="1187144"/>
            <a:ext cx="5348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Calibri" panose="020F0502020204030204" pitchFamily="34" charset="0"/>
              </a:rPr>
              <a:t>Gaz dilué où les interactions jouent un rôle important</a:t>
            </a:r>
            <a:endParaRPr lang="fr-FR" b="1" dirty="0">
              <a:latin typeface="Calibri" panose="020F050202020403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5148064" y="2185119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latin typeface="Calibri" panose="020F0502020204030204" pitchFamily="34" charset="0"/>
              </a:rPr>
              <a:t>En confinement harmonique :</a:t>
            </a:r>
            <a:endParaRPr lang="fr-FR" sz="1400" b="1" dirty="0">
              <a:latin typeface="Calibri" panose="020F0502020204030204" pitchFamily="34" charset="0"/>
            </a:endParaRPr>
          </a:p>
        </p:txBody>
      </p:sp>
      <p:sp>
        <p:nvSpPr>
          <p:cNvPr id="18" name="Rectangle 76"/>
          <p:cNvSpPr>
            <a:spLocks noChangeArrowheads="1"/>
          </p:cNvSpPr>
          <p:nvPr/>
        </p:nvSpPr>
        <p:spPr bwMode="auto">
          <a:xfrm>
            <a:off x="395536" y="3419708"/>
            <a:ext cx="41767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17938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Char char="•"/>
            </a:pPr>
            <a:r>
              <a:rPr lang="fr-FR" altLang="fr-FR" sz="1800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fr-FR" altLang="fr-FR" sz="1800" b="1" dirty="0" smtClean="0">
                <a:solidFill>
                  <a:srgbClr val="C00000"/>
                </a:solidFill>
                <a:latin typeface="Calibri" pitchFamily="34" charset="0"/>
              </a:rPr>
              <a:t>Dépendante du spin</a:t>
            </a:r>
            <a:endParaRPr lang="fr-FR" altLang="fr-FR" sz="1800" b="1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98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20196" y="105321"/>
            <a:ext cx="7781925" cy="5873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fr-FR" altLang="fr-FR" sz="3200" b="1" i="1" dirty="0" smtClean="0">
                <a:solidFill>
                  <a:schemeClr val="tx1"/>
                </a:solidFill>
                <a:latin typeface="Calibri" pitchFamily="34" charset="0"/>
              </a:rPr>
              <a:t>Relaxation Dipolaire</a:t>
            </a:r>
            <a:endParaRPr lang="fr-FR" altLang="fr-FR" sz="3200" b="1" i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57200" y="333152"/>
            <a:ext cx="5266928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b="1" dirty="0" smtClean="0">
                <a:solidFill>
                  <a:srgbClr val="CC6600"/>
                </a:solidFill>
                <a:latin typeface="Calibri" pitchFamily="34" charset="0"/>
              </a:rPr>
              <a:t>En réseau 3D</a:t>
            </a:r>
            <a:endParaRPr lang="fr-FR" altLang="fr-FR" sz="2400" i="1" dirty="0">
              <a:solidFill>
                <a:srgbClr val="CC6600"/>
              </a:solidFill>
              <a:latin typeface="Calibri" pitchFamily="34" charset="0"/>
            </a:endParaRPr>
          </a:p>
        </p:txBody>
      </p:sp>
      <p:pic>
        <p:nvPicPr>
          <p:cNvPr id="6" name="Picture 65" descr="R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581128"/>
            <a:ext cx="3086236" cy="218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e 6"/>
          <p:cNvGrpSpPr>
            <a:grpSpLocks noChangeAspect="1"/>
          </p:cNvGrpSpPr>
          <p:nvPr/>
        </p:nvGrpSpPr>
        <p:grpSpPr>
          <a:xfrm>
            <a:off x="1369496" y="2821662"/>
            <a:ext cx="7162945" cy="2623561"/>
            <a:chOff x="4302125" y="1185135"/>
            <a:chExt cx="5263010" cy="1765168"/>
          </a:xfrm>
        </p:grpSpPr>
        <p:sp>
          <p:nvSpPr>
            <p:cNvPr id="8" name="ZoneTexte 1"/>
            <p:cNvSpPr txBox="1">
              <a:spLocks noChangeArrowheads="1"/>
            </p:cNvSpPr>
            <p:nvPr/>
          </p:nvSpPr>
          <p:spPr bwMode="auto">
            <a:xfrm>
              <a:off x="7660438" y="2649612"/>
              <a:ext cx="1904697" cy="22778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600" b="1" dirty="0" smtClean="0">
                  <a:latin typeface="Calibri" pitchFamily="34" charset="0"/>
                </a:rPr>
                <a:t>Analyse Stern et Gerlach</a:t>
              </a:r>
              <a:endParaRPr lang="fr-FR" altLang="fr-FR" sz="1600" b="1" dirty="0">
                <a:latin typeface="Calibri" pitchFamily="34" charset="0"/>
              </a:endParaRPr>
            </a:p>
          </p:txBody>
        </p:sp>
        <p:grpSp>
          <p:nvGrpSpPr>
            <p:cNvPr id="9" name="Groupe 8"/>
            <p:cNvGrpSpPr/>
            <p:nvPr/>
          </p:nvGrpSpPr>
          <p:grpSpPr>
            <a:xfrm>
              <a:off x="4302125" y="1185135"/>
              <a:ext cx="5104285" cy="1765168"/>
              <a:chOff x="4302125" y="1185135"/>
              <a:chExt cx="5104285" cy="1765168"/>
            </a:xfrm>
          </p:grpSpPr>
          <p:sp>
            <p:nvSpPr>
              <p:cNvPr id="10" name="Freeform 39"/>
              <p:cNvSpPr>
                <a:spLocks/>
              </p:cNvSpPr>
              <p:nvPr/>
            </p:nvSpPr>
            <p:spPr bwMode="auto">
              <a:xfrm>
                <a:off x="4986338" y="1589732"/>
                <a:ext cx="4049714" cy="550863"/>
              </a:xfrm>
              <a:custGeom>
                <a:avLst/>
                <a:gdLst>
                  <a:gd name="T0" fmla="*/ 0 w 3719"/>
                  <a:gd name="T1" fmla="*/ 155 h 454"/>
                  <a:gd name="T2" fmla="*/ 91 w 3719"/>
                  <a:gd name="T3" fmla="*/ 155 h 454"/>
                  <a:gd name="T4" fmla="*/ 201 w 3719"/>
                  <a:gd name="T5" fmla="*/ 0 h 454"/>
                  <a:gd name="T6" fmla="*/ 602 w 3719"/>
                  <a:gd name="T7" fmla="*/ 0 h 454"/>
                  <a:gd name="T8" fmla="*/ 613 w 3719"/>
                  <a:gd name="T9" fmla="*/ 155 h 454"/>
                  <a:gd name="T10" fmla="*/ 823 w 3719"/>
                  <a:gd name="T11" fmla="*/ 155 h 45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719" h="454">
                    <a:moveTo>
                      <a:pt x="0" y="454"/>
                    </a:moveTo>
                    <a:lnTo>
                      <a:pt x="408" y="454"/>
                    </a:lnTo>
                    <a:lnTo>
                      <a:pt x="907" y="0"/>
                    </a:lnTo>
                    <a:lnTo>
                      <a:pt x="2721" y="0"/>
                    </a:lnTo>
                    <a:lnTo>
                      <a:pt x="2767" y="454"/>
                    </a:lnTo>
                    <a:lnTo>
                      <a:pt x="3719" y="454"/>
                    </a:lnTo>
                  </a:path>
                </a:pathLst>
              </a:custGeom>
              <a:noFill/>
              <a:ln w="38100" cmpd="sng">
                <a:solidFill>
                  <a:srgbClr val="66FF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" name="Freeform 40"/>
              <p:cNvSpPr>
                <a:spLocks/>
              </p:cNvSpPr>
              <p:nvPr/>
            </p:nvSpPr>
            <p:spPr bwMode="auto">
              <a:xfrm>
                <a:off x="6011863" y="1700857"/>
                <a:ext cx="160338" cy="441325"/>
              </a:xfrm>
              <a:custGeom>
                <a:avLst/>
                <a:gdLst>
                  <a:gd name="T0" fmla="*/ 0 w 136"/>
                  <a:gd name="T1" fmla="*/ 125 h 363"/>
                  <a:gd name="T2" fmla="*/ 0 w 136"/>
                  <a:gd name="T3" fmla="*/ 0 h 363"/>
                  <a:gd name="T4" fmla="*/ 42 w 136"/>
                  <a:gd name="T5" fmla="*/ 0 h 363"/>
                  <a:gd name="T6" fmla="*/ 42 w 136"/>
                  <a:gd name="T7" fmla="*/ 125 h 36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6" h="363">
                    <a:moveTo>
                      <a:pt x="0" y="363"/>
                    </a:moveTo>
                    <a:lnTo>
                      <a:pt x="0" y="0"/>
                    </a:lnTo>
                    <a:lnTo>
                      <a:pt x="136" y="0"/>
                    </a:lnTo>
                    <a:lnTo>
                      <a:pt x="136" y="363"/>
                    </a:lnTo>
                  </a:path>
                </a:pathLst>
              </a:custGeom>
              <a:noFill/>
              <a:ln w="3810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" name="Text Box 42"/>
              <p:cNvSpPr txBox="1">
                <a:spLocks noChangeArrowheads="1"/>
              </p:cNvSpPr>
              <p:nvPr/>
            </p:nvSpPr>
            <p:spPr bwMode="auto">
              <a:xfrm>
                <a:off x="4302125" y="1869132"/>
                <a:ext cx="558520" cy="3934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600" b="1" dirty="0" smtClean="0">
                    <a:latin typeface="Calibri" pitchFamily="34" charset="0"/>
                  </a:rPr>
                  <a:t>BEC </a:t>
                </a:r>
                <a:endParaRPr lang="fr-FR" altLang="fr-FR" sz="1600" b="1" dirty="0">
                  <a:latin typeface="Calibri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600" b="1" i="1" dirty="0" err="1" smtClean="0">
                    <a:latin typeface="Calibri" pitchFamily="34" charset="0"/>
                  </a:rPr>
                  <a:t>m</a:t>
                </a:r>
                <a:r>
                  <a:rPr lang="fr-FR" altLang="fr-FR" sz="1600" b="1" i="1" baseline="-25000" dirty="0" err="1" smtClean="0">
                    <a:latin typeface="Calibri" pitchFamily="34" charset="0"/>
                  </a:rPr>
                  <a:t>S</a:t>
                </a:r>
                <a:r>
                  <a:rPr lang="fr-FR" altLang="fr-FR" sz="1600" b="1" i="1" baseline="-25000" dirty="0" smtClean="0">
                    <a:latin typeface="Calibri" pitchFamily="34" charset="0"/>
                  </a:rPr>
                  <a:t> </a:t>
                </a:r>
                <a:r>
                  <a:rPr lang="fr-FR" altLang="fr-FR" sz="1600" b="1" dirty="0" smtClean="0">
                    <a:latin typeface="Calibri" pitchFamily="34" charset="0"/>
                  </a:rPr>
                  <a:t>= -</a:t>
                </a:r>
                <a:r>
                  <a:rPr lang="fr-FR" altLang="fr-FR" sz="1600" b="1" dirty="0">
                    <a:latin typeface="Calibri" pitchFamily="34" charset="0"/>
                  </a:rPr>
                  <a:t>3</a:t>
                </a:r>
              </a:p>
            </p:txBody>
          </p:sp>
          <p:sp>
            <p:nvSpPr>
              <p:cNvPr id="13" name="Text Box 43"/>
              <p:cNvSpPr txBox="1">
                <a:spLocks noChangeArrowheads="1"/>
              </p:cNvSpPr>
              <p:nvPr/>
            </p:nvSpPr>
            <p:spPr bwMode="auto">
              <a:xfrm>
                <a:off x="8245651" y="1185135"/>
                <a:ext cx="1160759" cy="2277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600" b="1" dirty="0" smtClean="0">
                    <a:latin typeface="Calibri" pitchFamily="34" charset="0"/>
                  </a:rPr>
                  <a:t>Transfert par </a:t>
                </a:r>
                <a:r>
                  <a:rPr lang="fr-FR" altLang="fr-FR" sz="1600" b="1" dirty="0">
                    <a:latin typeface="Calibri" pitchFamily="34" charset="0"/>
                  </a:rPr>
                  <a:t>RF</a:t>
                </a:r>
              </a:p>
            </p:txBody>
          </p:sp>
          <p:sp>
            <p:nvSpPr>
              <p:cNvPr id="16" name="Text Box 47"/>
              <p:cNvSpPr txBox="1">
                <a:spLocks noChangeArrowheads="1"/>
              </p:cNvSpPr>
              <p:nvPr/>
            </p:nvSpPr>
            <p:spPr bwMode="auto">
              <a:xfrm>
                <a:off x="6987279" y="1560049"/>
                <a:ext cx="264067" cy="269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2000" b="1" dirty="0">
                    <a:latin typeface="Calibri" pitchFamily="34" charset="0"/>
                  </a:rPr>
                  <a:t>t</a:t>
                </a:r>
                <a:r>
                  <a:rPr lang="fr-FR" altLang="fr-FR" sz="2000" b="1" baseline="-25000" dirty="0">
                    <a:latin typeface="Calibri" pitchFamily="34" charset="0"/>
                  </a:rPr>
                  <a:t>0</a:t>
                </a:r>
                <a:endParaRPr lang="fr-FR" altLang="fr-FR" sz="2000" b="1" dirty="0">
                  <a:latin typeface="Calibri" pitchFamily="34" charset="0"/>
                </a:endParaRPr>
              </a:p>
            </p:txBody>
          </p:sp>
          <p:sp>
            <p:nvSpPr>
              <p:cNvPr id="17" name="Line 48"/>
              <p:cNvSpPr>
                <a:spLocks noChangeShapeType="1"/>
              </p:cNvSpPr>
              <p:nvPr/>
            </p:nvSpPr>
            <p:spPr bwMode="auto">
              <a:xfrm flipH="1" flipV="1">
                <a:off x="6247786" y="1710547"/>
                <a:ext cx="6816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" name="Line 49"/>
              <p:cNvSpPr>
                <a:spLocks noChangeShapeType="1"/>
              </p:cNvSpPr>
              <p:nvPr/>
            </p:nvSpPr>
            <p:spPr bwMode="auto">
              <a:xfrm flipV="1">
                <a:off x="7250195" y="1710547"/>
                <a:ext cx="621875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" name="Rectangle 52"/>
              <p:cNvSpPr>
                <a:spLocks noChangeArrowheads="1"/>
              </p:cNvSpPr>
              <p:nvPr/>
            </p:nvSpPr>
            <p:spPr bwMode="auto">
              <a:xfrm>
                <a:off x="5825147" y="2132657"/>
                <a:ext cx="512585" cy="2277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600" b="1" i="1" dirty="0" err="1" smtClean="0">
                    <a:latin typeface="Calibri" pitchFamily="34" charset="0"/>
                  </a:rPr>
                  <a:t>m</a:t>
                </a:r>
                <a:r>
                  <a:rPr lang="fr-FR" altLang="fr-FR" sz="1600" b="1" i="1" baseline="-25000" dirty="0" err="1" smtClean="0">
                    <a:latin typeface="Calibri" pitchFamily="34" charset="0"/>
                  </a:rPr>
                  <a:t>S</a:t>
                </a:r>
                <a:r>
                  <a:rPr lang="fr-FR" altLang="fr-FR" sz="1600" b="1" i="1" baseline="-25000" dirty="0" smtClean="0">
                    <a:latin typeface="Calibri" pitchFamily="34" charset="0"/>
                  </a:rPr>
                  <a:t> </a:t>
                </a:r>
                <a:r>
                  <a:rPr lang="fr-FR" altLang="fr-FR" sz="1600" b="1" dirty="0" smtClean="0">
                    <a:latin typeface="Calibri" pitchFamily="34" charset="0"/>
                  </a:rPr>
                  <a:t>= 3</a:t>
                </a:r>
                <a:endParaRPr lang="fr-FR" altLang="fr-FR" sz="1600" b="1" dirty="0">
                  <a:latin typeface="Calibri" pitchFamily="34" charset="0"/>
                </a:endParaRPr>
              </a:p>
            </p:txBody>
          </p:sp>
          <p:sp>
            <p:nvSpPr>
              <p:cNvPr id="20" name="Text Box 29"/>
              <p:cNvSpPr txBox="1">
                <a:spLocks noChangeArrowheads="1"/>
              </p:cNvSpPr>
              <p:nvPr/>
            </p:nvSpPr>
            <p:spPr bwMode="auto">
              <a:xfrm>
                <a:off x="5279567" y="2515442"/>
                <a:ext cx="968220" cy="4348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800" b="1" dirty="0" smtClean="0">
                    <a:solidFill>
                      <a:srgbClr val="CC6600"/>
                    </a:solidFill>
                    <a:latin typeface="Calibri" pitchFamily="34" charset="0"/>
                  </a:rPr>
                  <a:t>Relaxation </a:t>
                </a:r>
                <a:r>
                  <a:rPr lang="fr-FR" altLang="fr-FR" sz="1800" b="1" dirty="0">
                    <a:solidFill>
                      <a:srgbClr val="CC6600"/>
                    </a:solidFill>
                    <a:latin typeface="Calibri" pitchFamily="34" charset="0"/>
                  </a:rPr>
                  <a:t>dipolaire</a:t>
                </a:r>
              </a:p>
            </p:txBody>
          </p:sp>
        </p:grpSp>
      </p:grpSp>
      <p:pic>
        <p:nvPicPr>
          <p:cNvPr id="23" name="Imag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33" y="1412774"/>
            <a:ext cx="3183230" cy="1368154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770454" y="2905199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latin typeface="Calibri" panose="020F0502020204030204" pitchFamily="34" charset="0"/>
              </a:rPr>
              <a:t>Un ou deux atomes par site</a:t>
            </a:r>
            <a:endParaRPr lang="fr-FR" sz="1400" b="1" dirty="0">
              <a:latin typeface="Calibri" panose="020F0502020204030204" pitchFamily="34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5381813" y="692697"/>
            <a:ext cx="2934604" cy="2500334"/>
          </a:xfrm>
          <a:prstGeom prst="wedgeRectCallout">
            <a:avLst>
              <a:gd name="adj1" fmla="val -99118"/>
              <a:gd name="adj2" fmla="val 63184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Rectangle 74"/>
          <p:cNvSpPr/>
          <p:nvPr/>
        </p:nvSpPr>
        <p:spPr>
          <a:xfrm>
            <a:off x="452174" y="1196751"/>
            <a:ext cx="3399746" cy="2050797"/>
          </a:xfrm>
          <a:prstGeom prst="wedgeRectCallout">
            <a:avLst>
              <a:gd name="adj1" fmla="val 41054"/>
              <a:gd name="adj2" fmla="val 57243"/>
            </a:avLst>
          </a:prstGeom>
          <a:noFill/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Rectangle 75"/>
          <p:cNvSpPr/>
          <p:nvPr/>
        </p:nvSpPr>
        <p:spPr>
          <a:xfrm>
            <a:off x="2625803" y="4679584"/>
            <a:ext cx="2594269" cy="2016224"/>
          </a:xfrm>
          <a:prstGeom prst="wedgeRectCallout">
            <a:avLst>
              <a:gd name="adj1" fmla="val 46246"/>
              <a:gd name="adj2" fmla="val -92046"/>
            </a:avLst>
          </a:prstGeom>
          <a:noFill/>
          <a:ln>
            <a:solidFill>
              <a:srgbClr val="CC66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Rectangle 76"/>
          <p:cNvSpPr/>
          <p:nvPr/>
        </p:nvSpPr>
        <p:spPr>
          <a:xfrm>
            <a:off x="5868144" y="4941167"/>
            <a:ext cx="2880320" cy="1285111"/>
          </a:xfrm>
          <a:prstGeom prst="wedgeRectCallout">
            <a:avLst>
              <a:gd name="adj1" fmla="val -24316"/>
              <a:gd name="adj2" fmla="val -98560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ZoneTexte 77"/>
          <p:cNvSpPr txBox="1"/>
          <p:nvPr/>
        </p:nvSpPr>
        <p:spPr>
          <a:xfrm>
            <a:off x="5837267" y="5302949"/>
            <a:ext cx="29422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alibri" panose="020F0502020204030204" pitchFamily="34" charset="0"/>
              </a:rPr>
              <a:t>On mesure le nombre d’atomes dans</a:t>
            </a:r>
            <a:r>
              <a:rPr lang="fr-FR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tous les états de spin</a:t>
            </a:r>
            <a:endParaRPr lang="fr-FR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79" name="Ellipse 78"/>
          <p:cNvSpPr/>
          <p:nvPr/>
        </p:nvSpPr>
        <p:spPr>
          <a:xfrm>
            <a:off x="8532440" y="6309320"/>
            <a:ext cx="432048" cy="432048"/>
          </a:xfrm>
          <a:prstGeom prst="ellipse">
            <a:avLst/>
          </a:prstGeom>
          <a:solidFill>
            <a:srgbClr val="818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ZoneTexte 79"/>
          <p:cNvSpPr txBox="1"/>
          <p:nvPr/>
        </p:nvSpPr>
        <p:spPr>
          <a:xfrm>
            <a:off x="8549584" y="6356067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Calibri" panose="020F0502020204030204" pitchFamily="34" charset="0"/>
              </a:rPr>
              <a:t>24</a:t>
            </a:r>
            <a:endParaRPr lang="fr-FR" sz="1600" b="1" dirty="0">
              <a:latin typeface="Calibri" panose="020F050202020403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843808" y="5445224"/>
            <a:ext cx="11416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Calibri" panose="020F0502020204030204" pitchFamily="34" charset="0"/>
              </a:rPr>
              <a:t>t</a:t>
            </a:r>
            <a:r>
              <a:rPr lang="fr-FR" sz="1600" b="1" baseline="-25000" dirty="0" smtClean="0">
                <a:latin typeface="Calibri" panose="020F0502020204030204" pitchFamily="34" charset="0"/>
              </a:rPr>
              <a:t>0</a:t>
            </a:r>
            <a:r>
              <a:rPr lang="fr-FR" sz="1600" b="1" dirty="0" smtClean="0">
                <a:latin typeface="Calibri" panose="020F0502020204030204" pitchFamily="34" charset="0"/>
              </a:rPr>
              <a:t> = 15 ms</a:t>
            </a:r>
            <a:endParaRPr lang="fr-FR" sz="16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36912" y="5805264"/>
            <a:ext cx="754968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/>
          <p:cNvSpPr txBox="1"/>
          <p:nvPr/>
        </p:nvSpPr>
        <p:spPr>
          <a:xfrm>
            <a:off x="4617239" y="3146780"/>
            <a:ext cx="8188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Réseau</a:t>
            </a:r>
            <a:endParaRPr lang="fr-FR" sz="16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639" y="869347"/>
            <a:ext cx="2162713" cy="219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31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20196" y="105321"/>
            <a:ext cx="7781925" cy="5873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fr-FR" altLang="fr-FR" sz="3200" b="1" i="1" dirty="0" smtClean="0">
                <a:solidFill>
                  <a:schemeClr val="tx1"/>
                </a:solidFill>
                <a:latin typeface="Calibri" pitchFamily="34" charset="0"/>
              </a:rPr>
              <a:t>Relaxation Dipolaire</a:t>
            </a:r>
            <a:endParaRPr lang="fr-FR" altLang="fr-FR" sz="3200" b="1" i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57200" y="333152"/>
            <a:ext cx="5266928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b="1" dirty="0" smtClean="0">
                <a:solidFill>
                  <a:srgbClr val="CC6600"/>
                </a:solidFill>
                <a:latin typeface="Calibri" pitchFamily="34" charset="0"/>
              </a:rPr>
              <a:t>En réseau 3D</a:t>
            </a:r>
            <a:endParaRPr lang="fr-FR" altLang="fr-FR" sz="2400" i="1" dirty="0">
              <a:solidFill>
                <a:srgbClr val="CC6600"/>
              </a:solidFill>
              <a:latin typeface="Calibri" pitchFamily="34" charset="0"/>
            </a:endParaRPr>
          </a:p>
        </p:txBody>
      </p:sp>
      <p:pic>
        <p:nvPicPr>
          <p:cNvPr id="6" name="Picture 65" descr="R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581128"/>
            <a:ext cx="3086236" cy="218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e 6"/>
          <p:cNvGrpSpPr>
            <a:grpSpLocks noChangeAspect="1"/>
          </p:cNvGrpSpPr>
          <p:nvPr/>
        </p:nvGrpSpPr>
        <p:grpSpPr>
          <a:xfrm>
            <a:off x="1369496" y="2821662"/>
            <a:ext cx="7162945" cy="2623561"/>
            <a:chOff x="4302125" y="1185135"/>
            <a:chExt cx="5263010" cy="1765168"/>
          </a:xfrm>
        </p:grpSpPr>
        <p:sp>
          <p:nvSpPr>
            <p:cNvPr id="8" name="ZoneTexte 1"/>
            <p:cNvSpPr txBox="1">
              <a:spLocks noChangeArrowheads="1"/>
            </p:cNvSpPr>
            <p:nvPr/>
          </p:nvSpPr>
          <p:spPr bwMode="auto">
            <a:xfrm>
              <a:off x="7660438" y="2649612"/>
              <a:ext cx="1904697" cy="22778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600" b="1" dirty="0" smtClean="0">
                  <a:latin typeface="Calibri" pitchFamily="34" charset="0"/>
                </a:rPr>
                <a:t>Analyse Stern et Gerlach</a:t>
              </a:r>
              <a:endParaRPr lang="fr-FR" altLang="fr-FR" sz="1600" b="1" dirty="0">
                <a:latin typeface="Calibri" pitchFamily="34" charset="0"/>
              </a:endParaRPr>
            </a:p>
          </p:txBody>
        </p:sp>
        <p:grpSp>
          <p:nvGrpSpPr>
            <p:cNvPr id="9" name="Groupe 8"/>
            <p:cNvGrpSpPr/>
            <p:nvPr/>
          </p:nvGrpSpPr>
          <p:grpSpPr>
            <a:xfrm>
              <a:off x="4302125" y="1185135"/>
              <a:ext cx="5104285" cy="1765168"/>
              <a:chOff x="4302125" y="1185135"/>
              <a:chExt cx="5104285" cy="1765168"/>
            </a:xfrm>
          </p:grpSpPr>
          <p:sp>
            <p:nvSpPr>
              <p:cNvPr id="10" name="Freeform 39"/>
              <p:cNvSpPr>
                <a:spLocks/>
              </p:cNvSpPr>
              <p:nvPr/>
            </p:nvSpPr>
            <p:spPr bwMode="auto">
              <a:xfrm>
                <a:off x="4986338" y="1589732"/>
                <a:ext cx="4049714" cy="550863"/>
              </a:xfrm>
              <a:custGeom>
                <a:avLst/>
                <a:gdLst>
                  <a:gd name="T0" fmla="*/ 0 w 3719"/>
                  <a:gd name="T1" fmla="*/ 155 h 454"/>
                  <a:gd name="T2" fmla="*/ 91 w 3719"/>
                  <a:gd name="T3" fmla="*/ 155 h 454"/>
                  <a:gd name="T4" fmla="*/ 201 w 3719"/>
                  <a:gd name="T5" fmla="*/ 0 h 454"/>
                  <a:gd name="T6" fmla="*/ 602 w 3719"/>
                  <a:gd name="T7" fmla="*/ 0 h 454"/>
                  <a:gd name="T8" fmla="*/ 613 w 3719"/>
                  <a:gd name="T9" fmla="*/ 155 h 454"/>
                  <a:gd name="T10" fmla="*/ 823 w 3719"/>
                  <a:gd name="T11" fmla="*/ 155 h 45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719" h="454">
                    <a:moveTo>
                      <a:pt x="0" y="454"/>
                    </a:moveTo>
                    <a:lnTo>
                      <a:pt x="408" y="454"/>
                    </a:lnTo>
                    <a:lnTo>
                      <a:pt x="907" y="0"/>
                    </a:lnTo>
                    <a:lnTo>
                      <a:pt x="2721" y="0"/>
                    </a:lnTo>
                    <a:lnTo>
                      <a:pt x="2767" y="454"/>
                    </a:lnTo>
                    <a:lnTo>
                      <a:pt x="3719" y="454"/>
                    </a:lnTo>
                  </a:path>
                </a:pathLst>
              </a:custGeom>
              <a:noFill/>
              <a:ln w="38100" cmpd="sng">
                <a:solidFill>
                  <a:srgbClr val="66FF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" name="Freeform 40"/>
              <p:cNvSpPr>
                <a:spLocks/>
              </p:cNvSpPr>
              <p:nvPr/>
            </p:nvSpPr>
            <p:spPr bwMode="auto">
              <a:xfrm>
                <a:off x="6011863" y="1700857"/>
                <a:ext cx="160338" cy="441325"/>
              </a:xfrm>
              <a:custGeom>
                <a:avLst/>
                <a:gdLst>
                  <a:gd name="T0" fmla="*/ 0 w 136"/>
                  <a:gd name="T1" fmla="*/ 125 h 363"/>
                  <a:gd name="T2" fmla="*/ 0 w 136"/>
                  <a:gd name="T3" fmla="*/ 0 h 363"/>
                  <a:gd name="T4" fmla="*/ 42 w 136"/>
                  <a:gd name="T5" fmla="*/ 0 h 363"/>
                  <a:gd name="T6" fmla="*/ 42 w 136"/>
                  <a:gd name="T7" fmla="*/ 125 h 36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6" h="363">
                    <a:moveTo>
                      <a:pt x="0" y="363"/>
                    </a:moveTo>
                    <a:lnTo>
                      <a:pt x="0" y="0"/>
                    </a:lnTo>
                    <a:lnTo>
                      <a:pt x="136" y="0"/>
                    </a:lnTo>
                    <a:lnTo>
                      <a:pt x="136" y="363"/>
                    </a:lnTo>
                  </a:path>
                </a:pathLst>
              </a:custGeom>
              <a:noFill/>
              <a:ln w="3810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" name="Text Box 42"/>
              <p:cNvSpPr txBox="1">
                <a:spLocks noChangeArrowheads="1"/>
              </p:cNvSpPr>
              <p:nvPr/>
            </p:nvSpPr>
            <p:spPr bwMode="auto">
              <a:xfrm>
                <a:off x="4302125" y="1869132"/>
                <a:ext cx="558520" cy="3934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600" b="1" dirty="0" smtClean="0">
                    <a:latin typeface="Calibri" pitchFamily="34" charset="0"/>
                  </a:rPr>
                  <a:t>BEC </a:t>
                </a:r>
                <a:endParaRPr lang="fr-FR" altLang="fr-FR" sz="1600" b="1" dirty="0">
                  <a:latin typeface="Calibri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600" b="1" i="1" dirty="0" err="1" smtClean="0">
                    <a:latin typeface="Calibri" pitchFamily="34" charset="0"/>
                  </a:rPr>
                  <a:t>m</a:t>
                </a:r>
                <a:r>
                  <a:rPr lang="fr-FR" altLang="fr-FR" sz="1600" b="1" i="1" baseline="-25000" dirty="0" err="1" smtClean="0">
                    <a:latin typeface="Calibri" pitchFamily="34" charset="0"/>
                  </a:rPr>
                  <a:t>S</a:t>
                </a:r>
                <a:r>
                  <a:rPr lang="fr-FR" altLang="fr-FR" sz="1600" b="1" i="1" baseline="-25000" dirty="0" smtClean="0">
                    <a:latin typeface="Calibri" pitchFamily="34" charset="0"/>
                  </a:rPr>
                  <a:t> </a:t>
                </a:r>
                <a:r>
                  <a:rPr lang="fr-FR" altLang="fr-FR" sz="1600" b="1" dirty="0" smtClean="0">
                    <a:latin typeface="Calibri" pitchFamily="34" charset="0"/>
                  </a:rPr>
                  <a:t>= -</a:t>
                </a:r>
                <a:r>
                  <a:rPr lang="fr-FR" altLang="fr-FR" sz="1600" b="1" dirty="0">
                    <a:latin typeface="Calibri" pitchFamily="34" charset="0"/>
                  </a:rPr>
                  <a:t>3</a:t>
                </a:r>
              </a:p>
            </p:txBody>
          </p:sp>
          <p:sp>
            <p:nvSpPr>
              <p:cNvPr id="13" name="Text Box 43"/>
              <p:cNvSpPr txBox="1">
                <a:spLocks noChangeArrowheads="1"/>
              </p:cNvSpPr>
              <p:nvPr/>
            </p:nvSpPr>
            <p:spPr bwMode="auto">
              <a:xfrm>
                <a:off x="8245651" y="1185135"/>
                <a:ext cx="1160759" cy="2277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600" b="1" dirty="0" smtClean="0">
                    <a:latin typeface="Calibri" pitchFamily="34" charset="0"/>
                  </a:rPr>
                  <a:t>Transfert par </a:t>
                </a:r>
                <a:r>
                  <a:rPr lang="fr-FR" altLang="fr-FR" sz="1600" b="1" dirty="0">
                    <a:latin typeface="Calibri" pitchFamily="34" charset="0"/>
                  </a:rPr>
                  <a:t>RF</a:t>
                </a:r>
              </a:p>
            </p:txBody>
          </p:sp>
          <p:sp>
            <p:nvSpPr>
              <p:cNvPr id="16" name="Text Box 47"/>
              <p:cNvSpPr txBox="1">
                <a:spLocks noChangeArrowheads="1"/>
              </p:cNvSpPr>
              <p:nvPr/>
            </p:nvSpPr>
            <p:spPr bwMode="auto">
              <a:xfrm>
                <a:off x="6987279" y="1560049"/>
                <a:ext cx="264067" cy="269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2000" b="1" dirty="0">
                    <a:latin typeface="Calibri" pitchFamily="34" charset="0"/>
                  </a:rPr>
                  <a:t>t</a:t>
                </a:r>
                <a:r>
                  <a:rPr lang="fr-FR" altLang="fr-FR" sz="2000" b="1" baseline="-25000" dirty="0">
                    <a:latin typeface="Calibri" pitchFamily="34" charset="0"/>
                  </a:rPr>
                  <a:t>0</a:t>
                </a:r>
                <a:endParaRPr lang="fr-FR" altLang="fr-FR" sz="2000" b="1" dirty="0">
                  <a:latin typeface="Calibri" pitchFamily="34" charset="0"/>
                </a:endParaRPr>
              </a:p>
            </p:txBody>
          </p:sp>
          <p:sp>
            <p:nvSpPr>
              <p:cNvPr id="17" name="Line 48"/>
              <p:cNvSpPr>
                <a:spLocks noChangeShapeType="1"/>
              </p:cNvSpPr>
              <p:nvPr/>
            </p:nvSpPr>
            <p:spPr bwMode="auto">
              <a:xfrm flipH="1" flipV="1">
                <a:off x="6247786" y="1710547"/>
                <a:ext cx="6816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" name="Line 49"/>
              <p:cNvSpPr>
                <a:spLocks noChangeShapeType="1"/>
              </p:cNvSpPr>
              <p:nvPr/>
            </p:nvSpPr>
            <p:spPr bwMode="auto">
              <a:xfrm flipV="1">
                <a:off x="7250195" y="1710547"/>
                <a:ext cx="621875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" name="Rectangle 52"/>
              <p:cNvSpPr>
                <a:spLocks noChangeArrowheads="1"/>
              </p:cNvSpPr>
              <p:nvPr/>
            </p:nvSpPr>
            <p:spPr bwMode="auto">
              <a:xfrm>
                <a:off x="5825147" y="2132657"/>
                <a:ext cx="512585" cy="2277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600" b="1" i="1" dirty="0" err="1" smtClean="0">
                    <a:latin typeface="Calibri" pitchFamily="34" charset="0"/>
                  </a:rPr>
                  <a:t>m</a:t>
                </a:r>
                <a:r>
                  <a:rPr lang="fr-FR" altLang="fr-FR" sz="1600" b="1" i="1" baseline="-25000" dirty="0" err="1" smtClean="0">
                    <a:latin typeface="Calibri" pitchFamily="34" charset="0"/>
                  </a:rPr>
                  <a:t>S</a:t>
                </a:r>
                <a:r>
                  <a:rPr lang="fr-FR" altLang="fr-FR" sz="1600" b="1" i="1" baseline="-25000" dirty="0" smtClean="0">
                    <a:latin typeface="Calibri" pitchFamily="34" charset="0"/>
                  </a:rPr>
                  <a:t> </a:t>
                </a:r>
                <a:r>
                  <a:rPr lang="fr-FR" altLang="fr-FR" sz="1600" b="1" dirty="0" smtClean="0">
                    <a:latin typeface="Calibri" pitchFamily="34" charset="0"/>
                  </a:rPr>
                  <a:t>= 3</a:t>
                </a:r>
                <a:endParaRPr lang="fr-FR" altLang="fr-FR" sz="1600" b="1" dirty="0">
                  <a:latin typeface="Calibri" pitchFamily="34" charset="0"/>
                </a:endParaRPr>
              </a:p>
            </p:txBody>
          </p:sp>
          <p:sp>
            <p:nvSpPr>
              <p:cNvPr id="20" name="Text Box 29"/>
              <p:cNvSpPr txBox="1">
                <a:spLocks noChangeArrowheads="1"/>
              </p:cNvSpPr>
              <p:nvPr/>
            </p:nvSpPr>
            <p:spPr bwMode="auto">
              <a:xfrm>
                <a:off x="5279567" y="2515442"/>
                <a:ext cx="968220" cy="4348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800" b="1" dirty="0" smtClean="0">
                    <a:solidFill>
                      <a:srgbClr val="CC6600"/>
                    </a:solidFill>
                    <a:latin typeface="Calibri" pitchFamily="34" charset="0"/>
                  </a:rPr>
                  <a:t>Relaxation </a:t>
                </a:r>
                <a:r>
                  <a:rPr lang="fr-FR" altLang="fr-FR" sz="1800" b="1" dirty="0">
                    <a:solidFill>
                      <a:srgbClr val="CC6600"/>
                    </a:solidFill>
                    <a:latin typeface="Calibri" pitchFamily="34" charset="0"/>
                  </a:rPr>
                  <a:t>dipolaire</a:t>
                </a:r>
              </a:p>
            </p:txBody>
          </p:sp>
        </p:grpSp>
      </p:grpSp>
      <p:pic>
        <p:nvPicPr>
          <p:cNvPr id="23" name="Imag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33" y="1412774"/>
            <a:ext cx="3183230" cy="1368154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770454" y="2905199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latin typeface="Calibri" panose="020F0502020204030204" pitchFamily="34" charset="0"/>
              </a:rPr>
              <a:t>Un ou deux atomes par site</a:t>
            </a:r>
            <a:endParaRPr lang="fr-FR" sz="1400" b="1" dirty="0">
              <a:latin typeface="Calibri" panose="020F0502020204030204" pitchFamily="34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5381813" y="692697"/>
            <a:ext cx="2934604" cy="2500334"/>
          </a:xfrm>
          <a:prstGeom prst="wedgeRectCallout">
            <a:avLst>
              <a:gd name="adj1" fmla="val -99118"/>
              <a:gd name="adj2" fmla="val 63184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Rectangle 74"/>
          <p:cNvSpPr/>
          <p:nvPr/>
        </p:nvSpPr>
        <p:spPr>
          <a:xfrm>
            <a:off x="452174" y="1196751"/>
            <a:ext cx="3399746" cy="2050797"/>
          </a:xfrm>
          <a:prstGeom prst="wedgeRectCallout">
            <a:avLst>
              <a:gd name="adj1" fmla="val 41054"/>
              <a:gd name="adj2" fmla="val 57243"/>
            </a:avLst>
          </a:prstGeom>
          <a:noFill/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Rectangle 75"/>
          <p:cNvSpPr/>
          <p:nvPr/>
        </p:nvSpPr>
        <p:spPr>
          <a:xfrm>
            <a:off x="2625803" y="4679584"/>
            <a:ext cx="2594269" cy="2016224"/>
          </a:xfrm>
          <a:prstGeom prst="wedgeRectCallout">
            <a:avLst>
              <a:gd name="adj1" fmla="val 46246"/>
              <a:gd name="adj2" fmla="val -92046"/>
            </a:avLst>
          </a:prstGeom>
          <a:noFill/>
          <a:ln>
            <a:solidFill>
              <a:srgbClr val="CC66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Rectangle 76"/>
          <p:cNvSpPr/>
          <p:nvPr/>
        </p:nvSpPr>
        <p:spPr>
          <a:xfrm>
            <a:off x="5868144" y="4941167"/>
            <a:ext cx="2880320" cy="1285111"/>
          </a:xfrm>
          <a:prstGeom prst="wedgeRectCallout">
            <a:avLst>
              <a:gd name="adj1" fmla="val -24316"/>
              <a:gd name="adj2" fmla="val -98560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ZoneTexte 77"/>
          <p:cNvSpPr txBox="1"/>
          <p:nvPr/>
        </p:nvSpPr>
        <p:spPr>
          <a:xfrm>
            <a:off x="5837267" y="5302949"/>
            <a:ext cx="29422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alibri" panose="020F0502020204030204" pitchFamily="34" charset="0"/>
              </a:rPr>
              <a:t>On mesure le nombre d’atomes dans</a:t>
            </a:r>
            <a:r>
              <a:rPr lang="fr-FR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tous les états de spin</a:t>
            </a:r>
            <a:endParaRPr lang="fr-FR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79" name="Ellipse 78"/>
          <p:cNvSpPr/>
          <p:nvPr/>
        </p:nvSpPr>
        <p:spPr>
          <a:xfrm>
            <a:off x="8532440" y="6309320"/>
            <a:ext cx="432048" cy="432048"/>
          </a:xfrm>
          <a:prstGeom prst="ellipse">
            <a:avLst/>
          </a:prstGeom>
          <a:solidFill>
            <a:srgbClr val="818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ZoneTexte 79"/>
          <p:cNvSpPr txBox="1"/>
          <p:nvPr/>
        </p:nvSpPr>
        <p:spPr>
          <a:xfrm>
            <a:off x="8549584" y="6356067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Calibri" panose="020F0502020204030204" pitchFamily="34" charset="0"/>
              </a:rPr>
              <a:t>24</a:t>
            </a:r>
            <a:endParaRPr lang="fr-FR" sz="1600" b="1" dirty="0">
              <a:latin typeface="Calibri" panose="020F050202020403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843808" y="5445224"/>
            <a:ext cx="11416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Calibri" panose="020F0502020204030204" pitchFamily="34" charset="0"/>
              </a:rPr>
              <a:t>t</a:t>
            </a:r>
            <a:r>
              <a:rPr lang="fr-FR" sz="1600" b="1" baseline="-25000" dirty="0" smtClean="0">
                <a:latin typeface="Calibri" panose="020F0502020204030204" pitchFamily="34" charset="0"/>
              </a:rPr>
              <a:t>0</a:t>
            </a:r>
            <a:r>
              <a:rPr lang="fr-FR" sz="1600" b="1" dirty="0" smtClean="0">
                <a:latin typeface="Calibri" panose="020F0502020204030204" pitchFamily="34" charset="0"/>
              </a:rPr>
              <a:t> = 15 ms</a:t>
            </a:r>
            <a:endParaRPr lang="fr-FR" sz="16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36912" y="5805264"/>
            <a:ext cx="754968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251520" y="5221649"/>
            <a:ext cx="20491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On fait varier le champ magnétique…</a:t>
            </a:r>
            <a:endParaRPr lang="fr-FR" sz="20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4617239" y="3146780"/>
            <a:ext cx="8188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Réseau</a:t>
            </a:r>
            <a:endParaRPr lang="fr-FR" sz="16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639" y="869347"/>
            <a:ext cx="2162713" cy="219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63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20196" y="105321"/>
            <a:ext cx="7781925" cy="5873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fr-FR" altLang="fr-FR" sz="3200" b="1" i="1" dirty="0" smtClean="0">
                <a:solidFill>
                  <a:schemeClr val="tx1"/>
                </a:solidFill>
                <a:latin typeface="Calibri" pitchFamily="34" charset="0"/>
              </a:rPr>
              <a:t>Relaxation Dipolaire</a:t>
            </a:r>
            <a:endParaRPr lang="fr-FR" altLang="fr-FR" sz="3200" b="1" i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57200" y="333152"/>
            <a:ext cx="5266928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b="1" dirty="0" smtClean="0">
                <a:solidFill>
                  <a:srgbClr val="CC6600"/>
                </a:solidFill>
                <a:latin typeface="Calibri" pitchFamily="34" charset="0"/>
              </a:rPr>
              <a:t>En réseau 3D</a:t>
            </a:r>
            <a:endParaRPr lang="fr-FR" altLang="fr-FR" sz="2400" i="1" dirty="0">
              <a:solidFill>
                <a:srgbClr val="CC6600"/>
              </a:solidFill>
              <a:latin typeface="Calibri" pitchFamily="34" charset="0"/>
            </a:endParaRPr>
          </a:p>
        </p:txBody>
      </p:sp>
      <p:pic>
        <p:nvPicPr>
          <p:cNvPr id="6" name="Picture 65" descr="R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581128"/>
            <a:ext cx="3086236" cy="218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e 6"/>
          <p:cNvGrpSpPr>
            <a:grpSpLocks noChangeAspect="1"/>
          </p:cNvGrpSpPr>
          <p:nvPr/>
        </p:nvGrpSpPr>
        <p:grpSpPr>
          <a:xfrm>
            <a:off x="1369496" y="2821662"/>
            <a:ext cx="7162945" cy="2623561"/>
            <a:chOff x="4302125" y="1185135"/>
            <a:chExt cx="5263010" cy="1765168"/>
          </a:xfrm>
        </p:grpSpPr>
        <p:sp>
          <p:nvSpPr>
            <p:cNvPr id="8" name="ZoneTexte 1"/>
            <p:cNvSpPr txBox="1">
              <a:spLocks noChangeArrowheads="1"/>
            </p:cNvSpPr>
            <p:nvPr/>
          </p:nvSpPr>
          <p:spPr bwMode="auto">
            <a:xfrm>
              <a:off x="7660438" y="2649612"/>
              <a:ext cx="1904697" cy="22778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600" b="1" dirty="0" smtClean="0">
                  <a:latin typeface="Calibri" pitchFamily="34" charset="0"/>
                </a:rPr>
                <a:t>Analyse Stern et Gerlach</a:t>
              </a:r>
              <a:endParaRPr lang="fr-FR" altLang="fr-FR" sz="1600" b="1" dirty="0">
                <a:latin typeface="Calibri" pitchFamily="34" charset="0"/>
              </a:endParaRPr>
            </a:p>
          </p:txBody>
        </p:sp>
        <p:grpSp>
          <p:nvGrpSpPr>
            <p:cNvPr id="9" name="Groupe 8"/>
            <p:cNvGrpSpPr/>
            <p:nvPr/>
          </p:nvGrpSpPr>
          <p:grpSpPr>
            <a:xfrm>
              <a:off x="4302125" y="1185135"/>
              <a:ext cx="5104285" cy="1765168"/>
              <a:chOff x="4302125" y="1185135"/>
              <a:chExt cx="5104285" cy="1765168"/>
            </a:xfrm>
          </p:grpSpPr>
          <p:sp>
            <p:nvSpPr>
              <p:cNvPr id="10" name="Freeform 39"/>
              <p:cNvSpPr>
                <a:spLocks/>
              </p:cNvSpPr>
              <p:nvPr/>
            </p:nvSpPr>
            <p:spPr bwMode="auto">
              <a:xfrm>
                <a:off x="4986338" y="1589732"/>
                <a:ext cx="4049714" cy="550863"/>
              </a:xfrm>
              <a:custGeom>
                <a:avLst/>
                <a:gdLst>
                  <a:gd name="T0" fmla="*/ 0 w 3719"/>
                  <a:gd name="T1" fmla="*/ 155 h 454"/>
                  <a:gd name="T2" fmla="*/ 91 w 3719"/>
                  <a:gd name="T3" fmla="*/ 155 h 454"/>
                  <a:gd name="T4" fmla="*/ 201 w 3719"/>
                  <a:gd name="T5" fmla="*/ 0 h 454"/>
                  <a:gd name="T6" fmla="*/ 602 w 3719"/>
                  <a:gd name="T7" fmla="*/ 0 h 454"/>
                  <a:gd name="T8" fmla="*/ 613 w 3719"/>
                  <a:gd name="T9" fmla="*/ 155 h 454"/>
                  <a:gd name="T10" fmla="*/ 823 w 3719"/>
                  <a:gd name="T11" fmla="*/ 155 h 45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719" h="454">
                    <a:moveTo>
                      <a:pt x="0" y="454"/>
                    </a:moveTo>
                    <a:lnTo>
                      <a:pt x="408" y="454"/>
                    </a:lnTo>
                    <a:lnTo>
                      <a:pt x="907" y="0"/>
                    </a:lnTo>
                    <a:lnTo>
                      <a:pt x="2721" y="0"/>
                    </a:lnTo>
                    <a:lnTo>
                      <a:pt x="2767" y="454"/>
                    </a:lnTo>
                    <a:lnTo>
                      <a:pt x="3719" y="454"/>
                    </a:lnTo>
                  </a:path>
                </a:pathLst>
              </a:custGeom>
              <a:noFill/>
              <a:ln w="38100" cmpd="sng">
                <a:solidFill>
                  <a:srgbClr val="66FF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" name="Freeform 40"/>
              <p:cNvSpPr>
                <a:spLocks/>
              </p:cNvSpPr>
              <p:nvPr/>
            </p:nvSpPr>
            <p:spPr bwMode="auto">
              <a:xfrm>
                <a:off x="6011863" y="1700857"/>
                <a:ext cx="160338" cy="441325"/>
              </a:xfrm>
              <a:custGeom>
                <a:avLst/>
                <a:gdLst>
                  <a:gd name="T0" fmla="*/ 0 w 136"/>
                  <a:gd name="T1" fmla="*/ 125 h 363"/>
                  <a:gd name="T2" fmla="*/ 0 w 136"/>
                  <a:gd name="T3" fmla="*/ 0 h 363"/>
                  <a:gd name="T4" fmla="*/ 42 w 136"/>
                  <a:gd name="T5" fmla="*/ 0 h 363"/>
                  <a:gd name="T6" fmla="*/ 42 w 136"/>
                  <a:gd name="T7" fmla="*/ 125 h 36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6" h="363">
                    <a:moveTo>
                      <a:pt x="0" y="363"/>
                    </a:moveTo>
                    <a:lnTo>
                      <a:pt x="0" y="0"/>
                    </a:lnTo>
                    <a:lnTo>
                      <a:pt x="136" y="0"/>
                    </a:lnTo>
                    <a:lnTo>
                      <a:pt x="136" y="363"/>
                    </a:lnTo>
                  </a:path>
                </a:pathLst>
              </a:custGeom>
              <a:noFill/>
              <a:ln w="3810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" name="Text Box 42"/>
              <p:cNvSpPr txBox="1">
                <a:spLocks noChangeArrowheads="1"/>
              </p:cNvSpPr>
              <p:nvPr/>
            </p:nvSpPr>
            <p:spPr bwMode="auto">
              <a:xfrm>
                <a:off x="4302125" y="1869132"/>
                <a:ext cx="558520" cy="3934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600" b="1" dirty="0" smtClean="0">
                    <a:latin typeface="Calibri" pitchFamily="34" charset="0"/>
                  </a:rPr>
                  <a:t>BEC </a:t>
                </a:r>
                <a:endParaRPr lang="fr-FR" altLang="fr-FR" sz="1600" b="1" dirty="0">
                  <a:latin typeface="Calibri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600" b="1" i="1" dirty="0" err="1" smtClean="0">
                    <a:latin typeface="Calibri" pitchFamily="34" charset="0"/>
                  </a:rPr>
                  <a:t>m</a:t>
                </a:r>
                <a:r>
                  <a:rPr lang="fr-FR" altLang="fr-FR" sz="1600" b="1" i="1" baseline="-25000" dirty="0" err="1" smtClean="0">
                    <a:latin typeface="Calibri" pitchFamily="34" charset="0"/>
                  </a:rPr>
                  <a:t>S</a:t>
                </a:r>
                <a:r>
                  <a:rPr lang="fr-FR" altLang="fr-FR" sz="1600" b="1" i="1" baseline="-25000" dirty="0" smtClean="0">
                    <a:latin typeface="Calibri" pitchFamily="34" charset="0"/>
                  </a:rPr>
                  <a:t> </a:t>
                </a:r>
                <a:r>
                  <a:rPr lang="fr-FR" altLang="fr-FR" sz="1600" b="1" dirty="0" smtClean="0">
                    <a:latin typeface="Calibri" pitchFamily="34" charset="0"/>
                  </a:rPr>
                  <a:t>= -</a:t>
                </a:r>
                <a:r>
                  <a:rPr lang="fr-FR" altLang="fr-FR" sz="1600" b="1" dirty="0">
                    <a:latin typeface="Calibri" pitchFamily="34" charset="0"/>
                  </a:rPr>
                  <a:t>3</a:t>
                </a:r>
              </a:p>
            </p:txBody>
          </p:sp>
          <p:sp>
            <p:nvSpPr>
              <p:cNvPr id="13" name="Text Box 43"/>
              <p:cNvSpPr txBox="1">
                <a:spLocks noChangeArrowheads="1"/>
              </p:cNvSpPr>
              <p:nvPr/>
            </p:nvSpPr>
            <p:spPr bwMode="auto">
              <a:xfrm>
                <a:off x="8245651" y="1185135"/>
                <a:ext cx="1160759" cy="2277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600" b="1" dirty="0" smtClean="0">
                    <a:latin typeface="Calibri" pitchFamily="34" charset="0"/>
                  </a:rPr>
                  <a:t>Transfert par </a:t>
                </a:r>
                <a:r>
                  <a:rPr lang="fr-FR" altLang="fr-FR" sz="1600" b="1" dirty="0">
                    <a:latin typeface="Calibri" pitchFamily="34" charset="0"/>
                  </a:rPr>
                  <a:t>RF</a:t>
                </a:r>
              </a:p>
            </p:txBody>
          </p:sp>
          <p:sp>
            <p:nvSpPr>
              <p:cNvPr id="15" name="Text Box 46"/>
              <p:cNvSpPr txBox="1">
                <a:spLocks noChangeArrowheads="1"/>
              </p:cNvSpPr>
              <p:nvPr/>
            </p:nvSpPr>
            <p:spPr bwMode="auto">
              <a:xfrm>
                <a:off x="5094288" y="1713557"/>
                <a:ext cx="459583" cy="2070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400" b="1" dirty="0">
                    <a:latin typeface="Calibri" pitchFamily="34" charset="0"/>
                  </a:rPr>
                  <a:t>20 ms</a:t>
                </a:r>
              </a:p>
            </p:txBody>
          </p:sp>
          <p:sp>
            <p:nvSpPr>
              <p:cNvPr id="16" name="Text Box 47"/>
              <p:cNvSpPr txBox="1">
                <a:spLocks noChangeArrowheads="1"/>
              </p:cNvSpPr>
              <p:nvPr/>
            </p:nvSpPr>
            <p:spPr bwMode="auto">
              <a:xfrm>
                <a:off x="6987279" y="1560049"/>
                <a:ext cx="264067" cy="269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2000" b="1" dirty="0">
                    <a:latin typeface="Calibri" pitchFamily="34" charset="0"/>
                  </a:rPr>
                  <a:t>t</a:t>
                </a:r>
                <a:r>
                  <a:rPr lang="fr-FR" altLang="fr-FR" sz="2000" b="1" baseline="-25000" dirty="0">
                    <a:latin typeface="Calibri" pitchFamily="34" charset="0"/>
                  </a:rPr>
                  <a:t>0</a:t>
                </a:r>
                <a:endParaRPr lang="fr-FR" altLang="fr-FR" sz="2000" b="1" dirty="0">
                  <a:latin typeface="Calibri" pitchFamily="34" charset="0"/>
                </a:endParaRPr>
              </a:p>
            </p:txBody>
          </p:sp>
          <p:sp>
            <p:nvSpPr>
              <p:cNvPr id="17" name="Line 48"/>
              <p:cNvSpPr>
                <a:spLocks noChangeShapeType="1"/>
              </p:cNvSpPr>
              <p:nvPr/>
            </p:nvSpPr>
            <p:spPr bwMode="auto">
              <a:xfrm flipH="1" flipV="1">
                <a:off x="6247786" y="1710547"/>
                <a:ext cx="6816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" name="Line 49"/>
              <p:cNvSpPr>
                <a:spLocks noChangeShapeType="1"/>
              </p:cNvSpPr>
              <p:nvPr/>
            </p:nvSpPr>
            <p:spPr bwMode="auto">
              <a:xfrm flipV="1">
                <a:off x="7250195" y="1710547"/>
                <a:ext cx="621875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" name="Rectangle 52"/>
              <p:cNvSpPr>
                <a:spLocks noChangeArrowheads="1"/>
              </p:cNvSpPr>
              <p:nvPr/>
            </p:nvSpPr>
            <p:spPr bwMode="auto">
              <a:xfrm>
                <a:off x="5825147" y="2132657"/>
                <a:ext cx="512585" cy="2277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600" b="1" i="1" dirty="0" err="1" smtClean="0">
                    <a:latin typeface="Calibri" pitchFamily="34" charset="0"/>
                  </a:rPr>
                  <a:t>m</a:t>
                </a:r>
                <a:r>
                  <a:rPr lang="fr-FR" altLang="fr-FR" sz="1600" b="1" i="1" baseline="-25000" dirty="0" err="1" smtClean="0">
                    <a:latin typeface="Calibri" pitchFamily="34" charset="0"/>
                  </a:rPr>
                  <a:t>S</a:t>
                </a:r>
                <a:r>
                  <a:rPr lang="fr-FR" altLang="fr-FR" sz="1600" b="1" i="1" baseline="-25000" dirty="0" smtClean="0">
                    <a:latin typeface="Calibri" pitchFamily="34" charset="0"/>
                  </a:rPr>
                  <a:t> </a:t>
                </a:r>
                <a:r>
                  <a:rPr lang="fr-FR" altLang="fr-FR" sz="1600" b="1" dirty="0" smtClean="0">
                    <a:latin typeface="Calibri" pitchFamily="34" charset="0"/>
                  </a:rPr>
                  <a:t>= 3</a:t>
                </a:r>
                <a:endParaRPr lang="fr-FR" altLang="fr-FR" sz="1600" b="1" dirty="0">
                  <a:latin typeface="Calibri" pitchFamily="34" charset="0"/>
                </a:endParaRPr>
              </a:p>
            </p:txBody>
          </p:sp>
          <p:sp>
            <p:nvSpPr>
              <p:cNvPr id="20" name="Text Box 29"/>
              <p:cNvSpPr txBox="1">
                <a:spLocks noChangeArrowheads="1"/>
              </p:cNvSpPr>
              <p:nvPr/>
            </p:nvSpPr>
            <p:spPr bwMode="auto">
              <a:xfrm>
                <a:off x="5279567" y="2515442"/>
                <a:ext cx="968220" cy="4348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800" b="1" dirty="0" smtClean="0">
                    <a:solidFill>
                      <a:srgbClr val="CC6600"/>
                    </a:solidFill>
                    <a:latin typeface="Calibri" pitchFamily="34" charset="0"/>
                  </a:rPr>
                  <a:t>Relaxation </a:t>
                </a:r>
                <a:r>
                  <a:rPr lang="fr-FR" altLang="fr-FR" sz="1800" b="1" dirty="0">
                    <a:solidFill>
                      <a:srgbClr val="CC6600"/>
                    </a:solidFill>
                    <a:latin typeface="Calibri" pitchFamily="34" charset="0"/>
                  </a:rPr>
                  <a:t>dipolaire</a:t>
                </a:r>
              </a:p>
            </p:txBody>
          </p:sp>
        </p:grpSp>
      </p:grpSp>
      <p:pic>
        <p:nvPicPr>
          <p:cNvPr id="23" name="Imag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33" y="1412774"/>
            <a:ext cx="3183230" cy="1368154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770454" y="2905199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latin typeface="Calibri" panose="020F0502020204030204" pitchFamily="34" charset="0"/>
              </a:rPr>
              <a:t>Un ou deux atome par site</a:t>
            </a:r>
            <a:endParaRPr lang="fr-FR" sz="1400" b="1" dirty="0">
              <a:latin typeface="Calibri" panose="020F0502020204030204" pitchFamily="34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5381813" y="692697"/>
            <a:ext cx="2934604" cy="2500334"/>
          </a:xfrm>
          <a:prstGeom prst="wedgeRectCallout">
            <a:avLst>
              <a:gd name="adj1" fmla="val -99118"/>
              <a:gd name="adj2" fmla="val 63184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Rectangle 74"/>
          <p:cNvSpPr/>
          <p:nvPr/>
        </p:nvSpPr>
        <p:spPr>
          <a:xfrm>
            <a:off x="452174" y="1196751"/>
            <a:ext cx="3399746" cy="2050797"/>
          </a:xfrm>
          <a:prstGeom prst="wedgeRectCallout">
            <a:avLst>
              <a:gd name="adj1" fmla="val 41054"/>
              <a:gd name="adj2" fmla="val 57243"/>
            </a:avLst>
          </a:prstGeom>
          <a:noFill/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Rectangle 75"/>
          <p:cNvSpPr/>
          <p:nvPr/>
        </p:nvSpPr>
        <p:spPr>
          <a:xfrm>
            <a:off x="2625803" y="4679584"/>
            <a:ext cx="2594269" cy="2016224"/>
          </a:xfrm>
          <a:prstGeom prst="wedgeRectCallout">
            <a:avLst>
              <a:gd name="adj1" fmla="val 46246"/>
              <a:gd name="adj2" fmla="val -92046"/>
            </a:avLst>
          </a:prstGeom>
          <a:noFill/>
          <a:ln>
            <a:solidFill>
              <a:srgbClr val="CC66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Rectangle 76"/>
          <p:cNvSpPr/>
          <p:nvPr/>
        </p:nvSpPr>
        <p:spPr>
          <a:xfrm>
            <a:off x="5868144" y="4941167"/>
            <a:ext cx="2880320" cy="1285111"/>
          </a:xfrm>
          <a:prstGeom prst="wedgeRectCallout">
            <a:avLst>
              <a:gd name="adj1" fmla="val -24316"/>
              <a:gd name="adj2" fmla="val -98560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ZoneTexte 77"/>
          <p:cNvSpPr txBox="1"/>
          <p:nvPr/>
        </p:nvSpPr>
        <p:spPr>
          <a:xfrm>
            <a:off x="5837267" y="5302949"/>
            <a:ext cx="29422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alibri" panose="020F0502020204030204" pitchFamily="34" charset="0"/>
              </a:rPr>
              <a:t>On mesure le nombre d’atomes dans</a:t>
            </a:r>
            <a:r>
              <a:rPr lang="fr-FR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tous les états de spin</a:t>
            </a:r>
            <a:endParaRPr lang="fr-FR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79" name="Ellipse 78"/>
          <p:cNvSpPr/>
          <p:nvPr/>
        </p:nvSpPr>
        <p:spPr>
          <a:xfrm>
            <a:off x="8532440" y="6309320"/>
            <a:ext cx="432048" cy="432048"/>
          </a:xfrm>
          <a:prstGeom prst="ellipse">
            <a:avLst/>
          </a:prstGeom>
          <a:solidFill>
            <a:srgbClr val="818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ZoneTexte 79"/>
          <p:cNvSpPr txBox="1"/>
          <p:nvPr/>
        </p:nvSpPr>
        <p:spPr>
          <a:xfrm>
            <a:off x="8549584" y="6356067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Calibri" panose="020F0502020204030204" pitchFamily="34" charset="0"/>
              </a:rPr>
              <a:t>24</a:t>
            </a:r>
            <a:endParaRPr lang="fr-FR" sz="1600" b="1" dirty="0">
              <a:latin typeface="Calibri" panose="020F050202020403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843808" y="5445224"/>
            <a:ext cx="11416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Calibri" panose="020F0502020204030204" pitchFamily="34" charset="0"/>
              </a:rPr>
              <a:t>t</a:t>
            </a:r>
            <a:r>
              <a:rPr lang="fr-FR" sz="1600" b="1" baseline="-25000" dirty="0" smtClean="0">
                <a:latin typeface="Calibri" panose="020F0502020204030204" pitchFamily="34" charset="0"/>
              </a:rPr>
              <a:t>0</a:t>
            </a:r>
            <a:r>
              <a:rPr lang="fr-FR" sz="1600" b="1" dirty="0" smtClean="0">
                <a:latin typeface="Calibri" panose="020F0502020204030204" pitchFamily="34" charset="0"/>
              </a:rPr>
              <a:t> = 15 ms</a:t>
            </a:r>
            <a:endParaRPr lang="fr-FR" sz="16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36912" y="5805264"/>
            <a:ext cx="754968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251520" y="5221649"/>
            <a:ext cx="20491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On fait varier le champ magnétique…</a:t>
            </a:r>
            <a:endParaRPr lang="fr-FR" sz="20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4617239" y="3146780"/>
            <a:ext cx="8188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Réseau</a:t>
            </a:r>
            <a:endParaRPr lang="fr-FR" sz="16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639" y="869347"/>
            <a:ext cx="2162713" cy="2199613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813442"/>
            <a:ext cx="5984657" cy="4381455"/>
          </a:xfrm>
          <a:prstGeom prst="rect">
            <a:avLst/>
          </a:prstGeom>
          <a:ln w="28575">
            <a:solidFill>
              <a:srgbClr val="CC66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cxnSp>
        <p:nvCxnSpPr>
          <p:cNvPr id="34" name="Connecteur droit avec flèche 33"/>
          <p:cNvCxnSpPr/>
          <p:nvPr/>
        </p:nvCxnSpPr>
        <p:spPr>
          <a:xfrm flipH="1" flipV="1">
            <a:off x="6300192" y="2636912"/>
            <a:ext cx="279040" cy="523304"/>
          </a:xfrm>
          <a:prstGeom prst="straightConnector1">
            <a:avLst/>
          </a:prstGeom>
          <a:ln w="28575">
            <a:solidFill>
              <a:srgbClr val="CC6600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Imag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024336"/>
            <a:ext cx="558079" cy="1988840"/>
          </a:xfrm>
          <a:prstGeom prst="rect">
            <a:avLst/>
          </a:prstGeom>
        </p:spPr>
      </p:pic>
      <p:cxnSp>
        <p:nvCxnSpPr>
          <p:cNvPr id="36" name="Connecteur droit avec flèche 35"/>
          <p:cNvCxnSpPr/>
          <p:nvPr/>
        </p:nvCxnSpPr>
        <p:spPr>
          <a:xfrm flipV="1">
            <a:off x="3446326" y="3423013"/>
            <a:ext cx="468340" cy="337929"/>
          </a:xfrm>
          <a:prstGeom prst="straightConnector1">
            <a:avLst/>
          </a:prstGeom>
          <a:ln w="28575">
            <a:solidFill>
              <a:srgbClr val="CC6600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Image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561721"/>
            <a:ext cx="539832" cy="1955511"/>
          </a:xfrm>
          <a:prstGeom prst="rect">
            <a:avLst/>
          </a:prstGeom>
        </p:spPr>
      </p:pic>
      <p:sp>
        <p:nvSpPr>
          <p:cNvPr id="38" name="Text Box 6"/>
          <p:cNvSpPr txBox="1">
            <a:spLocks noChangeArrowheads="1"/>
          </p:cNvSpPr>
          <p:nvPr/>
        </p:nvSpPr>
        <p:spPr bwMode="auto">
          <a:xfrm>
            <a:off x="6882284" y="3979570"/>
            <a:ext cx="2840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 b="1" dirty="0"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39" name="Text Box 6"/>
          <p:cNvSpPr txBox="1">
            <a:spLocks noChangeArrowheads="1"/>
          </p:cNvSpPr>
          <p:nvPr/>
        </p:nvSpPr>
        <p:spPr bwMode="auto">
          <a:xfrm>
            <a:off x="6882284" y="3767389"/>
            <a:ext cx="2840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 b="1" dirty="0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40" name="Text Box 6"/>
          <p:cNvSpPr txBox="1">
            <a:spLocks noChangeArrowheads="1"/>
          </p:cNvSpPr>
          <p:nvPr/>
        </p:nvSpPr>
        <p:spPr bwMode="auto">
          <a:xfrm>
            <a:off x="6882284" y="3538586"/>
            <a:ext cx="2840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 b="1" dirty="0"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41" name="Text Box 6"/>
          <p:cNvSpPr txBox="1">
            <a:spLocks noChangeArrowheads="1"/>
          </p:cNvSpPr>
          <p:nvPr/>
        </p:nvSpPr>
        <p:spPr bwMode="auto">
          <a:xfrm>
            <a:off x="6882284" y="3284984"/>
            <a:ext cx="3540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 b="1" dirty="0"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42" name="Text Box 6"/>
          <p:cNvSpPr txBox="1">
            <a:spLocks noChangeArrowheads="1"/>
          </p:cNvSpPr>
          <p:nvPr/>
        </p:nvSpPr>
        <p:spPr bwMode="auto">
          <a:xfrm>
            <a:off x="3676354" y="4487216"/>
            <a:ext cx="2840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 b="1" dirty="0"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43" name="Text Box 6"/>
          <p:cNvSpPr txBox="1">
            <a:spLocks noChangeArrowheads="1"/>
          </p:cNvSpPr>
          <p:nvPr/>
        </p:nvSpPr>
        <p:spPr bwMode="auto">
          <a:xfrm>
            <a:off x="3676354" y="4299098"/>
            <a:ext cx="2840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 b="1" dirty="0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44" name="Text Box 6"/>
          <p:cNvSpPr txBox="1">
            <a:spLocks noChangeArrowheads="1"/>
          </p:cNvSpPr>
          <p:nvPr/>
        </p:nvSpPr>
        <p:spPr bwMode="auto">
          <a:xfrm>
            <a:off x="3676354" y="4070295"/>
            <a:ext cx="2840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 b="1" dirty="0"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45" name="Text Box 6"/>
          <p:cNvSpPr txBox="1">
            <a:spLocks noChangeArrowheads="1"/>
          </p:cNvSpPr>
          <p:nvPr/>
        </p:nvSpPr>
        <p:spPr bwMode="auto">
          <a:xfrm>
            <a:off x="3676354" y="3816693"/>
            <a:ext cx="3540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 b="1" dirty="0"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46" name="Text Box 6"/>
          <p:cNvSpPr txBox="1">
            <a:spLocks noChangeArrowheads="1"/>
          </p:cNvSpPr>
          <p:nvPr/>
        </p:nvSpPr>
        <p:spPr bwMode="auto">
          <a:xfrm>
            <a:off x="3623370" y="4663679"/>
            <a:ext cx="3433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 b="1" dirty="0" smtClean="0">
                <a:latin typeface="Arial" panose="020B0604020202020204" pitchFamily="34" charset="0"/>
              </a:rPr>
              <a:t>-1</a:t>
            </a:r>
            <a:endParaRPr lang="fr-FR" altLang="fr-FR" sz="1400" b="1" dirty="0">
              <a:latin typeface="Arial" panose="020B0604020202020204" pitchFamily="34" charset="0"/>
            </a:endParaRPr>
          </a:p>
        </p:txBody>
      </p:sp>
      <p:sp>
        <p:nvSpPr>
          <p:cNvPr id="47" name="Text Box 6"/>
          <p:cNvSpPr txBox="1">
            <a:spLocks noChangeArrowheads="1"/>
          </p:cNvSpPr>
          <p:nvPr/>
        </p:nvSpPr>
        <p:spPr bwMode="auto">
          <a:xfrm>
            <a:off x="3626518" y="4853657"/>
            <a:ext cx="3433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 b="1" dirty="0" smtClean="0">
                <a:latin typeface="Arial" panose="020B0604020202020204" pitchFamily="34" charset="0"/>
              </a:rPr>
              <a:t>-2</a:t>
            </a:r>
            <a:endParaRPr lang="fr-FR" altLang="fr-FR" sz="1400" b="1" dirty="0">
              <a:latin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691680" y="2636912"/>
            <a:ext cx="288032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853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6"/>
          <p:cNvSpPr>
            <a:spLocks noChangeArrowheads="1"/>
          </p:cNvSpPr>
          <p:nvPr/>
        </p:nvSpPr>
        <p:spPr bwMode="auto">
          <a:xfrm>
            <a:off x="457199" y="2080049"/>
            <a:ext cx="4906889" cy="1348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174625" indent="-174625" eaLnBrk="1" hangingPunct="1">
              <a:lnSpc>
                <a:spcPct val="90000"/>
              </a:lnSpc>
            </a:pPr>
            <a:r>
              <a:rPr lang="fr-FR" altLang="fr-FR" sz="1800" b="1" dirty="0">
                <a:latin typeface="Calibri" pitchFamily="34" charset="0"/>
              </a:rPr>
              <a:t> Dans un réseau 3D</a:t>
            </a:r>
            <a:r>
              <a:rPr lang="fr-FR" altLang="fr-FR" sz="1800" dirty="0">
                <a:latin typeface="Calibri" pitchFamily="34" charset="0"/>
              </a:rPr>
              <a:t> : </a:t>
            </a:r>
            <a:endParaRPr lang="fr-FR" altLang="fr-FR" sz="1800" dirty="0" smtClean="0">
              <a:latin typeface="Calibri" pitchFamily="34" charset="0"/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fr-FR" altLang="fr-FR" sz="2000" b="1" dirty="0">
                <a:latin typeface="Calibri" pitchFamily="34" charset="0"/>
              </a:rPr>
              <a:t>L</a:t>
            </a:r>
            <a:r>
              <a:rPr lang="fr-FR" altLang="fr-FR" sz="2000" b="1" dirty="0" smtClean="0">
                <a:latin typeface="Calibri" pitchFamily="34" charset="0"/>
              </a:rPr>
              <a:t>a </a:t>
            </a:r>
            <a:r>
              <a:rPr lang="fr-FR" altLang="fr-FR" sz="2000" b="1" dirty="0">
                <a:latin typeface="Calibri" pitchFamily="34" charset="0"/>
              </a:rPr>
              <a:t>relaxation dipolaire n’est </a:t>
            </a:r>
            <a:r>
              <a:rPr lang="fr-FR" altLang="fr-FR" sz="2000" b="1" dirty="0" smtClean="0">
                <a:latin typeface="Calibri" pitchFamily="34" charset="0"/>
              </a:rPr>
              <a:t>autorisée </a:t>
            </a:r>
            <a:r>
              <a:rPr lang="fr-FR" altLang="fr-FR" sz="2000" b="1" dirty="0">
                <a:latin typeface="Calibri" pitchFamily="34" charset="0"/>
              </a:rPr>
              <a:t>que pour </a:t>
            </a:r>
            <a:r>
              <a:rPr lang="fr-FR" altLang="fr-FR" sz="2000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certaines </a:t>
            </a:r>
            <a:r>
              <a:rPr lang="fr-FR" altLang="fr-FR" sz="20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valeurs du </a:t>
            </a:r>
            <a:r>
              <a:rPr lang="fr-FR" altLang="fr-FR" sz="2000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champ magnétique</a:t>
            </a:r>
            <a:r>
              <a:rPr lang="fr-FR" altLang="fr-FR" sz="2000" b="1" dirty="0" smtClean="0">
                <a:solidFill>
                  <a:srgbClr val="CC6600"/>
                </a:solidFill>
                <a:latin typeface="Calibri" pitchFamily="34" charset="0"/>
              </a:rPr>
              <a:t> </a:t>
            </a:r>
            <a:r>
              <a:rPr lang="fr-FR" altLang="fr-FR" sz="2000" b="1" dirty="0" smtClean="0">
                <a:latin typeface="Calibri" pitchFamily="34" charset="0"/>
              </a:rPr>
              <a:t>qui satisfont </a:t>
            </a:r>
            <a:r>
              <a:rPr lang="fr-FR" altLang="fr-FR" sz="2000" b="1" dirty="0">
                <a:latin typeface="Calibri" pitchFamily="34" charset="0"/>
              </a:rPr>
              <a:t>la condition </a:t>
            </a:r>
            <a:r>
              <a:rPr lang="fr-FR" altLang="fr-FR" sz="2000" b="1" dirty="0" smtClean="0">
                <a:latin typeface="Calibri" pitchFamily="34" charset="0"/>
              </a:rPr>
              <a:t>:</a:t>
            </a:r>
            <a:endParaRPr lang="fr-FR" altLang="fr-FR" sz="2000" b="1" dirty="0">
              <a:latin typeface="Calibri" pitchFamily="34" charset="0"/>
            </a:endParaRPr>
          </a:p>
        </p:txBody>
      </p:sp>
      <p:graphicFrame>
        <p:nvGraphicFramePr>
          <p:cNvPr id="11267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8915318"/>
              </p:ext>
            </p:extLst>
          </p:nvPr>
        </p:nvGraphicFramePr>
        <p:xfrm>
          <a:off x="3308152" y="3958456"/>
          <a:ext cx="1878012" cy="401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29" name="Équation" r:id="rId4" imgW="1130040" imgH="215640" progId="Equation.3">
                  <p:embed/>
                </p:oleObj>
              </mc:Choice>
              <mc:Fallback>
                <p:oleObj name="Équation" r:id="rId4" imgW="11300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8152" y="3958456"/>
                        <a:ext cx="1878012" cy="401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9" name="Text Box 34"/>
          <p:cNvSpPr txBox="1">
            <a:spLocks noChangeArrowheads="1"/>
          </p:cNvSpPr>
          <p:nvPr/>
        </p:nvSpPr>
        <p:spPr bwMode="auto">
          <a:xfrm>
            <a:off x="457198" y="5837202"/>
            <a:ext cx="821925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fr-FR" altLang="fr-FR" sz="2000" b="1" dirty="0" smtClean="0">
                <a:solidFill>
                  <a:srgbClr val="FF0000"/>
                </a:solidFill>
                <a:latin typeface="Calibri" pitchFamily="34" charset="0"/>
                <a:sym typeface="Wingdings 3" pitchFamily="18" charset="2"/>
              </a:rPr>
              <a:t> </a:t>
            </a:r>
            <a:r>
              <a:rPr lang="fr-FR" altLang="fr-FR" sz="2000" b="1" dirty="0">
                <a:solidFill>
                  <a:srgbClr val="FF0000"/>
                </a:solidFill>
                <a:latin typeface="Calibri" pitchFamily="34" charset="0"/>
                <a:sym typeface="Wingdings 3" pitchFamily="18" charset="2"/>
              </a:rPr>
              <a:t>En réseau 3D, la relaxation dipolaire est un processus </a:t>
            </a:r>
            <a:r>
              <a:rPr lang="fr-FR" altLang="fr-FR" sz="2000" b="1" dirty="0" smtClean="0">
                <a:solidFill>
                  <a:srgbClr val="FF0000"/>
                </a:solidFill>
                <a:latin typeface="Calibri" pitchFamily="34" charset="0"/>
                <a:sym typeface="Wingdings 3" pitchFamily="18" charset="2"/>
              </a:rPr>
              <a:t>résonant</a:t>
            </a:r>
            <a:endParaRPr lang="fr-FR" altLang="fr-FR" sz="20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41" name="Ellipse 40"/>
          <p:cNvSpPr/>
          <p:nvPr/>
        </p:nvSpPr>
        <p:spPr>
          <a:xfrm>
            <a:off x="8532440" y="6309320"/>
            <a:ext cx="432048" cy="432048"/>
          </a:xfrm>
          <a:prstGeom prst="ellipse">
            <a:avLst/>
          </a:prstGeom>
          <a:solidFill>
            <a:srgbClr val="818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ZoneTexte 41"/>
          <p:cNvSpPr txBox="1"/>
          <p:nvPr/>
        </p:nvSpPr>
        <p:spPr>
          <a:xfrm>
            <a:off x="8550728" y="6356067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Calibri" panose="020F0502020204030204" pitchFamily="34" charset="0"/>
              </a:rPr>
              <a:t>25</a:t>
            </a:r>
            <a:endParaRPr lang="fr-FR" sz="1600" b="1" dirty="0">
              <a:latin typeface="Calibri" panose="020F0502020204030204" pitchFamily="34" charset="0"/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420196" y="105321"/>
            <a:ext cx="7781925" cy="5873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fr-FR" altLang="fr-FR" sz="3200" b="1" i="1" dirty="0" smtClean="0">
                <a:solidFill>
                  <a:schemeClr val="tx1"/>
                </a:solidFill>
                <a:latin typeface="Calibri" pitchFamily="34" charset="0"/>
              </a:rPr>
              <a:t>Origine des résonances observées</a:t>
            </a:r>
            <a:endParaRPr lang="fr-FR" altLang="fr-FR" sz="3200" b="1" i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457200" y="333152"/>
            <a:ext cx="5266928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b="1" dirty="0" smtClean="0">
                <a:solidFill>
                  <a:srgbClr val="CC6600"/>
                </a:solidFill>
                <a:latin typeface="Calibri" pitchFamily="34" charset="0"/>
              </a:rPr>
              <a:t>En réseau 3D</a:t>
            </a:r>
            <a:endParaRPr lang="fr-FR" altLang="fr-FR" sz="2400" i="1" dirty="0">
              <a:solidFill>
                <a:srgbClr val="CC6600"/>
              </a:solidFill>
              <a:latin typeface="Calibri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028" y="1860583"/>
            <a:ext cx="3846657" cy="3152593"/>
          </a:xfrm>
          <a:prstGeom prst="rect">
            <a:avLst/>
          </a:prstGeom>
        </p:spPr>
      </p:pic>
      <p:sp>
        <p:nvSpPr>
          <p:cNvPr id="27" name="Text Box 63"/>
          <p:cNvSpPr txBox="1">
            <a:spLocks noChangeArrowheads="1"/>
          </p:cNvSpPr>
          <p:nvPr/>
        </p:nvSpPr>
        <p:spPr bwMode="auto">
          <a:xfrm>
            <a:off x="467544" y="1331476"/>
            <a:ext cx="66960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b="1" dirty="0">
                <a:solidFill>
                  <a:srgbClr val="CC6600"/>
                </a:solidFill>
                <a:latin typeface="Calibri" panose="020F0502020204030204" pitchFamily="34" charset="0"/>
              </a:rPr>
              <a:t>Energie magnétique libérée </a:t>
            </a:r>
            <a:r>
              <a:rPr lang="fr-FR" altLang="fr-FR" b="1" dirty="0">
                <a:solidFill>
                  <a:srgbClr val="CC6600"/>
                </a:solidFill>
                <a:latin typeface="Calibri" pitchFamily="34" charset="0"/>
                <a:sym typeface="Wingdings 3" pitchFamily="18" charset="2"/>
              </a:rPr>
              <a:t></a:t>
            </a:r>
            <a:r>
              <a:rPr lang="fr-FR" altLang="fr-FR" b="1" dirty="0" smtClean="0">
                <a:solidFill>
                  <a:srgbClr val="CC6600"/>
                </a:solidFill>
                <a:latin typeface="Calibri" panose="020F0502020204030204" pitchFamily="34" charset="0"/>
              </a:rPr>
              <a:t> </a:t>
            </a:r>
            <a:r>
              <a:rPr lang="fr-FR" altLang="fr-FR" b="1" dirty="0">
                <a:solidFill>
                  <a:srgbClr val="CC6600"/>
                </a:solidFill>
                <a:latin typeface="Calibri" panose="020F0502020204030204" pitchFamily="34" charset="0"/>
              </a:rPr>
              <a:t>convertie en énergie cinétique :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16424" y="4521314"/>
            <a:ext cx="4320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fr-FR" sz="2000" b="1" dirty="0">
                <a:solidFill>
                  <a:srgbClr val="CC6600"/>
                </a:solidFill>
                <a:latin typeface="Calibri" pitchFamily="34" charset="0"/>
              </a:rPr>
              <a:t>L’énergie libérée est égale à l’énergie d’une excitation de </a:t>
            </a:r>
            <a:r>
              <a:rPr lang="fr-FR" altLang="fr-FR" sz="2000" b="1" dirty="0" smtClean="0">
                <a:solidFill>
                  <a:srgbClr val="CC6600"/>
                </a:solidFill>
                <a:latin typeface="Calibri" pitchFamily="34" charset="0"/>
              </a:rPr>
              <a:t>bande</a:t>
            </a:r>
            <a:endParaRPr lang="fr-FR" altLang="fr-FR" sz="2000" b="1" dirty="0">
              <a:solidFill>
                <a:srgbClr val="CC6600"/>
              </a:solidFill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36828" y="4030464"/>
            <a:ext cx="1152128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Text Box 94"/>
          <p:cNvSpPr txBox="1">
            <a:spLocks noChangeArrowheads="1"/>
          </p:cNvSpPr>
          <p:nvPr/>
        </p:nvSpPr>
        <p:spPr bwMode="auto">
          <a:xfrm>
            <a:off x="8029326" y="5025952"/>
            <a:ext cx="7191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600" b="1" dirty="0">
                <a:solidFill>
                  <a:srgbClr val="FF0000"/>
                </a:solidFill>
                <a:latin typeface="Calibri" pitchFamily="34" charset="0"/>
              </a:rPr>
              <a:t> 2 ; 2</a:t>
            </a:r>
          </a:p>
        </p:txBody>
      </p:sp>
      <p:sp>
        <p:nvSpPr>
          <p:cNvPr id="16" name="Text Box 94"/>
          <p:cNvSpPr txBox="1">
            <a:spLocks noChangeArrowheads="1"/>
          </p:cNvSpPr>
          <p:nvPr/>
        </p:nvSpPr>
        <p:spPr bwMode="auto">
          <a:xfrm>
            <a:off x="6300192" y="5036666"/>
            <a:ext cx="7191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600" b="1" dirty="0">
                <a:solidFill>
                  <a:srgbClr val="FF0000"/>
                </a:solidFill>
                <a:latin typeface="Calibri" pitchFamily="34" charset="0"/>
              </a:rPr>
              <a:t> 3 ; 3</a:t>
            </a:r>
          </a:p>
        </p:txBody>
      </p:sp>
    </p:spTree>
    <p:extLst>
      <p:ext uri="{BB962C8B-B14F-4D97-AF65-F5344CB8AC3E}">
        <p14:creationId xmlns:p14="http://schemas.microsoft.com/office/powerpoint/2010/main" val="407006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567410"/>
            <a:ext cx="8784976" cy="3245907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8532440" y="6309320"/>
            <a:ext cx="432048" cy="432048"/>
          </a:xfrm>
          <a:prstGeom prst="ellipse">
            <a:avLst/>
          </a:prstGeom>
          <a:solidFill>
            <a:srgbClr val="818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8550728" y="6356067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Calibri" panose="020F0502020204030204" pitchFamily="34" charset="0"/>
              </a:rPr>
              <a:t>26</a:t>
            </a:r>
            <a:endParaRPr lang="fr-FR" sz="1600" b="1" dirty="0">
              <a:latin typeface="Calibri" panose="020F0502020204030204" pitchFamily="34" charset="0"/>
            </a:endParaRPr>
          </a:p>
        </p:txBody>
      </p:sp>
      <p:sp>
        <p:nvSpPr>
          <p:cNvPr id="26" name="Rectangle 51"/>
          <p:cNvSpPr>
            <a:spLocks noChangeArrowheads="1"/>
          </p:cNvSpPr>
          <p:nvPr/>
        </p:nvSpPr>
        <p:spPr bwMode="auto">
          <a:xfrm>
            <a:off x="3563888" y="2060848"/>
            <a:ext cx="12493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 sz="1600" b="1" dirty="0">
                <a:latin typeface="Calibri" pitchFamily="34" charset="0"/>
              </a:rPr>
              <a:t> Séquence :</a:t>
            </a:r>
          </a:p>
        </p:txBody>
      </p:sp>
      <p:grpSp>
        <p:nvGrpSpPr>
          <p:cNvPr id="6" name="Groupe 5"/>
          <p:cNvGrpSpPr/>
          <p:nvPr/>
        </p:nvGrpSpPr>
        <p:grpSpPr>
          <a:xfrm>
            <a:off x="4067944" y="1916236"/>
            <a:ext cx="4733926" cy="1728788"/>
            <a:chOff x="4302125" y="980132"/>
            <a:chExt cx="4733926" cy="1728788"/>
          </a:xfrm>
        </p:grpSpPr>
        <p:sp>
          <p:nvSpPr>
            <p:cNvPr id="37" name="ZoneTexte 1"/>
            <p:cNvSpPr txBox="1">
              <a:spLocks noChangeArrowheads="1"/>
            </p:cNvSpPr>
            <p:nvPr/>
          </p:nvSpPr>
          <p:spPr bwMode="auto">
            <a:xfrm>
              <a:off x="7974013" y="2251720"/>
              <a:ext cx="102552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200" dirty="0">
                  <a:latin typeface="Calibri" pitchFamily="34" charset="0"/>
                </a:rPr>
                <a:t>Analyse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200" dirty="0">
                  <a:latin typeface="Calibri" pitchFamily="34" charset="0"/>
                </a:rPr>
                <a:t>Stern Gerlach</a:t>
              </a:r>
            </a:p>
          </p:txBody>
        </p:sp>
        <p:grpSp>
          <p:nvGrpSpPr>
            <p:cNvPr id="4" name="Groupe 3"/>
            <p:cNvGrpSpPr/>
            <p:nvPr/>
          </p:nvGrpSpPr>
          <p:grpSpPr>
            <a:xfrm>
              <a:off x="4302125" y="980132"/>
              <a:ext cx="4733926" cy="1427163"/>
              <a:chOff x="4302125" y="980132"/>
              <a:chExt cx="4733926" cy="1427163"/>
            </a:xfrm>
          </p:grpSpPr>
          <p:sp>
            <p:nvSpPr>
              <p:cNvPr id="27" name="Freeform 39"/>
              <p:cNvSpPr>
                <a:spLocks/>
              </p:cNvSpPr>
              <p:nvPr/>
            </p:nvSpPr>
            <p:spPr bwMode="auto">
              <a:xfrm>
                <a:off x="4986338" y="1589732"/>
                <a:ext cx="4049713" cy="550863"/>
              </a:xfrm>
              <a:custGeom>
                <a:avLst/>
                <a:gdLst>
                  <a:gd name="T0" fmla="*/ 0 w 3719"/>
                  <a:gd name="T1" fmla="*/ 155 h 454"/>
                  <a:gd name="T2" fmla="*/ 91 w 3719"/>
                  <a:gd name="T3" fmla="*/ 155 h 454"/>
                  <a:gd name="T4" fmla="*/ 201 w 3719"/>
                  <a:gd name="T5" fmla="*/ 0 h 454"/>
                  <a:gd name="T6" fmla="*/ 602 w 3719"/>
                  <a:gd name="T7" fmla="*/ 0 h 454"/>
                  <a:gd name="T8" fmla="*/ 613 w 3719"/>
                  <a:gd name="T9" fmla="*/ 155 h 454"/>
                  <a:gd name="T10" fmla="*/ 823 w 3719"/>
                  <a:gd name="T11" fmla="*/ 155 h 45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719" h="454">
                    <a:moveTo>
                      <a:pt x="0" y="454"/>
                    </a:moveTo>
                    <a:lnTo>
                      <a:pt x="408" y="454"/>
                    </a:lnTo>
                    <a:lnTo>
                      <a:pt x="907" y="0"/>
                    </a:lnTo>
                    <a:lnTo>
                      <a:pt x="2721" y="0"/>
                    </a:lnTo>
                    <a:lnTo>
                      <a:pt x="2767" y="454"/>
                    </a:lnTo>
                    <a:lnTo>
                      <a:pt x="3719" y="454"/>
                    </a:lnTo>
                  </a:path>
                </a:pathLst>
              </a:custGeom>
              <a:noFill/>
              <a:ln w="38100" cmpd="sng">
                <a:solidFill>
                  <a:srgbClr val="66FF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" name="Freeform 40"/>
              <p:cNvSpPr>
                <a:spLocks/>
              </p:cNvSpPr>
              <p:nvPr/>
            </p:nvSpPr>
            <p:spPr bwMode="auto">
              <a:xfrm>
                <a:off x="6011863" y="1700857"/>
                <a:ext cx="160338" cy="441325"/>
              </a:xfrm>
              <a:custGeom>
                <a:avLst/>
                <a:gdLst>
                  <a:gd name="T0" fmla="*/ 0 w 136"/>
                  <a:gd name="T1" fmla="*/ 125 h 363"/>
                  <a:gd name="T2" fmla="*/ 0 w 136"/>
                  <a:gd name="T3" fmla="*/ 0 h 363"/>
                  <a:gd name="T4" fmla="*/ 42 w 136"/>
                  <a:gd name="T5" fmla="*/ 0 h 363"/>
                  <a:gd name="T6" fmla="*/ 42 w 136"/>
                  <a:gd name="T7" fmla="*/ 125 h 36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6" h="363">
                    <a:moveTo>
                      <a:pt x="0" y="363"/>
                    </a:moveTo>
                    <a:lnTo>
                      <a:pt x="0" y="0"/>
                    </a:lnTo>
                    <a:lnTo>
                      <a:pt x="136" y="0"/>
                    </a:lnTo>
                    <a:lnTo>
                      <a:pt x="136" y="363"/>
                    </a:lnTo>
                  </a:path>
                </a:pathLst>
              </a:custGeom>
              <a:noFill/>
              <a:ln w="3810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" name="Text Box 42"/>
              <p:cNvSpPr txBox="1">
                <a:spLocks noChangeArrowheads="1"/>
              </p:cNvSpPr>
              <p:nvPr/>
            </p:nvSpPr>
            <p:spPr bwMode="auto">
              <a:xfrm>
                <a:off x="4302125" y="1869132"/>
                <a:ext cx="550863" cy="457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200">
                    <a:latin typeface="Calibri" pitchFamily="34" charset="0"/>
                  </a:rPr>
                  <a:t>BEC 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200" i="1">
                    <a:latin typeface="Calibri" pitchFamily="34" charset="0"/>
                  </a:rPr>
                  <a:t>m</a:t>
                </a:r>
                <a:r>
                  <a:rPr lang="fr-FR" altLang="fr-FR" sz="1200" i="1" baseline="-25000">
                    <a:latin typeface="Calibri" pitchFamily="34" charset="0"/>
                  </a:rPr>
                  <a:t>S</a:t>
                </a:r>
                <a:r>
                  <a:rPr lang="fr-FR" altLang="fr-FR" sz="1200">
                    <a:latin typeface="Calibri" pitchFamily="34" charset="0"/>
                  </a:rPr>
                  <a:t>=-3</a:t>
                </a:r>
              </a:p>
            </p:txBody>
          </p:sp>
          <p:sp>
            <p:nvSpPr>
              <p:cNvPr id="30" name="Text Box 43"/>
              <p:cNvSpPr txBox="1">
                <a:spLocks noChangeArrowheads="1"/>
              </p:cNvSpPr>
              <p:nvPr/>
            </p:nvSpPr>
            <p:spPr bwMode="auto">
              <a:xfrm>
                <a:off x="6594475" y="980132"/>
                <a:ext cx="936625" cy="2746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200" b="1" dirty="0">
                    <a:solidFill>
                      <a:srgbClr val="FF0000"/>
                    </a:solidFill>
                    <a:latin typeface="Calibri" pitchFamily="34" charset="0"/>
                  </a:rPr>
                  <a:t>Transfert RF</a:t>
                </a:r>
              </a:p>
            </p:txBody>
          </p:sp>
          <p:sp>
            <p:nvSpPr>
              <p:cNvPr id="31" name="Line 44"/>
              <p:cNvSpPr>
                <a:spLocks noChangeShapeType="1"/>
              </p:cNvSpPr>
              <p:nvPr/>
            </p:nvSpPr>
            <p:spPr bwMode="auto">
              <a:xfrm flipH="1">
                <a:off x="6084888" y="1148407"/>
                <a:ext cx="509588" cy="481013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" name="Text Box 46"/>
              <p:cNvSpPr txBox="1">
                <a:spLocks noChangeArrowheads="1"/>
              </p:cNvSpPr>
              <p:nvPr/>
            </p:nvSpPr>
            <p:spPr bwMode="auto">
              <a:xfrm>
                <a:off x="5094288" y="1713557"/>
                <a:ext cx="557213" cy="2746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200">
                    <a:latin typeface="Calibri" pitchFamily="34" charset="0"/>
                  </a:rPr>
                  <a:t>20 ms</a:t>
                </a:r>
              </a:p>
            </p:txBody>
          </p:sp>
          <p:sp>
            <p:nvSpPr>
              <p:cNvPr id="33" name="Text Box 47"/>
              <p:cNvSpPr txBox="1">
                <a:spLocks noChangeArrowheads="1"/>
              </p:cNvSpPr>
              <p:nvPr/>
            </p:nvSpPr>
            <p:spPr bwMode="auto">
              <a:xfrm>
                <a:off x="6946900" y="1518295"/>
                <a:ext cx="341313" cy="366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800" b="1">
                    <a:latin typeface="Calibri" pitchFamily="34" charset="0"/>
                  </a:rPr>
                  <a:t>t</a:t>
                </a:r>
                <a:r>
                  <a:rPr lang="fr-FR" altLang="fr-FR" sz="1800" b="1" baseline="-25000">
                    <a:latin typeface="Calibri" pitchFamily="34" charset="0"/>
                  </a:rPr>
                  <a:t>0</a:t>
                </a:r>
                <a:endParaRPr lang="fr-FR" altLang="fr-FR" sz="1800" b="1">
                  <a:latin typeface="Calibri" pitchFamily="34" charset="0"/>
                </a:endParaRPr>
              </a:p>
            </p:txBody>
          </p:sp>
          <p:sp>
            <p:nvSpPr>
              <p:cNvPr id="34" name="Line 48"/>
              <p:cNvSpPr>
                <a:spLocks noChangeShapeType="1"/>
              </p:cNvSpPr>
              <p:nvPr/>
            </p:nvSpPr>
            <p:spPr bwMode="auto">
              <a:xfrm flipH="1">
                <a:off x="6518275" y="1704032"/>
                <a:ext cx="4286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" name="Line 49"/>
              <p:cNvSpPr>
                <a:spLocks noChangeShapeType="1"/>
              </p:cNvSpPr>
              <p:nvPr/>
            </p:nvSpPr>
            <p:spPr bwMode="auto">
              <a:xfrm flipV="1">
                <a:off x="7162800" y="1700857"/>
                <a:ext cx="6985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" name="Rectangle 52"/>
              <p:cNvSpPr>
                <a:spLocks noChangeArrowheads="1"/>
              </p:cNvSpPr>
              <p:nvPr/>
            </p:nvSpPr>
            <p:spPr bwMode="auto">
              <a:xfrm>
                <a:off x="5791200" y="2132657"/>
                <a:ext cx="581025" cy="2746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200" i="1">
                    <a:latin typeface="Calibri" pitchFamily="34" charset="0"/>
                  </a:rPr>
                  <a:t>m</a:t>
                </a:r>
                <a:r>
                  <a:rPr lang="fr-FR" altLang="fr-FR" sz="1200" i="1" baseline="-25000">
                    <a:latin typeface="Calibri" pitchFamily="34" charset="0"/>
                  </a:rPr>
                  <a:t>S</a:t>
                </a:r>
                <a:r>
                  <a:rPr lang="fr-FR" altLang="fr-FR" sz="1200">
                    <a:latin typeface="Calibri" pitchFamily="34" charset="0"/>
                  </a:rPr>
                  <a:t>=+3</a:t>
                </a:r>
              </a:p>
            </p:txBody>
          </p:sp>
          <p:sp>
            <p:nvSpPr>
              <p:cNvPr id="38" name="Text Box 29"/>
              <p:cNvSpPr txBox="1">
                <a:spLocks noChangeArrowheads="1"/>
              </p:cNvSpPr>
              <p:nvPr/>
            </p:nvSpPr>
            <p:spPr bwMode="auto">
              <a:xfrm>
                <a:off x="6731000" y="1940570"/>
                <a:ext cx="865188" cy="457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200">
                    <a:latin typeface="Calibri" pitchFamily="34" charset="0"/>
                  </a:rPr>
                  <a:t>Relaxation dipolaire</a:t>
                </a:r>
              </a:p>
            </p:txBody>
          </p:sp>
        </p:grpSp>
      </p:grpSp>
      <p:sp>
        <p:nvSpPr>
          <p:cNvPr id="41" name="Text Box 181"/>
          <p:cNvSpPr txBox="1">
            <a:spLocks noChangeArrowheads="1"/>
          </p:cNvSpPr>
          <p:nvPr/>
        </p:nvSpPr>
        <p:spPr bwMode="auto">
          <a:xfrm>
            <a:off x="395536" y="1187460"/>
            <a:ext cx="833355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800" b="1" dirty="0">
                <a:latin typeface="Calibri" pitchFamily="34" charset="0"/>
              </a:rPr>
              <a:t> Spectre de relaxation dipolaire pour </a:t>
            </a:r>
            <a:r>
              <a:rPr lang="fr-FR" altLang="fr-FR" sz="1800" b="1" dirty="0">
                <a:solidFill>
                  <a:srgbClr val="FF0000"/>
                </a:solidFill>
                <a:latin typeface="Calibri" pitchFamily="34" charset="0"/>
              </a:rPr>
              <a:t>deux orientations du </a:t>
            </a:r>
            <a:r>
              <a:rPr lang="fr-FR" altLang="fr-FR" sz="1800" b="1" dirty="0" smtClean="0">
                <a:solidFill>
                  <a:srgbClr val="FF0000"/>
                </a:solidFill>
                <a:latin typeface="Calibri" pitchFamily="34" charset="0"/>
              </a:rPr>
              <a:t>champ</a:t>
            </a:r>
            <a:endParaRPr lang="fr-FR" altLang="fr-FR" sz="1800" b="1" dirty="0">
              <a:latin typeface="Calibri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889882"/>
            <a:ext cx="2520667" cy="1827150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6372200" y="2242442"/>
            <a:ext cx="8188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Réseau</a:t>
            </a:r>
            <a:endParaRPr lang="fr-FR" sz="16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188467" y="4077072"/>
            <a:ext cx="32911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ct val="0"/>
              </a:spcBef>
            </a:pPr>
            <a:r>
              <a:rPr lang="fr-FR" altLang="fr-FR" sz="1600" i="1" dirty="0">
                <a:solidFill>
                  <a:srgbClr val="C00000"/>
                </a:solidFill>
                <a:latin typeface="Calibri" panose="020F0502020204030204" pitchFamily="34" charset="0"/>
              </a:rPr>
              <a:t>d</a:t>
            </a:r>
            <a:r>
              <a:rPr lang="fr-FR" altLang="fr-FR" sz="1600" i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e Paz et al., PRA, </a:t>
            </a:r>
            <a:r>
              <a:rPr lang="fr-FR" altLang="fr-FR" sz="1600" b="1" i="1" dirty="0">
                <a:solidFill>
                  <a:srgbClr val="C00000"/>
                </a:solidFill>
                <a:latin typeface="Calibri" panose="020F0502020204030204" pitchFamily="34" charset="0"/>
              </a:rPr>
              <a:t>87</a:t>
            </a:r>
            <a:r>
              <a:rPr lang="fr-FR" altLang="fr-FR" sz="1600" i="1" dirty="0">
                <a:solidFill>
                  <a:srgbClr val="C00000"/>
                </a:solidFill>
                <a:latin typeface="Calibri" panose="020F0502020204030204" pitchFamily="34" charset="0"/>
              </a:rPr>
              <a:t>, 051609, (2013</a:t>
            </a:r>
            <a:r>
              <a:rPr lang="fr-FR" altLang="fr-FR" sz="1600" i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)</a:t>
            </a:r>
            <a:endParaRPr lang="fr-FR" sz="1600" i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25" name="Titre 1"/>
          <p:cNvSpPr txBox="1">
            <a:spLocks/>
          </p:cNvSpPr>
          <p:nvPr/>
        </p:nvSpPr>
        <p:spPr>
          <a:xfrm>
            <a:off x="423244" y="105321"/>
            <a:ext cx="8720756" cy="97101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fr-FR" altLang="fr-FR" b="1" i="1" dirty="0">
                <a:solidFill>
                  <a:schemeClr val="tx2"/>
                </a:solidFill>
                <a:latin typeface="Calibri" pitchFamily="34" charset="0"/>
              </a:rPr>
              <a:t>Un jeu entre l’anisotropie du réseau </a:t>
            </a:r>
            <a:endParaRPr lang="fr-FR" altLang="fr-FR" b="1" i="1" dirty="0" smtClean="0">
              <a:solidFill>
                <a:schemeClr val="tx2"/>
              </a:solidFill>
              <a:latin typeface="Calibri" pitchFamily="34" charset="0"/>
            </a:endParaRPr>
          </a:p>
          <a:p>
            <a:r>
              <a:rPr lang="fr-FR" altLang="fr-FR" b="1" i="1" dirty="0" smtClean="0">
                <a:solidFill>
                  <a:schemeClr val="tx2"/>
                </a:solidFill>
                <a:latin typeface="Calibri" pitchFamily="34" charset="0"/>
              </a:rPr>
              <a:t>et </a:t>
            </a:r>
            <a:r>
              <a:rPr lang="fr-FR" altLang="fr-FR" b="1" i="1" dirty="0">
                <a:solidFill>
                  <a:schemeClr val="tx2"/>
                </a:solidFill>
                <a:latin typeface="Calibri" pitchFamily="34" charset="0"/>
              </a:rPr>
              <a:t>celle de l’interaction</a:t>
            </a:r>
            <a:endParaRPr lang="fr-FR" altLang="fr-FR" i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40" name="ZoneTexte 39"/>
          <p:cNvSpPr txBox="1"/>
          <p:nvPr/>
        </p:nvSpPr>
        <p:spPr>
          <a:xfrm rot="16200000">
            <a:off x="-963263" y="4604706"/>
            <a:ext cx="248008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Calibri" panose="020F0502020204030204" pitchFamily="34" charset="0"/>
              </a:rPr>
              <a:t>Fraction dans </a:t>
            </a:r>
            <a:r>
              <a:rPr lang="fr-FR" sz="1600" dirty="0" err="1" smtClean="0">
                <a:latin typeface="Calibri" panose="020F0502020204030204" pitchFamily="34" charset="0"/>
              </a:rPr>
              <a:t>m</a:t>
            </a:r>
            <a:r>
              <a:rPr lang="fr-FR" sz="1600" baseline="-25000" dirty="0" err="1" smtClean="0">
                <a:latin typeface="Calibri" panose="020F0502020204030204" pitchFamily="34" charset="0"/>
              </a:rPr>
              <a:t>S</a:t>
            </a:r>
            <a:r>
              <a:rPr lang="fr-FR" sz="1600" dirty="0" smtClean="0">
                <a:latin typeface="Calibri" panose="020F0502020204030204" pitchFamily="34" charset="0"/>
              </a:rPr>
              <a:t> = 3</a:t>
            </a:r>
            <a:endParaRPr lang="fr-FR" sz="1600" dirty="0">
              <a:latin typeface="Calibri" panose="020F0502020204030204" pitchFamily="34" charset="0"/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3501233" y="6437244"/>
            <a:ext cx="2726951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alibri" panose="020F0502020204030204" pitchFamily="34" charset="0"/>
              </a:rPr>
              <a:t>Champ magnétique (kHz)</a:t>
            </a:r>
            <a:endParaRPr lang="fr-FR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75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573016"/>
            <a:ext cx="8816793" cy="3240360"/>
          </a:xfrm>
          <a:prstGeom prst="rect">
            <a:avLst/>
          </a:prstGeom>
          <a:ln w="9525">
            <a:solidFill>
              <a:schemeClr val="bg1"/>
            </a:solidFill>
          </a:ln>
          <a:effectLst/>
        </p:spPr>
      </p:pic>
      <p:sp>
        <p:nvSpPr>
          <p:cNvPr id="23" name="ZoneTexte 22"/>
          <p:cNvSpPr txBox="1"/>
          <p:nvPr/>
        </p:nvSpPr>
        <p:spPr>
          <a:xfrm>
            <a:off x="1619672" y="3284984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55 kHz</a:t>
            </a:r>
            <a:endParaRPr lang="fr-FR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cxnSp>
        <p:nvCxnSpPr>
          <p:cNvPr id="3" name="Connecteur droit 2"/>
          <p:cNvCxnSpPr/>
          <p:nvPr/>
        </p:nvCxnSpPr>
        <p:spPr>
          <a:xfrm rot="10800000">
            <a:off x="2036626" y="3645024"/>
            <a:ext cx="0" cy="2016224"/>
          </a:xfrm>
          <a:prstGeom prst="line">
            <a:avLst/>
          </a:prstGeom>
          <a:ln w="3810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Box 36"/>
          <p:cNvSpPr txBox="1">
            <a:spLocks noChangeArrowheads="1"/>
          </p:cNvSpPr>
          <p:nvPr/>
        </p:nvSpPr>
        <p:spPr bwMode="auto">
          <a:xfrm>
            <a:off x="411444" y="836712"/>
            <a:ext cx="460857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 sz="1800" b="1" dirty="0">
                <a:solidFill>
                  <a:schemeClr val="hlink"/>
                </a:solidFill>
                <a:latin typeface="Calibri" pitchFamily="34" charset="0"/>
              </a:rPr>
              <a:t> </a:t>
            </a:r>
            <a:r>
              <a:rPr lang="fr-FR" altLang="fr-FR" sz="1800" b="1" dirty="0" smtClean="0">
                <a:solidFill>
                  <a:schemeClr val="hlink"/>
                </a:solidFill>
                <a:latin typeface="Calibri" pitchFamily="34" charset="0"/>
              </a:rPr>
              <a:t>Anisotropie du couplage dipolaire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fr-FR" altLang="fr-FR" sz="1600" dirty="0" smtClean="0">
                <a:solidFill>
                  <a:srgbClr val="FF0000"/>
                </a:solidFill>
                <a:latin typeface="Calibri" pitchFamily="34" charset="0"/>
                <a:sym typeface="Wingdings 3" panose="05040102010807070707" pitchFamily="18" charset="2"/>
              </a:rPr>
              <a:t> Sélectionne les états orbitaux accessibles</a:t>
            </a:r>
            <a:endParaRPr lang="fr-FR" altLang="fr-FR" sz="1600" dirty="0">
              <a:solidFill>
                <a:srgbClr val="FF0000"/>
              </a:solidFill>
              <a:latin typeface="Calibri" pitchFamily="34" charset="0"/>
            </a:endParaRPr>
          </a:p>
        </p:txBody>
      </p:sp>
      <p:graphicFrame>
        <p:nvGraphicFramePr>
          <p:cNvPr id="36" name="Object 7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0137663"/>
              </p:ext>
            </p:extLst>
          </p:nvPr>
        </p:nvGraphicFramePr>
        <p:xfrm>
          <a:off x="4633813" y="1563390"/>
          <a:ext cx="2530475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157" name="Équation" r:id="rId4" imgW="1434960" imgH="241200" progId="Equation.3">
                  <p:embed/>
                </p:oleObj>
              </mc:Choice>
              <mc:Fallback>
                <p:oleObj name="Équation" r:id="rId4" imgW="14349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3813" y="1563390"/>
                        <a:ext cx="2530475" cy="425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7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9039745"/>
              </p:ext>
            </p:extLst>
          </p:nvPr>
        </p:nvGraphicFramePr>
        <p:xfrm>
          <a:off x="6532190" y="350367"/>
          <a:ext cx="2000250" cy="414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158" name="Équation" r:id="rId6" imgW="1346040" imgH="279360" progId="Equation.3">
                  <p:embed/>
                </p:oleObj>
              </mc:Choice>
              <mc:Fallback>
                <p:oleObj name="Équation" r:id="rId6" imgW="134604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32190" y="350367"/>
                        <a:ext cx="2000250" cy="414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Ellipse 40"/>
          <p:cNvSpPr/>
          <p:nvPr/>
        </p:nvSpPr>
        <p:spPr>
          <a:xfrm>
            <a:off x="8532440" y="6309320"/>
            <a:ext cx="432048" cy="432048"/>
          </a:xfrm>
          <a:prstGeom prst="ellipse">
            <a:avLst/>
          </a:prstGeom>
          <a:solidFill>
            <a:srgbClr val="818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8550728" y="6356067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Calibri" panose="020F0502020204030204" pitchFamily="34" charset="0"/>
              </a:rPr>
              <a:t>27</a:t>
            </a:r>
            <a:endParaRPr lang="fr-FR" sz="1600" b="1" dirty="0">
              <a:latin typeface="Calibri" panose="020F0502020204030204" pitchFamily="34" charset="0"/>
            </a:endParaRPr>
          </a:p>
        </p:txBody>
      </p:sp>
      <p:sp>
        <p:nvSpPr>
          <p:cNvPr id="16" name="Titre 1"/>
          <p:cNvSpPr txBox="1">
            <a:spLocks/>
          </p:cNvSpPr>
          <p:nvPr/>
        </p:nvSpPr>
        <p:spPr>
          <a:xfrm>
            <a:off x="423244" y="105321"/>
            <a:ext cx="8720756" cy="5873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fr-FR" altLang="fr-FR" sz="3200" b="1" i="1" dirty="0" smtClean="0">
                <a:solidFill>
                  <a:schemeClr val="tx2"/>
                </a:solidFill>
                <a:latin typeface="Calibri" pitchFamily="34" charset="0"/>
              </a:rPr>
              <a:t>Identification des résonances</a:t>
            </a:r>
            <a:endParaRPr lang="fr-FR" altLang="fr-FR" sz="3200" i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9512" y="4149080"/>
            <a:ext cx="294542" cy="1512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 rot="16200000">
            <a:off x="-963263" y="4604706"/>
            <a:ext cx="24800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Calibri" panose="020F0502020204030204" pitchFamily="34" charset="0"/>
              </a:rPr>
              <a:t>Fraction dans </a:t>
            </a:r>
            <a:r>
              <a:rPr lang="fr-FR" sz="1600" dirty="0" err="1" smtClean="0">
                <a:latin typeface="Calibri" panose="020F0502020204030204" pitchFamily="34" charset="0"/>
              </a:rPr>
              <a:t>m</a:t>
            </a:r>
            <a:r>
              <a:rPr lang="fr-FR" sz="1600" baseline="-25000" dirty="0" err="1" smtClean="0">
                <a:latin typeface="Calibri" panose="020F0502020204030204" pitchFamily="34" charset="0"/>
              </a:rPr>
              <a:t>S</a:t>
            </a:r>
            <a:r>
              <a:rPr lang="fr-FR" sz="1600" dirty="0" smtClean="0">
                <a:latin typeface="Calibri" panose="020F0502020204030204" pitchFamily="34" charset="0"/>
              </a:rPr>
              <a:t> = 3</a:t>
            </a:r>
            <a:endParaRPr lang="fr-FR" sz="1600" dirty="0">
              <a:latin typeface="Calibri" panose="020F0502020204030204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3501233" y="6437244"/>
            <a:ext cx="2726951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alibri" panose="020F0502020204030204" pitchFamily="34" charset="0"/>
              </a:rPr>
              <a:t>Champ magnétique (kHz)</a:t>
            </a:r>
            <a:endParaRPr lang="fr-FR" dirty="0">
              <a:latin typeface="Calibri" panose="020F0502020204030204" pitchFamily="34" charset="0"/>
            </a:endParaRPr>
          </a:p>
        </p:txBody>
      </p:sp>
      <p:grpSp>
        <p:nvGrpSpPr>
          <p:cNvPr id="21" name="Group 49"/>
          <p:cNvGrpSpPr>
            <a:grpSpLocks/>
          </p:cNvGrpSpPr>
          <p:nvPr/>
        </p:nvGrpSpPr>
        <p:grpSpPr bwMode="auto">
          <a:xfrm rot="10800000">
            <a:off x="2951236" y="1772816"/>
            <a:ext cx="431800" cy="1079500"/>
            <a:chOff x="3742" y="2886"/>
            <a:chExt cx="272" cy="680"/>
          </a:xfrm>
          <a:solidFill>
            <a:srgbClr val="3333CC"/>
          </a:solidFill>
        </p:grpSpPr>
        <p:sp>
          <p:nvSpPr>
            <p:cNvPr id="22" name="Line 36"/>
            <p:cNvSpPr>
              <a:spLocks noChangeShapeType="1"/>
            </p:cNvSpPr>
            <p:nvPr/>
          </p:nvSpPr>
          <p:spPr bwMode="auto">
            <a:xfrm flipH="1">
              <a:off x="3742" y="2886"/>
              <a:ext cx="272" cy="68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4" name="Oval 37"/>
            <p:cNvSpPr>
              <a:spLocks noChangeArrowheads="1"/>
            </p:cNvSpPr>
            <p:nvPr/>
          </p:nvSpPr>
          <p:spPr bwMode="auto">
            <a:xfrm>
              <a:off x="3787" y="3113"/>
              <a:ext cx="181" cy="181"/>
            </a:xfrm>
            <a:prstGeom prst="ellips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</p:grpSp>
      <p:grpSp>
        <p:nvGrpSpPr>
          <p:cNvPr id="25" name="Group 50"/>
          <p:cNvGrpSpPr>
            <a:grpSpLocks/>
          </p:cNvGrpSpPr>
          <p:nvPr/>
        </p:nvGrpSpPr>
        <p:grpSpPr bwMode="auto">
          <a:xfrm rot="10800000">
            <a:off x="3670374" y="1783929"/>
            <a:ext cx="431800" cy="1079500"/>
            <a:chOff x="3742" y="2886"/>
            <a:chExt cx="272" cy="680"/>
          </a:xfrm>
          <a:solidFill>
            <a:srgbClr val="3333CC"/>
          </a:solidFill>
        </p:grpSpPr>
        <p:sp>
          <p:nvSpPr>
            <p:cNvPr id="26" name="Line 51"/>
            <p:cNvSpPr>
              <a:spLocks noChangeShapeType="1"/>
            </p:cNvSpPr>
            <p:nvPr/>
          </p:nvSpPr>
          <p:spPr bwMode="auto">
            <a:xfrm flipH="1">
              <a:off x="3742" y="2886"/>
              <a:ext cx="272" cy="68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7" name="Oval 52"/>
            <p:cNvSpPr>
              <a:spLocks noChangeArrowheads="1"/>
            </p:cNvSpPr>
            <p:nvPr/>
          </p:nvSpPr>
          <p:spPr bwMode="auto">
            <a:xfrm>
              <a:off x="3787" y="3113"/>
              <a:ext cx="181" cy="181"/>
            </a:xfrm>
            <a:prstGeom prst="ellips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</p:grpSp>
      <p:sp>
        <p:nvSpPr>
          <p:cNvPr id="29" name="Text Box 94"/>
          <p:cNvSpPr txBox="1">
            <a:spLocks noChangeArrowheads="1"/>
          </p:cNvSpPr>
          <p:nvPr/>
        </p:nvSpPr>
        <p:spPr bwMode="auto">
          <a:xfrm>
            <a:off x="3430587" y="1508274"/>
            <a:ext cx="7191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600" b="1" dirty="0">
                <a:solidFill>
                  <a:srgbClr val="FF0000"/>
                </a:solidFill>
                <a:latin typeface="Calibri" pitchFamily="34" charset="0"/>
              </a:rPr>
              <a:t> 2 ; 2</a:t>
            </a:r>
          </a:p>
        </p:txBody>
      </p:sp>
      <p:sp>
        <p:nvSpPr>
          <p:cNvPr id="30" name="Rectangle 76"/>
          <p:cNvSpPr>
            <a:spLocks noChangeArrowheads="1"/>
          </p:cNvSpPr>
          <p:nvPr/>
        </p:nvSpPr>
        <p:spPr bwMode="auto">
          <a:xfrm>
            <a:off x="2267744" y="2133179"/>
            <a:ext cx="422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b="1" dirty="0">
                <a:solidFill>
                  <a:srgbClr val="FF0000"/>
                </a:solidFill>
                <a:sym typeface="Wingdings 3" pitchFamily="18" charset="2"/>
              </a:rPr>
              <a:t></a:t>
            </a:r>
          </a:p>
        </p:txBody>
      </p:sp>
      <p:sp>
        <p:nvSpPr>
          <p:cNvPr id="31" name="Text Box 94"/>
          <p:cNvSpPr txBox="1">
            <a:spLocks noChangeArrowheads="1"/>
          </p:cNvSpPr>
          <p:nvPr/>
        </p:nvSpPr>
        <p:spPr bwMode="auto">
          <a:xfrm>
            <a:off x="1031182" y="2896072"/>
            <a:ext cx="7191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600" b="1" dirty="0">
                <a:solidFill>
                  <a:srgbClr val="FF0000"/>
                </a:solidFill>
                <a:latin typeface="Calibri" pitchFamily="34" charset="0"/>
              </a:rPr>
              <a:t> 3 ; 3</a:t>
            </a:r>
          </a:p>
        </p:txBody>
      </p:sp>
      <p:grpSp>
        <p:nvGrpSpPr>
          <p:cNvPr id="43" name="Group 56"/>
          <p:cNvGrpSpPr>
            <a:grpSpLocks/>
          </p:cNvGrpSpPr>
          <p:nvPr/>
        </p:nvGrpSpPr>
        <p:grpSpPr bwMode="auto">
          <a:xfrm rot="10800000">
            <a:off x="827585" y="1783530"/>
            <a:ext cx="287337" cy="1079500"/>
            <a:chOff x="3379" y="2523"/>
            <a:chExt cx="181" cy="680"/>
          </a:xfrm>
          <a:solidFill>
            <a:srgbClr val="3333CC"/>
          </a:solidFill>
        </p:grpSpPr>
        <p:sp>
          <p:nvSpPr>
            <p:cNvPr id="44" name="Line 57"/>
            <p:cNvSpPr>
              <a:spLocks noChangeShapeType="1"/>
            </p:cNvSpPr>
            <p:nvPr/>
          </p:nvSpPr>
          <p:spPr bwMode="auto">
            <a:xfrm>
              <a:off x="3470" y="2523"/>
              <a:ext cx="0" cy="68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5" name="Oval 58"/>
            <p:cNvSpPr>
              <a:spLocks noChangeArrowheads="1"/>
            </p:cNvSpPr>
            <p:nvPr/>
          </p:nvSpPr>
          <p:spPr bwMode="auto">
            <a:xfrm>
              <a:off x="3379" y="2750"/>
              <a:ext cx="181" cy="181"/>
            </a:xfrm>
            <a:prstGeom prst="ellips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</p:grpSp>
      <p:grpSp>
        <p:nvGrpSpPr>
          <p:cNvPr id="46" name="Group 59"/>
          <p:cNvGrpSpPr>
            <a:grpSpLocks/>
          </p:cNvGrpSpPr>
          <p:nvPr/>
        </p:nvGrpSpPr>
        <p:grpSpPr bwMode="auto">
          <a:xfrm rot="10800000">
            <a:off x="1548310" y="1783530"/>
            <a:ext cx="287337" cy="1079500"/>
            <a:chOff x="3379" y="2523"/>
            <a:chExt cx="181" cy="680"/>
          </a:xfrm>
          <a:solidFill>
            <a:srgbClr val="3333CC"/>
          </a:solidFill>
        </p:grpSpPr>
        <p:sp>
          <p:nvSpPr>
            <p:cNvPr id="47" name="Line 60"/>
            <p:cNvSpPr>
              <a:spLocks noChangeShapeType="1"/>
            </p:cNvSpPr>
            <p:nvPr/>
          </p:nvSpPr>
          <p:spPr bwMode="auto">
            <a:xfrm>
              <a:off x="3470" y="2523"/>
              <a:ext cx="0" cy="68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8" name="Oval 61"/>
            <p:cNvSpPr>
              <a:spLocks noChangeArrowheads="1"/>
            </p:cNvSpPr>
            <p:nvPr/>
          </p:nvSpPr>
          <p:spPr bwMode="auto">
            <a:xfrm>
              <a:off x="3379" y="2750"/>
              <a:ext cx="181" cy="181"/>
            </a:xfrm>
            <a:prstGeom prst="ellips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</p:grpSp>
      <p:grpSp>
        <p:nvGrpSpPr>
          <p:cNvPr id="49" name="Groupe 48"/>
          <p:cNvGrpSpPr/>
          <p:nvPr/>
        </p:nvGrpSpPr>
        <p:grpSpPr>
          <a:xfrm>
            <a:off x="2741198" y="2872582"/>
            <a:ext cx="1480535" cy="360362"/>
            <a:chOff x="5466489" y="5733256"/>
            <a:chExt cx="1049727" cy="233780"/>
          </a:xfrm>
        </p:grpSpPr>
        <p:sp>
          <p:nvSpPr>
            <p:cNvPr id="50" name="AutoShape 26"/>
            <p:cNvSpPr>
              <a:spLocks noChangeArrowheads="1"/>
            </p:cNvSpPr>
            <p:nvPr/>
          </p:nvSpPr>
          <p:spPr bwMode="auto">
            <a:xfrm>
              <a:off x="5466489" y="5733256"/>
              <a:ext cx="407299" cy="233780"/>
            </a:xfrm>
            <a:prstGeom prst="curvedRightArrow">
              <a:avLst>
                <a:gd name="adj1" fmla="val 20000"/>
                <a:gd name="adj2" fmla="val 40000"/>
                <a:gd name="adj3" fmla="val 58059"/>
              </a:avLst>
            </a:prstGeom>
            <a:solidFill>
              <a:srgbClr val="C0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>
                <a:latin typeface="Times New Roman" pitchFamily="18" charset="0"/>
              </a:endParaRPr>
            </a:p>
          </p:txBody>
        </p:sp>
        <p:sp>
          <p:nvSpPr>
            <p:cNvPr id="51" name="AutoShape 27"/>
            <p:cNvSpPr>
              <a:spLocks noChangeArrowheads="1"/>
            </p:cNvSpPr>
            <p:nvPr/>
          </p:nvSpPr>
          <p:spPr bwMode="auto">
            <a:xfrm flipH="1" flipV="1">
              <a:off x="6107632" y="5733256"/>
              <a:ext cx="408584" cy="233780"/>
            </a:xfrm>
            <a:prstGeom prst="curvedRightArrow">
              <a:avLst>
                <a:gd name="adj1" fmla="val 20000"/>
                <a:gd name="adj2" fmla="val 40000"/>
                <a:gd name="adj3" fmla="val 58242"/>
              </a:avLst>
            </a:prstGeom>
            <a:solidFill>
              <a:srgbClr val="C0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>
                <a:latin typeface="Times New Roman" pitchFamily="18" charset="0"/>
              </a:endParaRPr>
            </a:p>
          </p:txBody>
        </p:sp>
      </p:grpSp>
      <p:cxnSp>
        <p:nvCxnSpPr>
          <p:cNvPr id="7" name="Connecteur droit avec flèche 6"/>
          <p:cNvCxnSpPr/>
          <p:nvPr/>
        </p:nvCxnSpPr>
        <p:spPr>
          <a:xfrm>
            <a:off x="2205509" y="3064347"/>
            <a:ext cx="2582515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4860032" y="2812866"/>
            <a:ext cx="648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y</a:t>
            </a:r>
            <a:endParaRPr lang="fr-FR" sz="20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80822" y="764704"/>
            <a:ext cx="1711658" cy="2640619"/>
          </a:xfrm>
          <a:prstGeom prst="rect">
            <a:avLst/>
          </a:prstGeom>
        </p:spPr>
      </p:pic>
      <p:graphicFrame>
        <p:nvGraphicFramePr>
          <p:cNvPr id="39" name="Object 7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2741191"/>
              </p:ext>
            </p:extLst>
          </p:nvPr>
        </p:nvGraphicFramePr>
        <p:xfrm>
          <a:off x="5812110" y="2870647"/>
          <a:ext cx="2000250" cy="414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159" name="Équation" r:id="rId9" imgW="1346040" imgH="279360" progId="Equation.3">
                  <p:embed/>
                </p:oleObj>
              </mc:Choice>
              <mc:Fallback>
                <p:oleObj name="Équation" r:id="rId9" imgW="134604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2110" y="2870647"/>
                        <a:ext cx="2000250" cy="414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3677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/>
          <p:cNvSpPr/>
          <p:nvPr/>
        </p:nvSpPr>
        <p:spPr>
          <a:xfrm>
            <a:off x="8532440" y="6309320"/>
            <a:ext cx="432048" cy="432048"/>
          </a:xfrm>
          <a:prstGeom prst="ellipse">
            <a:avLst/>
          </a:prstGeom>
          <a:solidFill>
            <a:srgbClr val="818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8549584" y="6356067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Calibri" panose="020F0502020204030204" pitchFamily="34" charset="0"/>
              </a:rPr>
              <a:t>28</a:t>
            </a:r>
            <a:endParaRPr lang="fr-FR" sz="1600" b="1" dirty="0">
              <a:latin typeface="Calibri" panose="020F050202020403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30872" y="1401033"/>
            <a:ext cx="86623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Largeur </a:t>
            </a:r>
            <a:r>
              <a:rPr lang="fr-FR" sz="2000" b="1" dirty="0">
                <a:solidFill>
                  <a:srgbClr val="009999"/>
                </a:solidFill>
                <a:latin typeface="Calibri" panose="020F0502020204030204" pitchFamily="34" charset="0"/>
              </a:rPr>
              <a:t>Théorique &lt;</a:t>
            </a:r>
            <a:r>
              <a:rPr lang="fr-FR" sz="2000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 100 Hz</a:t>
            </a:r>
            <a:endParaRPr lang="fr-FR" sz="2000" b="1" dirty="0" smtClean="0">
              <a:latin typeface="Calibri" panose="020F0502020204030204" pitchFamily="34" charset="0"/>
            </a:endParaRPr>
          </a:p>
          <a:p>
            <a:r>
              <a:rPr lang="fr-FR" sz="2000" b="1" dirty="0" smtClean="0">
                <a:latin typeface="Calibri" panose="020F0502020204030204" pitchFamily="34" charset="0"/>
              </a:rPr>
              <a:t>Le </a:t>
            </a:r>
            <a:r>
              <a:rPr lang="fr-FR" sz="2000" b="1" dirty="0">
                <a:latin typeface="Calibri" panose="020F0502020204030204" pitchFamily="34" charset="0"/>
              </a:rPr>
              <a:t>pas du réseau est très grand suivant </a:t>
            </a:r>
            <a:r>
              <a:rPr lang="fr-FR" sz="2000" b="1" dirty="0">
                <a:solidFill>
                  <a:srgbClr val="C00000"/>
                </a:solidFill>
                <a:latin typeface="Calibri" panose="020F0502020204030204" pitchFamily="34" charset="0"/>
              </a:rPr>
              <a:t>y</a:t>
            </a:r>
          </a:p>
          <a:p>
            <a:r>
              <a:rPr lang="fr-FR" sz="2000" b="1" dirty="0" smtClean="0">
                <a:latin typeface="Calibri" panose="020F0502020204030204" pitchFamily="34" charset="0"/>
                <a:sym typeface="Wingdings 3" panose="05040102010807070707" pitchFamily="18" charset="2"/>
              </a:rPr>
              <a:t> </a:t>
            </a:r>
            <a:r>
              <a:rPr lang="fr-FR" sz="2000" b="1" dirty="0" smtClean="0">
                <a:latin typeface="Calibri" panose="020F0502020204030204" pitchFamily="34" charset="0"/>
              </a:rPr>
              <a:t>Taux de tunneling J </a:t>
            </a:r>
            <a:r>
              <a:rPr lang="fr-FR" sz="2000" b="1" dirty="0">
                <a:latin typeface="Calibri" panose="020F0502020204030204" pitchFamily="34" charset="0"/>
                <a:sym typeface="Wingdings 3" panose="05040102010807070707" pitchFamily="18" charset="2"/>
              </a:rPr>
              <a:t>t</a:t>
            </a:r>
            <a:r>
              <a:rPr lang="fr-FR" sz="2000" b="1" dirty="0">
                <a:latin typeface="Calibri" panose="020F0502020204030204" pitchFamily="34" charset="0"/>
              </a:rPr>
              <a:t>rès </a:t>
            </a:r>
            <a:r>
              <a:rPr lang="fr-FR" sz="2000" b="1" dirty="0" smtClean="0">
                <a:latin typeface="Calibri" panose="020F0502020204030204" pitchFamily="34" charset="0"/>
              </a:rPr>
              <a:t>faible suivant l’axe </a:t>
            </a:r>
            <a:r>
              <a:rPr lang="fr-FR" sz="2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y</a:t>
            </a:r>
            <a:r>
              <a:rPr lang="fr-FR" sz="2000" b="1" dirty="0" smtClean="0">
                <a:latin typeface="Calibri" panose="020F0502020204030204" pitchFamily="34" charset="0"/>
              </a:rPr>
              <a:t> </a:t>
            </a:r>
            <a:endParaRPr lang="fr-FR" sz="2000" b="1" dirty="0" smtClean="0">
              <a:solidFill>
                <a:srgbClr val="009999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427792" y="755412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Zoom sur la résonance de plus basse énergie :</a:t>
            </a: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423244" y="105321"/>
            <a:ext cx="7781925" cy="5873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pPr>
              <a:buNone/>
            </a:pPr>
            <a:r>
              <a:rPr lang="fr-FR" sz="3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Etude de la première résonance</a:t>
            </a:r>
            <a:endParaRPr lang="fr-FR" sz="32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3045391"/>
            <a:ext cx="6009957" cy="3551962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5190051" y="500388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Largeur 1 kHz</a:t>
            </a:r>
            <a:endParaRPr lang="fr-FR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6" t="9959" r="38158" b="19643"/>
          <a:stretch/>
        </p:blipFill>
        <p:spPr>
          <a:xfrm>
            <a:off x="7356334" y="2444639"/>
            <a:ext cx="1080000" cy="248400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5" name="Connecteur droit avec flèche 4"/>
          <p:cNvCxnSpPr/>
          <p:nvPr/>
        </p:nvCxnSpPr>
        <p:spPr>
          <a:xfrm rot="-10800000">
            <a:off x="7161069" y="1979548"/>
            <a:ext cx="1371371" cy="317735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7236296" y="1772816"/>
            <a:ext cx="660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y</a:t>
            </a:r>
            <a:endParaRPr lang="fr-FR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2822" y="2708920"/>
            <a:ext cx="338778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362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Ellipse 27"/>
          <p:cNvSpPr/>
          <p:nvPr/>
        </p:nvSpPr>
        <p:spPr>
          <a:xfrm>
            <a:off x="8532440" y="6309320"/>
            <a:ext cx="432048" cy="432048"/>
          </a:xfrm>
          <a:prstGeom prst="ellipse">
            <a:avLst/>
          </a:prstGeom>
          <a:solidFill>
            <a:srgbClr val="818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8549584" y="6356067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Calibri" panose="020F0502020204030204" pitchFamily="34" charset="0"/>
              </a:rPr>
              <a:t>29</a:t>
            </a:r>
            <a:endParaRPr lang="fr-FR" sz="1600" b="1" dirty="0">
              <a:latin typeface="Calibri" panose="020F0502020204030204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08" y="1079025"/>
            <a:ext cx="5627185" cy="3326568"/>
          </a:xfrm>
          <a:prstGeom prst="rect">
            <a:avLst/>
          </a:prstGeom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57200" y="332656"/>
            <a:ext cx="5266928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buNone/>
            </a:pPr>
            <a:endParaRPr lang="fr-FR" sz="2400" b="1" dirty="0">
              <a:solidFill>
                <a:srgbClr val="3333CC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17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820968"/>
              </p:ext>
            </p:extLst>
          </p:nvPr>
        </p:nvGraphicFramePr>
        <p:xfrm>
          <a:off x="553889" y="5229200"/>
          <a:ext cx="6135600" cy="7215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07" name="Équation" r:id="rId5" imgW="3784320" imgH="444240" progId="Equation.3">
                  <p:embed/>
                </p:oleObj>
              </mc:Choice>
              <mc:Fallback>
                <p:oleObj name="Équation" r:id="rId5" imgW="378432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3889" y="5229200"/>
                        <a:ext cx="6135600" cy="72152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34"/>
          <p:cNvSpPr txBox="1">
            <a:spLocks noChangeArrowheads="1"/>
          </p:cNvSpPr>
          <p:nvPr/>
        </p:nvSpPr>
        <p:spPr bwMode="auto">
          <a:xfrm>
            <a:off x="6919811" y="4221088"/>
            <a:ext cx="1976985" cy="1200329"/>
          </a:xfrm>
          <a:prstGeom prst="rect">
            <a:avLst/>
          </a:prstGeom>
          <a:noFill/>
          <a:ln w="19050">
            <a:solidFill>
              <a:schemeClr val="tx1"/>
            </a:solidFill>
            <a:prstDash val="lgDash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b="1" dirty="0" smtClean="0">
                <a:solidFill>
                  <a:schemeClr val="tx2"/>
                </a:solidFill>
                <a:latin typeface="Calibri" pitchFamily="34" charset="0"/>
              </a:rPr>
              <a:t>Deux états finaux :</a:t>
            </a:r>
          </a:p>
          <a:p>
            <a:pPr eaLnBrk="1" hangingPunct="1">
              <a:spcBef>
                <a:spcPct val="50000"/>
              </a:spcBef>
            </a:pPr>
            <a:r>
              <a:rPr lang="fr-FR" altLang="fr-FR" b="1" dirty="0" smtClean="0">
                <a:solidFill>
                  <a:schemeClr val="tx2"/>
                </a:solidFill>
                <a:latin typeface="Calibri" pitchFamily="34" charset="0"/>
              </a:rPr>
              <a:t>          et</a:t>
            </a:r>
            <a:endParaRPr lang="fr-FR" altLang="fr-FR" b="1" dirty="0">
              <a:solidFill>
                <a:schemeClr val="tx2"/>
              </a:solidFill>
              <a:latin typeface="Calibri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fr-FR" altLang="fr-FR" b="1" dirty="0" smtClean="0">
                <a:solidFill>
                  <a:srgbClr val="FF0000"/>
                </a:solidFill>
                <a:latin typeface="Calibri" pitchFamily="34" charset="0"/>
                <a:sym typeface="Wingdings 3" pitchFamily="18" charset="2"/>
              </a:rPr>
              <a:t> </a:t>
            </a:r>
            <a:r>
              <a:rPr lang="fr-FR" altLang="fr-FR" b="1" dirty="0" smtClean="0">
                <a:solidFill>
                  <a:srgbClr val="FF0000"/>
                </a:solidFill>
                <a:latin typeface="Calibri" pitchFamily="34" charset="0"/>
              </a:rPr>
              <a:t>2 Résonances</a:t>
            </a:r>
            <a:endParaRPr lang="fr-FR" altLang="fr-FR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2" name="Text Box 20"/>
          <p:cNvSpPr txBox="1">
            <a:spLocks noChangeArrowheads="1"/>
          </p:cNvSpPr>
          <p:nvPr/>
        </p:nvSpPr>
        <p:spPr bwMode="auto">
          <a:xfrm>
            <a:off x="395536" y="4653136"/>
            <a:ext cx="577805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fr-FR" altLang="fr-FR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fr-FR" altLang="fr-FR" b="1" dirty="0" smtClean="0">
                <a:solidFill>
                  <a:srgbClr val="C00000"/>
                </a:solidFill>
                <a:latin typeface="Calibri" pitchFamily="34" charset="0"/>
              </a:rPr>
              <a:t>Etat final n’est pas un état propre de la base moléculaire :</a:t>
            </a:r>
            <a:endParaRPr lang="fr-FR" altLang="fr-FR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6" name="Titre 1"/>
          <p:cNvSpPr txBox="1">
            <a:spLocks/>
          </p:cNvSpPr>
          <p:nvPr/>
        </p:nvSpPr>
        <p:spPr>
          <a:xfrm>
            <a:off x="423244" y="105321"/>
            <a:ext cx="7781925" cy="5873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pPr>
              <a:buNone/>
            </a:pPr>
            <a:r>
              <a:rPr lang="fr-FR" sz="3200" b="1" dirty="0">
                <a:solidFill>
                  <a:schemeClr val="tx1"/>
                </a:solidFill>
                <a:latin typeface="Calibri" panose="020F0502020204030204" pitchFamily="34" charset="0"/>
              </a:rPr>
              <a:t>Effet des interactions </a:t>
            </a:r>
            <a:r>
              <a:rPr lang="fr-FR" sz="3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intra-site</a:t>
            </a:r>
            <a:endParaRPr lang="fr-FR" sz="32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459820" y="333152"/>
            <a:ext cx="6056396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buNone/>
            </a:pPr>
            <a:r>
              <a:rPr lang="fr-FR" sz="2400" b="1" dirty="0" smtClean="0">
                <a:solidFill>
                  <a:srgbClr val="3333CC"/>
                </a:solidFill>
                <a:latin typeface="Calibri" panose="020F0502020204030204" pitchFamily="34" charset="0"/>
              </a:rPr>
              <a:t>Sur </a:t>
            </a:r>
            <a:r>
              <a:rPr lang="fr-FR" sz="2400" b="1" dirty="0">
                <a:solidFill>
                  <a:srgbClr val="3333CC"/>
                </a:solidFill>
                <a:latin typeface="Calibri" panose="020F0502020204030204" pitchFamily="34" charset="0"/>
              </a:rPr>
              <a:t>les résonances de </a:t>
            </a:r>
            <a:r>
              <a:rPr lang="fr-FR" sz="2400" b="1" dirty="0" smtClean="0">
                <a:solidFill>
                  <a:srgbClr val="3333CC"/>
                </a:solidFill>
                <a:latin typeface="Calibri" panose="020F0502020204030204" pitchFamily="34" charset="0"/>
              </a:rPr>
              <a:t>relaxation </a:t>
            </a:r>
            <a:r>
              <a:rPr lang="fr-FR" sz="2400" b="1" dirty="0">
                <a:solidFill>
                  <a:srgbClr val="3333CC"/>
                </a:solidFill>
                <a:latin typeface="Calibri" panose="020F0502020204030204" pitchFamily="34" charset="0"/>
              </a:rPr>
              <a:t>dipolaire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448644" y="4221088"/>
            <a:ext cx="4652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On prédit théoriquement deux résonances</a:t>
            </a:r>
            <a:endParaRPr lang="fr-FR" b="1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pic>
        <p:nvPicPr>
          <p:cNvPr id="52333" name="Picture 10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412776"/>
            <a:ext cx="1709880" cy="2190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8250148" y="1412776"/>
            <a:ext cx="8034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Calibri" panose="020F0502020204030204" pitchFamily="34" charset="0"/>
              </a:rPr>
              <a:t>850  Hz</a:t>
            </a:r>
            <a:endParaRPr lang="fr-FR" sz="1600" dirty="0">
              <a:latin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32822" y="1306338"/>
            <a:ext cx="338778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Accolade ouvrante 2"/>
          <p:cNvSpPr/>
          <p:nvPr/>
        </p:nvSpPr>
        <p:spPr>
          <a:xfrm rot="16200000">
            <a:off x="1295609" y="5255941"/>
            <a:ext cx="288088" cy="1512166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611560" y="6228020"/>
            <a:ext cx="1778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>
                <a:latin typeface="Calibri" panose="020F0502020204030204" pitchFamily="34" charset="0"/>
              </a:rPr>
              <a:t>Base atomique</a:t>
            </a:r>
            <a:endParaRPr lang="fr-FR" b="1" i="1" dirty="0">
              <a:latin typeface="Calibri" panose="020F0502020204030204" pitchFamily="34" charset="0"/>
            </a:endParaRPr>
          </a:p>
        </p:txBody>
      </p:sp>
      <p:sp>
        <p:nvSpPr>
          <p:cNvPr id="23" name="Accolade ouvrante 22"/>
          <p:cNvSpPr/>
          <p:nvPr/>
        </p:nvSpPr>
        <p:spPr>
          <a:xfrm rot="16200000">
            <a:off x="4419383" y="3932365"/>
            <a:ext cx="288088" cy="4159318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/>
          <p:cNvSpPr txBox="1"/>
          <p:nvPr/>
        </p:nvSpPr>
        <p:spPr>
          <a:xfrm>
            <a:off x="3818012" y="622802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>
                <a:latin typeface="Calibri" panose="020F0502020204030204" pitchFamily="34" charset="0"/>
              </a:rPr>
              <a:t>Base moléculaire</a:t>
            </a:r>
            <a:endParaRPr lang="fr-FR" b="1" i="1" dirty="0">
              <a:latin typeface="Calibri" panose="020F0502020204030204" pitchFamily="34" charset="0"/>
            </a:endParaRPr>
          </a:p>
        </p:txBody>
      </p:sp>
      <p:graphicFrame>
        <p:nvGraphicFramePr>
          <p:cNvPr id="25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5905666"/>
              </p:ext>
            </p:extLst>
          </p:nvPr>
        </p:nvGraphicFramePr>
        <p:xfrm>
          <a:off x="7027044" y="4617914"/>
          <a:ext cx="488950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08" name="Équation" r:id="rId8" imgW="330120" imgH="253800" progId="Equation.3">
                  <p:embed/>
                </p:oleObj>
              </mc:Choice>
              <mc:Fallback>
                <p:oleObj name="Équation" r:id="rId8" imgW="33012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7044" y="4617914"/>
                        <a:ext cx="488950" cy="3762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2864830"/>
              </p:ext>
            </p:extLst>
          </p:nvPr>
        </p:nvGraphicFramePr>
        <p:xfrm>
          <a:off x="7834238" y="4636939"/>
          <a:ext cx="488950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09" name="Équation" r:id="rId10" imgW="330120" imgH="253800" progId="Equation.3">
                  <p:embed/>
                </p:oleObj>
              </mc:Choice>
              <mc:Fallback>
                <p:oleObj name="Équation" r:id="rId10" imgW="33012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34238" y="4636939"/>
                        <a:ext cx="488950" cy="3762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8185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423244" y="105321"/>
            <a:ext cx="7781925" cy="5873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fr-FR" altLang="fr-FR" sz="3200" b="1" i="1" dirty="0" smtClean="0">
                <a:solidFill>
                  <a:schemeClr val="tx1"/>
                </a:solidFill>
                <a:latin typeface="Calibri" pitchFamily="34" charset="0"/>
              </a:rPr>
              <a:t>Inhibition de la relaxation dipolaire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94" y="1340768"/>
            <a:ext cx="7978154" cy="2753278"/>
          </a:xfrm>
          <a:prstGeom prst="rect">
            <a:avLst/>
          </a:prstGeom>
        </p:spPr>
      </p:pic>
      <p:sp>
        <p:nvSpPr>
          <p:cNvPr id="4" name="Ellipse 3"/>
          <p:cNvSpPr/>
          <p:nvPr/>
        </p:nvSpPr>
        <p:spPr>
          <a:xfrm>
            <a:off x="8532440" y="6309320"/>
            <a:ext cx="432048" cy="432048"/>
          </a:xfrm>
          <a:prstGeom prst="ellipse">
            <a:avLst/>
          </a:prstGeom>
          <a:solidFill>
            <a:srgbClr val="818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8549584" y="6356067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Calibri" panose="020F0502020204030204" pitchFamily="34" charset="0"/>
              </a:rPr>
              <a:t>30</a:t>
            </a:r>
            <a:endParaRPr lang="fr-FR" sz="1600" b="1" dirty="0">
              <a:latin typeface="Calibri" panose="020F0502020204030204" pitchFamily="34" charset="0"/>
            </a:endParaRPr>
          </a:p>
        </p:txBody>
      </p:sp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2532974"/>
              </p:ext>
            </p:extLst>
          </p:nvPr>
        </p:nvGraphicFramePr>
        <p:xfrm>
          <a:off x="684213" y="4292600"/>
          <a:ext cx="4614862" cy="1039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33" name="Équation" r:id="rId4" imgW="2145960" imgH="482400" progId="Equation.3">
                  <p:embed/>
                </p:oleObj>
              </mc:Choice>
              <mc:Fallback>
                <p:oleObj name="Équation" r:id="rId4" imgW="21459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4292600"/>
                        <a:ext cx="4614862" cy="1039813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611560" y="764704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fr-FR" altLang="fr-FR" b="1" dirty="0" smtClean="0">
                <a:solidFill>
                  <a:srgbClr val="FF0000"/>
                </a:solidFill>
                <a:latin typeface="Calibri" pitchFamily="34" charset="0"/>
                <a:sym typeface="Wingdings"/>
              </a:rPr>
              <a:t> </a:t>
            </a:r>
            <a:r>
              <a:rPr lang="fr-FR" altLang="fr-FR" b="1" dirty="0" smtClean="0">
                <a:solidFill>
                  <a:srgbClr val="FF0000"/>
                </a:solidFill>
                <a:latin typeface="Calibri" pitchFamily="34" charset="0"/>
              </a:rPr>
              <a:t>En </a:t>
            </a:r>
            <a:r>
              <a:rPr lang="fr-FR" altLang="fr-FR" b="1" dirty="0">
                <a:solidFill>
                  <a:srgbClr val="FF0000"/>
                </a:solidFill>
                <a:latin typeface="Calibri" pitchFamily="34" charset="0"/>
              </a:rPr>
              <a:t>faisant varier le champ magnétique, il est possible d’inhiber complètement la relaxation dipolaire</a:t>
            </a:r>
            <a:endParaRPr lang="fr-FR" altLang="fr-FR" i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347864" y="5301208"/>
            <a:ext cx="4449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Similaire au Hamiltonien de Heisenberg</a:t>
            </a:r>
            <a:endParaRPr lang="fr-FR" sz="2000" b="1" dirty="0">
              <a:solidFill>
                <a:srgbClr val="009999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11560" y="4005064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alibri" panose="020F0502020204030204" pitchFamily="34" charset="0"/>
              </a:rPr>
              <a:t>Couplage dipolaire pour deux atomes : on néglige les termes inélastiques</a:t>
            </a:r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611560" y="6004441"/>
            <a:ext cx="7012264" cy="360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000" b="1" dirty="0">
                <a:solidFill>
                  <a:srgbClr val="FF0000"/>
                </a:solidFill>
                <a:latin typeface="Calibri" pitchFamily="34" charset="0"/>
                <a:sym typeface="Wingdings"/>
              </a:rPr>
              <a:t> </a:t>
            </a:r>
            <a:r>
              <a:rPr lang="fr-FR" altLang="fr-FR" sz="2000" b="1" dirty="0" smtClean="0">
                <a:solidFill>
                  <a:srgbClr val="FF0000"/>
                </a:solidFill>
                <a:latin typeface="Calibri" pitchFamily="34" charset="0"/>
                <a:sym typeface="Wingdings"/>
              </a:rPr>
              <a:t> </a:t>
            </a:r>
            <a:r>
              <a:rPr lang="fr-FR" altLang="fr-FR" sz="2000" b="1" dirty="0" smtClean="0">
                <a:solidFill>
                  <a:srgbClr val="FF0000"/>
                </a:solidFill>
                <a:latin typeface="Calibri" pitchFamily="34" charset="0"/>
              </a:rPr>
              <a:t>Rend possible l’étude de processus à magnétisation fixe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32822" y="1941884"/>
            <a:ext cx="338778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891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78693" y="1052735"/>
            <a:ext cx="8041779" cy="5303331"/>
          </a:xfrm>
        </p:spPr>
        <p:txBody>
          <a:bodyPr/>
          <a:lstStyle/>
          <a:p>
            <a:pPr>
              <a:buBlip>
                <a:blip r:embed="rId2"/>
              </a:buBlip>
            </a:pPr>
            <a:r>
              <a:rPr lang="fr-FR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Outils de contrôle des degrés de liberté internes et </a:t>
            </a:r>
          </a:p>
          <a:p>
            <a:pPr marL="0" indent="0">
              <a:buNone/>
            </a:pPr>
            <a:r>
              <a:rPr lang="fr-FR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externes des atomes</a:t>
            </a:r>
          </a:p>
          <a:p>
            <a:pPr marL="0" indent="0">
              <a:buNone/>
            </a:pPr>
            <a:endParaRPr lang="fr-FR" sz="1500" b="1" dirty="0" smtClean="0">
              <a:solidFill>
                <a:schemeClr val="tx2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  <a:p>
            <a:pPr>
              <a:buBlip>
                <a:blip r:embed="rId2"/>
              </a:buBlip>
            </a:pPr>
            <a:r>
              <a:rPr lang="fr-FR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Dynamique d’aimantation :</a:t>
            </a:r>
          </a:p>
          <a:p>
            <a:pPr marL="0" indent="0">
              <a:buNone/>
            </a:pPr>
            <a:r>
              <a:rPr lang="fr-FR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Relaxation dipolaire en réseau 3D</a:t>
            </a:r>
          </a:p>
          <a:p>
            <a:pPr marL="0" indent="0">
              <a:buNone/>
            </a:pPr>
            <a:endParaRPr lang="fr-FR" sz="2200" b="1" dirty="0" smtClean="0">
              <a:latin typeface="Calibri" panose="020F0502020204030204" pitchFamily="34" charset="0"/>
            </a:endParaRPr>
          </a:p>
          <a:p>
            <a:pPr>
              <a:buBlip>
                <a:blip r:embed="rId2"/>
              </a:buBlip>
            </a:pPr>
            <a:r>
              <a:rPr lang="fr-FR" sz="2400" b="1" dirty="0" smtClean="0">
                <a:latin typeface="Calibri" panose="020F0502020204030204" pitchFamily="34" charset="0"/>
              </a:rPr>
              <a:t>Observations d’Echange de Spin en réseau 3D</a:t>
            </a:r>
          </a:p>
        </p:txBody>
      </p:sp>
      <p:sp>
        <p:nvSpPr>
          <p:cNvPr id="7" name="Ellipse 6"/>
          <p:cNvSpPr/>
          <p:nvPr/>
        </p:nvSpPr>
        <p:spPr>
          <a:xfrm>
            <a:off x="8532440" y="6309320"/>
            <a:ext cx="432048" cy="432048"/>
          </a:xfrm>
          <a:prstGeom prst="ellipse">
            <a:avLst/>
          </a:prstGeom>
          <a:solidFill>
            <a:srgbClr val="818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423244" y="105321"/>
            <a:ext cx="7781925" cy="5873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fr-FR" altLang="fr-FR" sz="3200" b="1" i="1" dirty="0" smtClean="0">
                <a:solidFill>
                  <a:schemeClr val="tx1"/>
                </a:solidFill>
                <a:latin typeface="Calibri" pitchFamily="34" charset="0"/>
              </a:rPr>
              <a:t>Sommaire</a:t>
            </a:r>
            <a:endParaRPr lang="fr-FR" altLang="fr-FR" sz="3200" b="1" i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6" name="Ellipse 5"/>
          <p:cNvSpPr/>
          <p:nvPr/>
        </p:nvSpPr>
        <p:spPr>
          <a:xfrm>
            <a:off x="8532440" y="6309320"/>
            <a:ext cx="432048" cy="432048"/>
          </a:xfrm>
          <a:prstGeom prst="ellipse">
            <a:avLst/>
          </a:prstGeom>
          <a:solidFill>
            <a:srgbClr val="818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8549584" y="6356067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Calibri" panose="020F0502020204030204" pitchFamily="34" charset="0"/>
              </a:rPr>
              <a:t>31</a:t>
            </a:r>
            <a:endParaRPr lang="fr-FR" sz="1600" b="1" dirty="0">
              <a:latin typeface="Calibri" panose="020F050202020403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224" y="3867619"/>
            <a:ext cx="5004048" cy="287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5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lipse 8"/>
          <p:cNvSpPr/>
          <p:nvPr/>
        </p:nvSpPr>
        <p:spPr>
          <a:xfrm>
            <a:off x="8532440" y="6309320"/>
            <a:ext cx="432048" cy="432048"/>
          </a:xfrm>
          <a:prstGeom prst="ellipse">
            <a:avLst/>
          </a:prstGeom>
          <a:solidFill>
            <a:srgbClr val="818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604448" y="6356067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Calibri" panose="020F0502020204030204" pitchFamily="34" charset="0"/>
              </a:rPr>
              <a:t>4</a:t>
            </a:r>
            <a:endParaRPr lang="fr-FR" sz="1600" b="1" dirty="0">
              <a:latin typeface="Calibri" panose="020F0502020204030204" pitchFamily="34" charset="0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423244" y="105321"/>
            <a:ext cx="7781925" cy="5873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fr-FR" altLang="fr-FR" sz="3200" b="1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Introduction</a:t>
            </a:r>
            <a:endParaRPr lang="fr-FR" altLang="fr-FR" sz="3200" b="1" i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20588" y="332656"/>
            <a:ext cx="818386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Explorer le magnétisme quantique</a:t>
            </a:r>
            <a:endParaRPr lang="fr-FR" altLang="fr-FR" sz="4400" b="1" i="1" dirty="0">
              <a:solidFill>
                <a:srgbClr val="009999"/>
              </a:solidFill>
              <a:latin typeface="Calibri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149080"/>
            <a:ext cx="4896544" cy="202214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02655" y="1196752"/>
            <a:ext cx="7507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Calibri" panose="020F0502020204030204" pitchFamily="34" charset="0"/>
              </a:rPr>
              <a:t>Atomes froids </a:t>
            </a:r>
            <a:r>
              <a:rPr lang="fr-FR" dirty="0" smtClean="0">
                <a:latin typeface="Calibri" panose="020F0502020204030204" pitchFamily="34" charset="0"/>
              </a:rPr>
              <a:t>dans un </a:t>
            </a:r>
            <a:r>
              <a:rPr lang="fr-FR" b="1" dirty="0" smtClean="0">
                <a:latin typeface="Calibri" panose="020F0502020204030204" pitchFamily="34" charset="0"/>
              </a:rPr>
              <a:t>potentiel périodique profond</a:t>
            </a:r>
          </a:p>
          <a:p>
            <a:r>
              <a:rPr lang="fr-FR" b="1" dirty="0" smtClean="0">
                <a:latin typeface="Calibri" panose="020F0502020204030204" pitchFamily="34" charset="0"/>
              </a:rPr>
              <a:t>= électrons </a:t>
            </a:r>
            <a:r>
              <a:rPr lang="fr-FR" dirty="0" smtClean="0">
                <a:latin typeface="Calibri" panose="020F0502020204030204" pitchFamily="34" charset="0"/>
              </a:rPr>
              <a:t>dans une </a:t>
            </a:r>
            <a:r>
              <a:rPr lang="fr-FR" b="1" dirty="0" smtClean="0">
                <a:latin typeface="Calibri" panose="020F0502020204030204" pitchFamily="34" charset="0"/>
              </a:rPr>
              <a:t>structure cristalline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467544" y="2204864"/>
            <a:ext cx="547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Questions : </a:t>
            </a:r>
            <a:r>
              <a:rPr lang="fr-FR" dirty="0" smtClean="0">
                <a:latin typeface="Calibri" panose="020F0502020204030204" pitchFamily="34" charset="0"/>
              </a:rPr>
              <a:t>Modèle de Heisenberg et Supraconductivité</a:t>
            </a:r>
          </a:p>
          <a:p>
            <a:r>
              <a:rPr lang="fr-FR" dirty="0" smtClean="0">
                <a:latin typeface="Calibri" panose="020F0502020204030204" pitchFamily="34" charset="0"/>
              </a:rPr>
              <a:t>à haute Tc, liquide de spin, frustration…</a:t>
            </a:r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448934" y="3358733"/>
            <a:ext cx="7435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Calibri" panose="020F0502020204030204" pitchFamily="34" charset="0"/>
              </a:rPr>
              <a:t>Magnétisme </a:t>
            </a:r>
            <a:r>
              <a:rPr lang="fr-FR" dirty="0" smtClean="0">
                <a:latin typeface="Calibri" panose="020F0502020204030204" pitchFamily="34" charset="0"/>
              </a:rPr>
              <a:t>en physique de la matière condensée : </a:t>
            </a:r>
          </a:p>
          <a:p>
            <a:r>
              <a:rPr lang="fr-FR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L’interaction de super-échange </a:t>
            </a:r>
            <a:r>
              <a:rPr lang="fr-FR" b="1" dirty="0" smtClean="0">
                <a:latin typeface="Calibri" panose="020F0502020204030204" pitchFamily="34" charset="0"/>
              </a:rPr>
              <a:t>domine.</a:t>
            </a:r>
            <a:endParaRPr lang="fr-FR" b="1" dirty="0">
              <a:latin typeface="Calibri" panose="020F0502020204030204" pitchFamily="34" charset="0"/>
            </a:endParaRPr>
          </a:p>
        </p:txBody>
      </p:sp>
      <p:graphicFrame>
        <p:nvGraphicFramePr>
          <p:cNvPr id="21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5521180"/>
              </p:ext>
            </p:extLst>
          </p:nvPr>
        </p:nvGraphicFramePr>
        <p:xfrm>
          <a:off x="6156176" y="764704"/>
          <a:ext cx="2880320" cy="1912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594" name="CorelDRAW" r:id="rId4" imgW="2036520" imgH="1268640" progId="CorelDRAW.Graphic.12">
                  <p:embed/>
                </p:oleObj>
              </mc:Choice>
              <mc:Fallback>
                <p:oleObj name="CorelDRAW" r:id="rId4" imgW="2036520" imgH="126864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6176" y="764704"/>
                        <a:ext cx="2880320" cy="19121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1"/>
          <p:cNvSpPr/>
          <p:nvPr/>
        </p:nvSpPr>
        <p:spPr>
          <a:xfrm>
            <a:off x="1331640" y="6165304"/>
            <a:ext cx="7128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fr-FR" altLang="fr-FR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Interaction spin-spin indirecte et limitée aux plus proches voisins</a:t>
            </a:r>
            <a:endParaRPr lang="fr-FR" altLang="fr-FR" b="1" dirty="0">
              <a:solidFill>
                <a:srgbClr val="009999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14" name="Obje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1958081"/>
              </p:ext>
            </p:extLst>
          </p:nvPr>
        </p:nvGraphicFramePr>
        <p:xfrm>
          <a:off x="6845441" y="4941168"/>
          <a:ext cx="465138" cy="811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595" name="Équation" r:id="rId6" imgW="241200" imgH="419040" progId="Equation.3">
                  <p:embed/>
                </p:oleObj>
              </mc:Choice>
              <mc:Fallback>
                <p:oleObj name="Équation" r:id="rId6" imgW="24120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5441" y="4941168"/>
                        <a:ext cx="465138" cy="81121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oneTexte 1"/>
          <p:cNvSpPr txBox="1"/>
          <p:nvPr/>
        </p:nvSpPr>
        <p:spPr>
          <a:xfrm>
            <a:off x="5652120" y="511857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Calibri" panose="020F0502020204030204" pitchFamily="34" charset="0"/>
              </a:rPr>
              <a:t>Couplage :</a:t>
            </a:r>
            <a:endParaRPr lang="fr-FR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75805" y="3563724"/>
            <a:ext cx="23396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latin typeface="Calibri" panose="020F0502020204030204" pitchFamily="34" charset="0"/>
              </a:rPr>
              <a:t>Modèle de </a:t>
            </a:r>
            <a:r>
              <a:rPr lang="fr-FR" b="1" dirty="0" smtClean="0">
                <a:latin typeface="Calibri" panose="020F0502020204030204" pitchFamily="34" charset="0"/>
              </a:rPr>
              <a:t>Heisenberg</a:t>
            </a:r>
            <a:endParaRPr lang="fr-FR" b="1" dirty="0">
              <a:latin typeface="Calibri" panose="020F0502020204030204" pitchFamily="34" charset="0"/>
            </a:endParaRPr>
          </a:p>
        </p:txBody>
      </p:sp>
      <p:graphicFrame>
        <p:nvGraphicFramePr>
          <p:cNvPr id="16" name="Obje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8727889"/>
              </p:ext>
            </p:extLst>
          </p:nvPr>
        </p:nvGraphicFramePr>
        <p:xfrm>
          <a:off x="5580509" y="3935710"/>
          <a:ext cx="3455987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596" name="Équation" r:id="rId8" imgW="1790640" imgH="482400" progId="Equation.3">
                  <p:embed/>
                </p:oleObj>
              </mc:Choice>
              <mc:Fallback>
                <p:oleObj name="Équation" r:id="rId8" imgW="179064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509" y="3935710"/>
                        <a:ext cx="3455987" cy="93345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1435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Ellipse 53"/>
          <p:cNvSpPr/>
          <p:nvPr/>
        </p:nvSpPr>
        <p:spPr>
          <a:xfrm>
            <a:off x="8532440" y="6309320"/>
            <a:ext cx="432048" cy="432048"/>
          </a:xfrm>
          <a:prstGeom prst="ellipse">
            <a:avLst/>
          </a:prstGeom>
          <a:solidFill>
            <a:srgbClr val="818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8549584" y="6356067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Calibri" panose="020F0502020204030204" pitchFamily="34" charset="0"/>
              </a:rPr>
              <a:t>32</a:t>
            </a:r>
            <a:endParaRPr lang="fr-FR" sz="1600" b="1" dirty="0">
              <a:latin typeface="Calibri" panose="020F0502020204030204" pitchFamily="34" charset="0"/>
            </a:endParaRPr>
          </a:p>
        </p:txBody>
      </p:sp>
      <p:sp>
        <p:nvSpPr>
          <p:cNvPr id="57" name="Titre 1"/>
          <p:cNvSpPr txBox="1">
            <a:spLocks/>
          </p:cNvSpPr>
          <p:nvPr/>
        </p:nvSpPr>
        <p:spPr>
          <a:xfrm>
            <a:off x="423244" y="105321"/>
            <a:ext cx="8541244" cy="5873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fr-FR" altLang="fr-FR" sz="3200" b="1" i="1" dirty="0" smtClean="0">
                <a:solidFill>
                  <a:schemeClr val="tx1"/>
                </a:solidFill>
                <a:latin typeface="Calibri" pitchFamily="34" charset="0"/>
              </a:rPr>
              <a:t>Retirer les doublons</a:t>
            </a:r>
            <a:endParaRPr lang="fr-FR" altLang="fr-FR" sz="3200" b="1" i="1" dirty="0">
              <a:solidFill>
                <a:schemeClr val="tx1"/>
              </a:solidFill>
              <a:latin typeface="Calibri" pitchFamily="34" charset="0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971600" y="913700"/>
            <a:ext cx="3355018" cy="1847480"/>
            <a:chOff x="107504" y="4725144"/>
            <a:chExt cx="3355018" cy="1847480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212" y="4725144"/>
              <a:ext cx="3183230" cy="1368152"/>
            </a:xfrm>
            <a:prstGeom prst="rect">
              <a:avLst/>
            </a:prstGeom>
          </p:spPr>
        </p:pic>
        <p:sp>
          <p:nvSpPr>
            <p:cNvPr id="73" name="ZoneTexte 72"/>
            <p:cNvSpPr txBox="1"/>
            <p:nvPr/>
          </p:nvSpPr>
          <p:spPr>
            <a:xfrm>
              <a:off x="827584" y="6165304"/>
              <a:ext cx="22322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smtClean="0">
                  <a:latin typeface="Calibri" panose="020F0502020204030204" pitchFamily="34" charset="0"/>
                </a:rPr>
                <a:t>Un ou deux atome par site</a:t>
              </a:r>
              <a:endParaRPr lang="fr-FR" sz="1400" b="1" dirty="0">
                <a:latin typeface="Calibri" panose="020F0502020204030204" pitchFamily="34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07504" y="4725144"/>
              <a:ext cx="3355018" cy="1847480"/>
            </a:xfrm>
            <a:prstGeom prst="wedgeRectCallout">
              <a:avLst>
                <a:gd name="adj1" fmla="val -14662"/>
                <a:gd name="adj2" fmla="val 79487"/>
              </a:avLst>
            </a:prstGeom>
            <a:noFill/>
            <a:ln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611560" y="-1042750"/>
            <a:ext cx="4117830" cy="5623878"/>
            <a:chOff x="323528" y="-1581427"/>
            <a:chExt cx="4117830" cy="5623878"/>
          </a:xfrm>
        </p:grpSpPr>
        <p:grpSp>
          <p:nvGrpSpPr>
            <p:cNvPr id="5" name="Groupe 4"/>
            <p:cNvGrpSpPr/>
            <p:nvPr/>
          </p:nvGrpSpPr>
          <p:grpSpPr>
            <a:xfrm>
              <a:off x="323528" y="-1581427"/>
              <a:ext cx="4117830" cy="5623878"/>
              <a:chOff x="3611782" y="1178004"/>
              <a:chExt cx="3561758" cy="3990064"/>
            </a:xfrm>
          </p:grpSpPr>
          <p:pic>
            <p:nvPicPr>
              <p:cNvPr id="17414" name="Picture 26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8566"/>
              <a:stretch/>
            </p:blipFill>
            <p:spPr bwMode="auto">
              <a:xfrm>
                <a:off x="4114428" y="4324127"/>
                <a:ext cx="1992868" cy="608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415" name="Text Box 42"/>
              <p:cNvSpPr txBox="1">
                <a:spLocks noChangeArrowheads="1"/>
              </p:cNvSpPr>
              <p:nvPr/>
            </p:nvSpPr>
            <p:spPr bwMode="auto">
              <a:xfrm>
                <a:off x="3611782" y="4782841"/>
                <a:ext cx="595102" cy="3712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400" b="1" dirty="0">
                    <a:latin typeface="Calibri" pitchFamily="34" charset="0"/>
                  </a:rPr>
                  <a:t>BEC 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400" b="1" i="1" dirty="0" err="1" smtClean="0">
                    <a:latin typeface="Calibri" pitchFamily="34" charset="0"/>
                  </a:rPr>
                  <a:t>m</a:t>
                </a:r>
                <a:r>
                  <a:rPr lang="fr-FR" altLang="fr-FR" sz="1400" b="1" i="1" baseline="-25000" dirty="0" err="1" smtClean="0">
                    <a:latin typeface="Calibri" pitchFamily="34" charset="0"/>
                  </a:rPr>
                  <a:t>S</a:t>
                </a:r>
                <a:r>
                  <a:rPr lang="fr-FR" altLang="fr-FR" sz="1400" b="1" i="1" baseline="-25000" dirty="0" smtClean="0">
                    <a:latin typeface="Calibri" pitchFamily="34" charset="0"/>
                  </a:rPr>
                  <a:t> </a:t>
                </a:r>
                <a:r>
                  <a:rPr lang="fr-FR" altLang="fr-FR" sz="1400" b="1" dirty="0" smtClean="0">
                    <a:latin typeface="Calibri" pitchFamily="34" charset="0"/>
                  </a:rPr>
                  <a:t>= -3</a:t>
                </a:r>
                <a:endParaRPr lang="fr-FR" altLang="fr-FR" sz="1400" b="1" dirty="0">
                  <a:latin typeface="Calibri" pitchFamily="34" charset="0"/>
                </a:endParaRPr>
              </a:p>
            </p:txBody>
          </p:sp>
          <p:grpSp>
            <p:nvGrpSpPr>
              <p:cNvPr id="17420" name="Group 16"/>
              <p:cNvGrpSpPr>
                <a:grpSpLocks/>
              </p:cNvGrpSpPr>
              <p:nvPr/>
            </p:nvGrpSpPr>
            <p:grpSpPr bwMode="auto">
              <a:xfrm>
                <a:off x="6443290" y="1178004"/>
                <a:ext cx="730250" cy="0"/>
                <a:chOff x="1247" y="3533"/>
                <a:chExt cx="681" cy="0"/>
              </a:xfrm>
            </p:grpSpPr>
            <p:sp>
              <p:nvSpPr>
                <p:cNvPr id="17435" name="Line 20"/>
                <p:cNvSpPr>
                  <a:spLocks noChangeShapeType="1"/>
                </p:cNvSpPr>
                <p:nvPr/>
              </p:nvSpPr>
              <p:spPr bwMode="auto">
                <a:xfrm>
                  <a:off x="1247" y="3533"/>
                  <a:ext cx="182" cy="0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436" name="Line 21"/>
                <p:cNvSpPr>
                  <a:spLocks noChangeShapeType="1"/>
                </p:cNvSpPr>
                <p:nvPr/>
              </p:nvSpPr>
              <p:spPr bwMode="auto">
                <a:xfrm>
                  <a:off x="1746" y="3533"/>
                  <a:ext cx="182" cy="0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17422" name="Freeform 40"/>
              <p:cNvSpPr>
                <a:spLocks/>
              </p:cNvSpPr>
              <p:nvPr/>
            </p:nvSpPr>
            <p:spPr bwMode="auto">
              <a:xfrm>
                <a:off x="4982790" y="4636864"/>
                <a:ext cx="107950" cy="300038"/>
              </a:xfrm>
              <a:custGeom>
                <a:avLst/>
                <a:gdLst>
                  <a:gd name="T0" fmla="*/ 0 w 136"/>
                  <a:gd name="T1" fmla="*/ 2147483647 h 363"/>
                  <a:gd name="T2" fmla="*/ 0 w 136"/>
                  <a:gd name="T3" fmla="*/ 0 h 363"/>
                  <a:gd name="T4" fmla="*/ 2147483647 w 136"/>
                  <a:gd name="T5" fmla="*/ 0 h 363"/>
                  <a:gd name="T6" fmla="*/ 2147483647 w 136"/>
                  <a:gd name="T7" fmla="*/ 2147483647 h 36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6" h="363">
                    <a:moveTo>
                      <a:pt x="0" y="363"/>
                    </a:moveTo>
                    <a:lnTo>
                      <a:pt x="0" y="0"/>
                    </a:lnTo>
                    <a:lnTo>
                      <a:pt x="136" y="0"/>
                    </a:lnTo>
                    <a:lnTo>
                      <a:pt x="136" y="363"/>
                    </a:lnTo>
                  </a:path>
                </a:pathLst>
              </a:custGeom>
              <a:noFill/>
              <a:ln w="3810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424" name="Rectangle 52"/>
              <p:cNvSpPr>
                <a:spLocks noChangeArrowheads="1"/>
              </p:cNvSpPr>
              <p:nvPr/>
            </p:nvSpPr>
            <p:spPr bwMode="auto">
              <a:xfrm>
                <a:off x="4776236" y="4949704"/>
                <a:ext cx="547960" cy="2183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400" b="1" i="1" dirty="0" err="1" smtClean="0">
                    <a:latin typeface="Calibri" pitchFamily="34" charset="0"/>
                  </a:rPr>
                  <a:t>m</a:t>
                </a:r>
                <a:r>
                  <a:rPr lang="fr-FR" altLang="fr-FR" sz="1400" b="1" i="1" baseline="-25000" dirty="0" err="1" smtClean="0">
                    <a:latin typeface="Calibri" pitchFamily="34" charset="0"/>
                  </a:rPr>
                  <a:t>S</a:t>
                </a:r>
                <a:r>
                  <a:rPr lang="fr-FR" altLang="fr-FR" sz="1400" b="1" i="1" baseline="-25000" dirty="0" smtClean="0">
                    <a:latin typeface="Calibri" pitchFamily="34" charset="0"/>
                  </a:rPr>
                  <a:t> </a:t>
                </a:r>
                <a:r>
                  <a:rPr lang="fr-FR" altLang="fr-FR" sz="1400" b="1" dirty="0" smtClean="0">
                    <a:latin typeface="Calibri" pitchFamily="34" charset="0"/>
                  </a:rPr>
                  <a:t>= 3</a:t>
                </a:r>
                <a:endParaRPr lang="fr-FR" altLang="fr-FR" sz="1400" b="1" dirty="0">
                  <a:latin typeface="Calibri" pitchFamily="34" charset="0"/>
                </a:endParaRPr>
              </a:p>
            </p:txBody>
          </p:sp>
        </p:grpSp>
        <p:sp>
          <p:nvSpPr>
            <p:cNvPr id="44" name="Text Box 47"/>
            <p:cNvSpPr txBox="1">
              <a:spLocks noChangeArrowheads="1"/>
            </p:cNvSpPr>
            <p:nvPr/>
          </p:nvSpPr>
          <p:spPr bwMode="auto">
            <a:xfrm>
              <a:off x="2541413" y="3212976"/>
              <a:ext cx="26481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 dirty="0" smtClean="0">
                  <a:latin typeface="Calibri" pitchFamily="34" charset="0"/>
                </a:rPr>
                <a:t>t</a:t>
              </a:r>
              <a:endParaRPr lang="fr-FR" altLang="fr-FR" sz="1800" b="1" baseline="-25000" dirty="0">
                <a:latin typeface="Calibri" pitchFamily="34" charset="0"/>
              </a:endParaRPr>
            </a:p>
          </p:txBody>
        </p:sp>
        <p:sp>
          <p:nvSpPr>
            <p:cNvPr id="48" name="Line 48"/>
            <p:cNvSpPr>
              <a:spLocks noChangeShapeType="1"/>
            </p:cNvSpPr>
            <p:nvPr/>
          </p:nvSpPr>
          <p:spPr bwMode="auto">
            <a:xfrm flipH="1">
              <a:off x="2070191" y="3407260"/>
              <a:ext cx="44958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9" name="Line 49"/>
            <p:cNvSpPr>
              <a:spLocks noChangeShapeType="1"/>
            </p:cNvSpPr>
            <p:nvPr/>
          </p:nvSpPr>
          <p:spPr bwMode="auto">
            <a:xfrm flipV="1">
              <a:off x="2851866" y="3407260"/>
              <a:ext cx="23058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46" name="Picture 65" descr="R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261" y="4825272"/>
            <a:ext cx="2602699" cy="184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ctangle 49"/>
          <p:cNvSpPr/>
          <p:nvPr/>
        </p:nvSpPr>
        <p:spPr>
          <a:xfrm>
            <a:off x="1363598" y="5652219"/>
            <a:ext cx="832138" cy="4410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51" name="Object 70"/>
          <p:cNvGraphicFramePr>
            <a:graphicFrameLocks noChangeAspect="1"/>
          </p:cNvGraphicFramePr>
          <p:nvPr>
            <p:extLst/>
          </p:nvPr>
        </p:nvGraphicFramePr>
        <p:xfrm>
          <a:off x="418302" y="5661248"/>
          <a:ext cx="1489402" cy="441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40" name="Equation" r:id="rId6" imgW="812447" imgH="241195" progId="Equation.3">
                  <p:embed/>
                </p:oleObj>
              </mc:Choice>
              <mc:Fallback>
                <p:oleObj name="Equation" r:id="rId6" imgW="812447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302" y="5661248"/>
                        <a:ext cx="1489402" cy="4410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Rectangle 51"/>
          <p:cNvSpPr/>
          <p:nvPr/>
        </p:nvSpPr>
        <p:spPr>
          <a:xfrm>
            <a:off x="230115" y="4953617"/>
            <a:ext cx="4096503" cy="1681462"/>
          </a:xfrm>
          <a:prstGeom prst="wedgeRectCallout">
            <a:avLst>
              <a:gd name="adj1" fmla="val 18234"/>
              <a:gd name="adj2" fmla="val -90884"/>
            </a:avLst>
          </a:prstGeom>
          <a:noFill/>
          <a:ln>
            <a:solidFill>
              <a:srgbClr val="CC66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ZoneTexte 52"/>
          <p:cNvSpPr txBox="1"/>
          <p:nvPr/>
        </p:nvSpPr>
        <p:spPr>
          <a:xfrm>
            <a:off x="467544" y="6053226"/>
            <a:ext cx="15484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Calibri" panose="020F0502020204030204" pitchFamily="34" charset="0"/>
                <a:sym typeface="Wingdings 3" panose="05040102010807070707" pitchFamily="18" charset="2"/>
              </a:rPr>
              <a:t> </a:t>
            </a:r>
            <a:r>
              <a:rPr lang="fr-FR" sz="2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Pertes !</a:t>
            </a:r>
            <a:endParaRPr lang="fr-FR" sz="20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961055" y="3090446"/>
            <a:ext cx="8188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Réseau</a:t>
            </a:r>
            <a:endParaRPr lang="fr-FR" sz="16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56" name="Text Box 29"/>
          <p:cNvSpPr txBox="1">
            <a:spLocks noChangeArrowheads="1"/>
          </p:cNvSpPr>
          <p:nvPr/>
        </p:nvSpPr>
        <p:spPr bwMode="auto">
          <a:xfrm>
            <a:off x="323528" y="5013183"/>
            <a:ext cx="32118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None/>
            </a:pPr>
            <a:r>
              <a:rPr lang="fr-FR" altLang="fr-FR" sz="1800" b="1" dirty="0" smtClean="0">
                <a:solidFill>
                  <a:srgbClr val="CC6600"/>
                </a:solidFill>
                <a:latin typeface="Calibri" pitchFamily="34" charset="0"/>
              </a:rPr>
              <a:t>Relaxation dipolaire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fr-FR" altLang="fr-FR" sz="1800" b="1" dirty="0" smtClean="0">
                <a:latin typeface="Calibri" pitchFamily="34" charset="0"/>
              </a:rPr>
              <a:t>à </a:t>
            </a:r>
            <a:r>
              <a:rPr lang="fr-FR" altLang="fr-FR" sz="1800" b="1" dirty="0">
                <a:latin typeface="Calibri" pitchFamily="34" charset="0"/>
              </a:rPr>
              <a:t>champ </a:t>
            </a:r>
            <a:r>
              <a:rPr lang="fr-FR" altLang="fr-FR" sz="1800" b="1" dirty="0" smtClean="0">
                <a:latin typeface="Calibri" pitchFamily="34" charset="0"/>
              </a:rPr>
              <a:t>élevé : </a:t>
            </a:r>
            <a:r>
              <a:rPr lang="fr-FR" altLang="fr-FR" sz="1800" b="1" i="1" dirty="0" smtClean="0">
                <a:latin typeface="Calibri" pitchFamily="34" charset="0"/>
              </a:rPr>
              <a:t>B </a:t>
            </a:r>
            <a:r>
              <a:rPr lang="fr-FR" altLang="fr-FR" sz="1800" b="1" i="1" dirty="0">
                <a:latin typeface="Calibri" pitchFamily="34" charset="0"/>
              </a:rPr>
              <a:t>~ 15 </a:t>
            </a:r>
            <a:r>
              <a:rPr lang="fr-FR" altLang="fr-FR" sz="1800" b="1" i="1" dirty="0" smtClean="0">
                <a:latin typeface="Calibri" pitchFamily="34" charset="0"/>
              </a:rPr>
              <a:t>MHz</a:t>
            </a:r>
            <a:endParaRPr lang="fr-FR" altLang="fr-FR" sz="1800" dirty="0">
              <a:latin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95736" y="5733256"/>
            <a:ext cx="504056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15"/>
          <p:cNvCxnSpPr/>
          <p:nvPr/>
        </p:nvCxnSpPr>
        <p:spPr>
          <a:xfrm>
            <a:off x="3482502" y="3403948"/>
            <a:ext cx="0" cy="819593"/>
          </a:xfrm>
          <a:prstGeom prst="line">
            <a:avLst/>
          </a:prstGeom>
          <a:ln w="38100">
            <a:solidFill>
              <a:srgbClr val="65FF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 flipV="1">
            <a:off x="3487411" y="4208422"/>
            <a:ext cx="827235" cy="2593"/>
          </a:xfrm>
          <a:prstGeom prst="line">
            <a:avLst/>
          </a:prstGeom>
          <a:ln w="38100">
            <a:solidFill>
              <a:srgbClr val="65FF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e 58"/>
          <p:cNvGrpSpPr/>
          <p:nvPr/>
        </p:nvGrpSpPr>
        <p:grpSpPr>
          <a:xfrm>
            <a:off x="5450714" y="3212976"/>
            <a:ext cx="3081725" cy="584775"/>
            <a:chOff x="3987363" y="764704"/>
            <a:chExt cx="3081725" cy="584775"/>
          </a:xfrm>
        </p:grpSpPr>
        <p:sp>
          <p:nvSpPr>
            <p:cNvPr id="60" name="ZoneTexte 1"/>
            <p:cNvSpPr txBox="1">
              <a:spLocks noChangeArrowheads="1"/>
            </p:cNvSpPr>
            <p:nvPr/>
          </p:nvSpPr>
          <p:spPr bwMode="auto">
            <a:xfrm>
              <a:off x="4033514" y="764704"/>
              <a:ext cx="3001145" cy="58477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600" b="1" dirty="0" smtClean="0">
                  <a:latin typeface="Calibri" pitchFamily="34" charset="0"/>
                </a:rPr>
                <a:t>Mesure du nombre d’atomes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600" b="1" dirty="0">
                  <a:latin typeface="Calibri" pitchFamily="34" charset="0"/>
                </a:rPr>
                <a:t>p</a:t>
              </a:r>
              <a:r>
                <a:rPr lang="fr-FR" altLang="fr-FR" sz="1600" b="1" dirty="0" smtClean="0">
                  <a:latin typeface="Calibri" pitchFamily="34" charset="0"/>
                </a:rPr>
                <a:t>ar imagerie après temps de vol</a:t>
              </a:r>
              <a:endParaRPr lang="fr-FR" altLang="fr-FR" sz="1600" b="1" dirty="0">
                <a:latin typeface="Calibri" pitchFamily="34" charset="0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987363" y="770627"/>
              <a:ext cx="3081725" cy="578852"/>
            </a:xfrm>
            <a:prstGeom prst="wedgeRectCallout">
              <a:avLst>
                <a:gd name="adj1" fmla="val -105098"/>
                <a:gd name="adj2" fmla="val 86889"/>
              </a:avLst>
            </a:prstGeom>
            <a:noFill/>
            <a:ln>
              <a:solidFill>
                <a:srgbClr val="0033CC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ZoneTexte 1"/>
          <p:cNvSpPr txBox="1"/>
          <p:nvPr/>
        </p:nvSpPr>
        <p:spPr>
          <a:xfrm>
            <a:off x="5580112" y="4223541"/>
            <a:ext cx="2819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En fonction du temps t…</a:t>
            </a:r>
            <a:endParaRPr lang="fr-FR" sz="20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37" name="Rectangle 36"/>
          <p:cNvSpPr>
            <a:spLocks noChangeArrowheads="1"/>
          </p:cNvSpPr>
          <p:nvPr/>
        </p:nvSpPr>
        <p:spPr bwMode="auto">
          <a:xfrm>
            <a:off x="4644008" y="333152"/>
            <a:ext cx="425497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None/>
            </a:pPr>
            <a:r>
              <a:rPr lang="fr-FR" altLang="fr-FR" sz="2400" b="1" i="1" dirty="0" smtClean="0">
                <a:solidFill>
                  <a:srgbClr val="00B050"/>
                </a:solidFill>
                <a:latin typeface="Calibri" pitchFamily="34" charset="0"/>
              </a:rPr>
              <a:t>Pour éliminer la contribution des interactions intra-site</a:t>
            </a:r>
            <a:endParaRPr lang="fr-FR" altLang="fr-FR" sz="2400" b="1" i="1" dirty="0">
              <a:solidFill>
                <a:srgbClr val="00B05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85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Ellipse 53"/>
          <p:cNvSpPr/>
          <p:nvPr/>
        </p:nvSpPr>
        <p:spPr>
          <a:xfrm>
            <a:off x="8532440" y="6309320"/>
            <a:ext cx="432048" cy="432048"/>
          </a:xfrm>
          <a:prstGeom prst="ellipse">
            <a:avLst/>
          </a:prstGeom>
          <a:solidFill>
            <a:srgbClr val="818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8549584" y="6356067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Calibri" panose="020F0502020204030204" pitchFamily="34" charset="0"/>
              </a:rPr>
              <a:t>32</a:t>
            </a:r>
            <a:endParaRPr lang="fr-FR" sz="1600" b="1" dirty="0">
              <a:latin typeface="Calibri" panose="020F0502020204030204" pitchFamily="34" charset="0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971600" y="913700"/>
            <a:ext cx="3355018" cy="1847480"/>
            <a:chOff x="107504" y="4725144"/>
            <a:chExt cx="3355018" cy="1847480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212" y="4725144"/>
              <a:ext cx="3183230" cy="1368152"/>
            </a:xfrm>
            <a:prstGeom prst="rect">
              <a:avLst/>
            </a:prstGeom>
          </p:spPr>
        </p:pic>
        <p:sp>
          <p:nvSpPr>
            <p:cNvPr id="73" name="ZoneTexte 72"/>
            <p:cNvSpPr txBox="1"/>
            <p:nvPr/>
          </p:nvSpPr>
          <p:spPr>
            <a:xfrm>
              <a:off x="827584" y="6165304"/>
              <a:ext cx="22322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smtClean="0">
                  <a:latin typeface="Calibri" panose="020F0502020204030204" pitchFamily="34" charset="0"/>
                </a:rPr>
                <a:t>Un ou deux atome par site</a:t>
              </a:r>
              <a:endParaRPr lang="fr-FR" sz="1400" b="1" dirty="0">
                <a:latin typeface="Calibri" panose="020F0502020204030204" pitchFamily="34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07504" y="4725144"/>
              <a:ext cx="3355018" cy="1847480"/>
            </a:xfrm>
            <a:prstGeom prst="wedgeRectCallout">
              <a:avLst>
                <a:gd name="adj1" fmla="val -14662"/>
                <a:gd name="adj2" fmla="val 79487"/>
              </a:avLst>
            </a:prstGeom>
            <a:noFill/>
            <a:ln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611560" y="-1042750"/>
            <a:ext cx="4117830" cy="5623878"/>
            <a:chOff x="323528" y="-1581427"/>
            <a:chExt cx="4117830" cy="5623878"/>
          </a:xfrm>
        </p:grpSpPr>
        <p:grpSp>
          <p:nvGrpSpPr>
            <p:cNvPr id="5" name="Groupe 4"/>
            <p:cNvGrpSpPr/>
            <p:nvPr/>
          </p:nvGrpSpPr>
          <p:grpSpPr>
            <a:xfrm>
              <a:off x="323528" y="-1581427"/>
              <a:ext cx="4117830" cy="5623878"/>
              <a:chOff x="3611782" y="1178004"/>
              <a:chExt cx="3561758" cy="3990064"/>
            </a:xfrm>
          </p:grpSpPr>
          <p:pic>
            <p:nvPicPr>
              <p:cNvPr id="17414" name="Picture 26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8566"/>
              <a:stretch/>
            </p:blipFill>
            <p:spPr bwMode="auto">
              <a:xfrm>
                <a:off x="4114428" y="4324127"/>
                <a:ext cx="1992868" cy="608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415" name="Text Box 42"/>
              <p:cNvSpPr txBox="1">
                <a:spLocks noChangeArrowheads="1"/>
              </p:cNvSpPr>
              <p:nvPr/>
            </p:nvSpPr>
            <p:spPr bwMode="auto">
              <a:xfrm>
                <a:off x="3611782" y="4782841"/>
                <a:ext cx="595102" cy="3712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400" b="1" dirty="0">
                    <a:latin typeface="Calibri" pitchFamily="34" charset="0"/>
                  </a:rPr>
                  <a:t>BEC 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400" b="1" i="1" dirty="0" err="1" smtClean="0">
                    <a:latin typeface="Calibri" pitchFamily="34" charset="0"/>
                  </a:rPr>
                  <a:t>m</a:t>
                </a:r>
                <a:r>
                  <a:rPr lang="fr-FR" altLang="fr-FR" sz="1400" b="1" i="1" baseline="-25000" dirty="0" err="1" smtClean="0">
                    <a:latin typeface="Calibri" pitchFamily="34" charset="0"/>
                  </a:rPr>
                  <a:t>S</a:t>
                </a:r>
                <a:r>
                  <a:rPr lang="fr-FR" altLang="fr-FR" sz="1400" b="1" i="1" baseline="-25000" dirty="0" smtClean="0">
                    <a:latin typeface="Calibri" pitchFamily="34" charset="0"/>
                  </a:rPr>
                  <a:t> </a:t>
                </a:r>
                <a:r>
                  <a:rPr lang="fr-FR" altLang="fr-FR" sz="1400" b="1" dirty="0" smtClean="0">
                    <a:latin typeface="Calibri" pitchFamily="34" charset="0"/>
                  </a:rPr>
                  <a:t>= -3</a:t>
                </a:r>
                <a:endParaRPr lang="fr-FR" altLang="fr-FR" sz="1400" b="1" dirty="0">
                  <a:latin typeface="Calibri" pitchFamily="34" charset="0"/>
                </a:endParaRPr>
              </a:p>
            </p:txBody>
          </p:sp>
          <p:grpSp>
            <p:nvGrpSpPr>
              <p:cNvPr id="17420" name="Group 16"/>
              <p:cNvGrpSpPr>
                <a:grpSpLocks/>
              </p:cNvGrpSpPr>
              <p:nvPr/>
            </p:nvGrpSpPr>
            <p:grpSpPr bwMode="auto">
              <a:xfrm>
                <a:off x="6443290" y="1178004"/>
                <a:ext cx="730250" cy="0"/>
                <a:chOff x="1247" y="3533"/>
                <a:chExt cx="681" cy="0"/>
              </a:xfrm>
            </p:grpSpPr>
            <p:sp>
              <p:nvSpPr>
                <p:cNvPr id="17435" name="Line 20"/>
                <p:cNvSpPr>
                  <a:spLocks noChangeShapeType="1"/>
                </p:cNvSpPr>
                <p:nvPr/>
              </p:nvSpPr>
              <p:spPr bwMode="auto">
                <a:xfrm>
                  <a:off x="1247" y="3533"/>
                  <a:ext cx="182" cy="0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436" name="Line 21"/>
                <p:cNvSpPr>
                  <a:spLocks noChangeShapeType="1"/>
                </p:cNvSpPr>
                <p:nvPr/>
              </p:nvSpPr>
              <p:spPr bwMode="auto">
                <a:xfrm>
                  <a:off x="1746" y="3533"/>
                  <a:ext cx="182" cy="0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17422" name="Freeform 40"/>
              <p:cNvSpPr>
                <a:spLocks/>
              </p:cNvSpPr>
              <p:nvPr/>
            </p:nvSpPr>
            <p:spPr bwMode="auto">
              <a:xfrm>
                <a:off x="4982790" y="4636864"/>
                <a:ext cx="107950" cy="300038"/>
              </a:xfrm>
              <a:custGeom>
                <a:avLst/>
                <a:gdLst>
                  <a:gd name="T0" fmla="*/ 0 w 136"/>
                  <a:gd name="T1" fmla="*/ 2147483647 h 363"/>
                  <a:gd name="T2" fmla="*/ 0 w 136"/>
                  <a:gd name="T3" fmla="*/ 0 h 363"/>
                  <a:gd name="T4" fmla="*/ 2147483647 w 136"/>
                  <a:gd name="T5" fmla="*/ 0 h 363"/>
                  <a:gd name="T6" fmla="*/ 2147483647 w 136"/>
                  <a:gd name="T7" fmla="*/ 2147483647 h 36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6" h="363">
                    <a:moveTo>
                      <a:pt x="0" y="363"/>
                    </a:moveTo>
                    <a:lnTo>
                      <a:pt x="0" y="0"/>
                    </a:lnTo>
                    <a:lnTo>
                      <a:pt x="136" y="0"/>
                    </a:lnTo>
                    <a:lnTo>
                      <a:pt x="136" y="363"/>
                    </a:lnTo>
                  </a:path>
                </a:pathLst>
              </a:custGeom>
              <a:noFill/>
              <a:ln w="3810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424" name="Rectangle 52"/>
              <p:cNvSpPr>
                <a:spLocks noChangeArrowheads="1"/>
              </p:cNvSpPr>
              <p:nvPr/>
            </p:nvSpPr>
            <p:spPr bwMode="auto">
              <a:xfrm>
                <a:off x="4776236" y="4949704"/>
                <a:ext cx="547960" cy="2183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400" b="1" i="1" dirty="0" err="1" smtClean="0">
                    <a:latin typeface="Calibri" pitchFamily="34" charset="0"/>
                  </a:rPr>
                  <a:t>m</a:t>
                </a:r>
                <a:r>
                  <a:rPr lang="fr-FR" altLang="fr-FR" sz="1400" b="1" i="1" baseline="-25000" dirty="0" err="1" smtClean="0">
                    <a:latin typeface="Calibri" pitchFamily="34" charset="0"/>
                  </a:rPr>
                  <a:t>S</a:t>
                </a:r>
                <a:r>
                  <a:rPr lang="fr-FR" altLang="fr-FR" sz="1400" b="1" i="1" baseline="-25000" dirty="0" smtClean="0">
                    <a:latin typeface="Calibri" pitchFamily="34" charset="0"/>
                  </a:rPr>
                  <a:t> </a:t>
                </a:r>
                <a:r>
                  <a:rPr lang="fr-FR" altLang="fr-FR" sz="1400" b="1" dirty="0" smtClean="0">
                    <a:latin typeface="Calibri" pitchFamily="34" charset="0"/>
                  </a:rPr>
                  <a:t>= 3</a:t>
                </a:r>
                <a:endParaRPr lang="fr-FR" altLang="fr-FR" sz="1400" b="1" dirty="0">
                  <a:latin typeface="Calibri" pitchFamily="34" charset="0"/>
                </a:endParaRPr>
              </a:p>
            </p:txBody>
          </p:sp>
        </p:grpSp>
        <p:sp>
          <p:nvSpPr>
            <p:cNvPr id="44" name="Text Box 47"/>
            <p:cNvSpPr txBox="1">
              <a:spLocks noChangeArrowheads="1"/>
            </p:cNvSpPr>
            <p:nvPr/>
          </p:nvSpPr>
          <p:spPr bwMode="auto">
            <a:xfrm>
              <a:off x="2541413" y="3212976"/>
              <a:ext cx="34336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 dirty="0" smtClean="0">
                  <a:latin typeface="Calibri" pitchFamily="34" charset="0"/>
                </a:rPr>
                <a:t>t</a:t>
              </a:r>
              <a:r>
                <a:rPr lang="fr-FR" altLang="fr-FR" sz="1800" b="1" baseline="-25000" dirty="0" smtClean="0">
                  <a:latin typeface="Calibri" pitchFamily="34" charset="0"/>
                </a:rPr>
                <a:t>0</a:t>
              </a:r>
              <a:endParaRPr lang="fr-FR" altLang="fr-FR" sz="1800" b="1" baseline="-25000" dirty="0">
                <a:latin typeface="Calibri" pitchFamily="34" charset="0"/>
              </a:endParaRPr>
            </a:p>
          </p:txBody>
        </p:sp>
        <p:sp>
          <p:nvSpPr>
            <p:cNvPr id="48" name="Line 48"/>
            <p:cNvSpPr>
              <a:spLocks noChangeShapeType="1"/>
            </p:cNvSpPr>
            <p:nvPr/>
          </p:nvSpPr>
          <p:spPr bwMode="auto">
            <a:xfrm flipH="1">
              <a:off x="2070191" y="3407260"/>
              <a:ext cx="44958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9" name="Line 49"/>
            <p:cNvSpPr>
              <a:spLocks noChangeShapeType="1"/>
            </p:cNvSpPr>
            <p:nvPr/>
          </p:nvSpPr>
          <p:spPr bwMode="auto">
            <a:xfrm flipV="1">
              <a:off x="2851866" y="3407260"/>
              <a:ext cx="23058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46" name="Picture 65" descr="R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261" y="4825272"/>
            <a:ext cx="2602699" cy="184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ctangle 49"/>
          <p:cNvSpPr/>
          <p:nvPr/>
        </p:nvSpPr>
        <p:spPr>
          <a:xfrm>
            <a:off x="1363598" y="5652219"/>
            <a:ext cx="832138" cy="4410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51" name="Object 7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2146133"/>
              </p:ext>
            </p:extLst>
          </p:nvPr>
        </p:nvGraphicFramePr>
        <p:xfrm>
          <a:off x="418302" y="5661248"/>
          <a:ext cx="1489402" cy="441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32" name="Equation" r:id="rId6" imgW="812447" imgH="241195" progId="Equation.3">
                  <p:embed/>
                </p:oleObj>
              </mc:Choice>
              <mc:Fallback>
                <p:oleObj name="Equation" r:id="rId6" imgW="812447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302" y="5661248"/>
                        <a:ext cx="1489402" cy="4410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Rectangle 51"/>
          <p:cNvSpPr/>
          <p:nvPr/>
        </p:nvSpPr>
        <p:spPr>
          <a:xfrm>
            <a:off x="230115" y="4953617"/>
            <a:ext cx="4096503" cy="1681462"/>
          </a:xfrm>
          <a:prstGeom prst="wedgeRectCallout">
            <a:avLst>
              <a:gd name="adj1" fmla="val 18234"/>
              <a:gd name="adj2" fmla="val -90884"/>
            </a:avLst>
          </a:prstGeom>
          <a:noFill/>
          <a:ln>
            <a:solidFill>
              <a:srgbClr val="CC66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ZoneTexte 52"/>
          <p:cNvSpPr txBox="1"/>
          <p:nvPr/>
        </p:nvSpPr>
        <p:spPr>
          <a:xfrm>
            <a:off x="467544" y="6053226"/>
            <a:ext cx="15484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Calibri" panose="020F0502020204030204" pitchFamily="34" charset="0"/>
                <a:sym typeface="Wingdings 3" panose="05040102010807070707" pitchFamily="18" charset="2"/>
              </a:rPr>
              <a:t> </a:t>
            </a:r>
            <a:r>
              <a:rPr lang="fr-FR" sz="2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Pertes !</a:t>
            </a:r>
            <a:endParaRPr lang="fr-FR" sz="20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961055" y="3090446"/>
            <a:ext cx="8188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Réseau</a:t>
            </a:r>
            <a:endParaRPr lang="fr-FR" sz="16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56" name="Text Box 29"/>
          <p:cNvSpPr txBox="1">
            <a:spLocks noChangeArrowheads="1"/>
          </p:cNvSpPr>
          <p:nvPr/>
        </p:nvSpPr>
        <p:spPr bwMode="auto">
          <a:xfrm>
            <a:off x="323528" y="5013183"/>
            <a:ext cx="32118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None/>
            </a:pPr>
            <a:r>
              <a:rPr lang="fr-FR" altLang="fr-FR" sz="1800" b="1" dirty="0" smtClean="0">
                <a:solidFill>
                  <a:srgbClr val="CC6600"/>
                </a:solidFill>
                <a:latin typeface="Calibri" pitchFamily="34" charset="0"/>
              </a:rPr>
              <a:t>Relaxation dipolaire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fr-FR" altLang="fr-FR" sz="1800" b="1" dirty="0" smtClean="0">
                <a:latin typeface="Calibri" pitchFamily="34" charset="0"/>
              </a:rPr>
              <a:t>à </a:t>
            </a:r>
            <a:r>
              <a:rPr lang="fr-FR" altLang="fr-FR" sz="1800" b="1" dirty="0">
                <a:latin typeface="Calibri" pitchFamily="34" charset="0"/>
              </a:rPr>
              <a:t>champ </a:t>
            </a:r>
            <a:r>
              <a:rPr lang="fr-FR" altLang="fr-FR" sz="1800" b="1" dirty="0" smtClean="0">
                <a:latin typeface="Calibri" pitchFamily="34" charset="0"/>
              </a:rPr>
              <a:t>élevé : </a:t>
            </a:r>
            <a:r>
              <a:rPr lang="fr-FR" altLang="fr-FR" sz="1800" b="1" i="1" dirty="0" smtClean="0">
                <a:latin typeface="Calibri" pitchFamily="34" charset="0"/>
              </a:rPr>
              <a:t>B </a:t>
            </a:r>
            <a:r>
              <a:rPr lang="fr-FR" altLang="fr-FR" sz="1800" b="1" i="1" dirty="0">
                <a:latin typeface="Calibri" pitchFamily="34" charset="0"/>
              </a:rPr>
              <a:t>~ 15 </a:t>
            </a:r>
            <a:r>
              <a:rPr lang="fr-FR" altLang="fr-FR" sz="1800" b="1" i="1" dirty="0" smtClean="0">
                <a:latin typeface="Calibri" pitchFamily="34" charset="0"/>
              </a:rPr>
              <a:t>MHz</a:t>
            </a:r>
            <a:endParaRPr lang="fr-FR" altLang="fr-FR" sz="1800" dirty="0">
              <a:latin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95736" y="5733256"/>
            <a:ext cx="504056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15"/>
          <p:cNvCxnSpPr/>
          <p:nvPr/>
        </p:nvCxnSpPr>
        <p:spPr>
          <a:xfrm>
            <a:off x="3482502" y="3403948"/>
            <a:ext cx="0" cy="819593"/>
          </a:xfrm>
          <a:prstGeom prst="line">
            <a:avLst/>
          </a:prstGeom>
          <a:ln w="38100">
            <a:solidFill>
              <a:srgbClr val="65FF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 flipV="1">
            <a:off x="3487411" y="4208422"/>
            <a:ext cx="827235" cy="2593"/>
          </a:xfrm>
          <a:prstGeom prst="line">
            <a:avLst/>
          </a:prstGeom>
          <a:ln w="38100">
            <a:solidFill>
              <a:srgbClr val="65FF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e 58"/>
          <p:cNvGrpSpPr/>
          <p:nvPr/>
        </p:nvGrpSpPr>
        <p:grpSpPr>
          <a:xfrm>
            <a:off x="5315271" y="3212976"/>
            <a:ext cx="2880320" cy="584775"/>
            <a:chOff x="3851920" y="764704"/>
            <a:chExt cx="2880320" cy="584775"/>
          </a:xfrm>
        </p:grpSpPr>
        <p:sp>
          <p:nvSpPr>
            <p:cNvPr id="60" name="ZoneTexte 1"/>
            <p:cNvSpPr txBox="1">
              <a:spLocks noChangeArrowheads="1"/>
            </p:cNvSpPr>
            <p:nvPr/>
          </p:nvSpPr>
          <p:spPr bwMode="auto">
            <a:xfrm>
              <a:off x="3851920" y="764704"/>
              <a:ext cx="2880320" cy="58477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600" b="1" dirty="0" smtClean="0">
                  <a:latin typeface="Calibri" pitchFamily="34" charset="0"/>
                </a:rPr>
                <a:t>Mesure du nombre d’atomes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600" b="1" dirty="0">
                  <a:latin typeface="Calibri" pitchFamily="34" charset="0"/>
                </a:rPr>
                <a:t>p</a:t>
              </a:r>
              <a:r>
                <a:rPr lang="fr-FR" altLang="fr-FR" sz="1600" b="1" dirty="0" smtClean="0">
                  <a:latin typeface="Calibri" pitchFamily="34" charset="0"/>
                </a:rPr>
                <a:t>ar temps de vol</a:t>
              </a:r>
              <a:endParaRPr lang="fr-FR" altLang="fr-FR" sz="1600" b="1" dirty="0">
                <a:latin typeface="Calibri" pitchFamily="34" charset="0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987364" y="770627"/>
              <a:ext cx="2736304" cy="578852"/>
            </a:xfrm>
            <a:prstGeom prst="wedgeRectCallout">
              <a:avLst>
                <a:gd name="adj1" fmla="val -105098"/>
                <a:gd name="adj2" fmla="val 86889"/>
              </a:avLst>
            </a:prstGeom>
            <a:noFill/>
            <a:ln>
              <a:solidFill>
                <a:srgbClr val="0033CC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62" name="Image 6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545" y="1152811"/>
            <a:ext cx="6334887" cy="4868477"/>
          </a:xfrm>
          <a:prstGeom prst="rect">
            <a:avLst/>
          </a:prstGeom>
          <a:ln w="28575">
            <a:solidFill>
              <a:srgbClr val="C0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2" name="Rectangle 21"/>
          <p:cNvSpPr/>
          <p:nvPr/>
        </p:nvSpPr>
        <p:spPr>
          <a:xfrm>
            <a:off x="4110763" y="5845390"/>
            <a:ext cx="3341557" cy="1633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/>
          <p:cNvSpPr txBox="1"/>
          <p:nvPr/>
        </p:nvSpPr>
        <p:spPr>
          <a:xfrm>
            <a:off x="4829026" y="5682734"/>
            <a:ext cx="1255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Calibri" panose="020F0502020204030204" pitchFamily="34" charset="0"/>
              </a:rPr>
              <a:t>Temps t (ms)</a:t>
            </a:r>
            <a:endParaRPr lang="fr-FR" sz="1600" dirty="0">
              <a:latin typeface="Calibri" panose="020F0502020204030204" pitchFamily="34" charset="0"/>
            </a:endParaRPr>
          </a:p>
        </p:txBody>
      </p:sp>
      <p:sp>
        <p:nvSpPr>
          <p:cNvPr id="39" name="Titre 1"/>
          <p:cNvSpPr txBox="1">
            <a:spLocks/>
          </p:cNvSpPr>
          <p:nvPr/>
        </p:nvSpPr>
        <p:spPr>
          <a:xfrm>
            <a:off x="423244" y="105321"/>
            <a:ext cx="8541244" cy="5873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fr-FR" altLang="fr-FR" sz="3200" b="1" i="1" dirty="0" smtClean="0">
                <a:solidFill>
                  <a:schemeClr val="tx1"/>
                </a:solidFill>
                <a:latin typeface="Calibri" pitchFamily="34" charset="0"/>
              </a:rPr>
              <a:t>Retirer les doublons</a:t>
            </a:r>
            <a:endParaRPr lang="fr-FR" altLang="fr-FR" sz="3200" b="1" i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4644008" y="333152"/>
            <a:ext cx="425497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None/>
            </a:pPr>
            <a:r>
              <a:rPr lang="fr-FR" altLang="fr-FR" sz="2400" b="1" i="1" dirty="0" smtClean="0">
                <a:solidFill>
                  <a:srgbClr val="00B050"/>
                </a:solidFill>
                <a:latin typeface="Calibri" pitchFamily="34" charset="0"/>
              </a:rPr>
              <a:t>Pour éliminer la contribution des interactions intra-site</a:t>
            </a:r>
            <a:endParaRPr lang="fr-FR" altLang="fr-FR" sz="2400" b="1" i="1" dirty="0">
              <a:solidFill>
                <a:srgbClr val="00B05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54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Ellipse 53"/>
          <p:cNvSpPr/>
          <p:nvPr/>
        </p:nvSpPr>
        <p:spPr>
          <a:xfrm>
            <a:off x="8532440" y="6309320"/>
            <a:ext cx="432048" cy="432048"/>
          </a:xfrm>
          <a:prstGeom prst="ellipse">
            <a:avLst/>
          </a:prstGeom>
          <a:solidFill>
            <a:srgbClr val="818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8549584" y="6356067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Calibri" panose="020F0502020204030204" pitchFamily="34" charset="0"/>
              </a:rPr>
              <a:t>33</a:t>
            </a:r>
            <a:endParaRPr lang="fr-FR" sz="1600" b="1" dirty="0">
              <a:latin typeface="Calibri" panose="020F0502020204030204" pitchFamily="34" charset="0"/>
            </a:endParaRPr>
          </a:p>
        </p:txBody>
      </p:sp>
      <p:sp>
        <p:nvSpPr>
          <p:cNvPr id="57" name="Titre 1"/>
          <p:cNvSpPr txBox="1">
            <a:spLocks/>
          </p:cNvSpPr>
          <p:nvPr/>
        </p:nvSpPr>
        <p:spPr>
          <a:xfrm>
            <a:off x="423244" y="105321"/>
            <a:ext cx="8126340" cy="5873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fr-FR" altLang="fr-FR" sz="3200" b="1" i="1" dirty="0" smtClean="0">
                <a:solidFill>
                  <a:schemeClr val="tx1"/>
                </a:solidFill>
                <a:latin typeface="Calibri" pitchFamily="34" charset="0"/>
              </a:rPr>
              <a:t>Dynamique de spin avec un seul atome par site</a:t>
            </a:r>
            <a:endParaRPr lang="fr-FR" altLang="fr-FR" sz="3200" b="1" i="1" dirty="0">
              <a:solidFill>
                <a:schemeClr val="tx1"/>
              </a:solidFill>
              <a:latin typeface="Calibri" pitchFamily="34" charset="0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971600" y="913700"/>
            <a:ext cx="3355018" cy="1847480"/>
            <a:chOff x="107504" y="4725144"/>
            <a:chExt cx="3355018" cy="1847480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212" y="4725144"/>
              <a:ext cx="3183230" cy="1368152"/>
            </a:xfrm>
            <a:prstGeom prst="rect">
              <a:avLst/>
            </a:prstGeom>
          </p:spPr>
        </p:pic>
        <p:sp>
          <p:nvSpPr>
            <p:cNvPr id="73" name="ZoneTexte 72"/>
            <p:cNvSpPr txBox="1"/>
            <p:nvPr/>
          </p:nvSpPr>
          <p:spPr>
            <a:xfrm>
              <a:off x="827584" y="6165304"/>
              <a:ext cx="22322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smtClean="0">
                  <a:latin typeface="Calibri" panose="020F0502020204030204" pitchFamily="34" charset="0"/>
                </a:rPr>
                <a:t>Un ou deux atome par site</a:t>
              </a:r>
              <a:endParaRPr lang="fr-FR" sz="1400" b="1" dirty="0">
                <a:latin typeface="Calibri" panose="020F0502020204030204" pitchFamily="34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07504" y="4725144"/>
              <a:ext cx="3355018" cy="1847480"/>
            </a:xfrm>
            <a:prstGeom prst="wedgeRectCallout">
              <a:avLst>
                <a:gd name="adj1" fmla="val -14662"/>
                <a:gd name="adj2" fmla="val 79487"/>
              </a:avLst>
            </a:prstGeom>
            <a:noFill/>
            <a:ln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611560" y="3391618"/>
            <a:ext cx="6142199" cy="1189510"/>
            <a:chOff x="323528" y="2852941"/>
            <a:chExt cx="6142199" cy="1189510"/>
          </a:xfrm>
        </p:grpSpPr>
        <p:grpSp>
          <p:nvGrpSpPr>
            <p:cNvPr id="5" name="Groupe 4"/>
            <p:cNvGrpSpPr/>
            <p:nvPr/>
          </p:nvGrpSpPr>
          <p:grpSpPr>
            <a:xfrm>
              <a:off x="323528" y="2852941"/>
              <a:ext cx="6142199" cy="1189510"/>
              <a:chOff x="3611782" y="4324127"/>
              <a:chExt cx="5312771" cy="843941"/>
            </a:xfrm>
          </p:grpSpPr>
          <p:pic>
            <p:nvPicPr>
              <p:cNvPr id="17414" name="Picture 2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14428" y="4324127"/>
                <a:ext cx="4810125" cy="608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415" name="Text Box 42"/>
              <p:cNvSpPr txBox="1">
                <a:spLocks noChangeArrowheads="1"/>
              </p:cNvSpPr>
              <p:nvPr/>
            </p:nvSpPr>
            <p:spPr bwMode="auto">
              <a:xfrm>
                <a:off x="3611782" y="4782841"/>
                <a:ext cx="595102" cy="3712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400" b="1" dirty="0">
                    <a:latin typeface="Calibri" pitchFamily="34" charset="0"/>
                  </a:rPr>
                  <a:t>BEC 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400" b="1" i="1" dirty="0" err="1" smtClean="0">
                    <a:latin typeface="Calibri" pitchFamily="34" charset="0"/>
                  </a:rPr>
                  <a:t>m</a:t>
                </a:r>
                <a:r>
                  <a:rPr lang="fr-FR" altLang="fr-FR" sz="1400" b="1" i="1" baseline="-25000" dirty="0" err="1" smtClean="0">
                    <a:latin typeface="Calibri" pitchFamily="34" charset="0"/>
                  </a:rPr>
                  <a:t>S</a:t>
                </a:r>
                <a:r>
                  <a:rPr lang="fr-FR" altLang="fr-FR" sz="1400" b="1" i="1" baseline="-25000" dirty="0" smtClean="0">
                    <a:latin typeface="Calibri" pitchFamily="34" charset="0"/>
                  </a:rPr>
                  <a:t> </a:t>
                </a:r>
                <a:r>
                  <a:rPr lang="fr-FR" altLang="fr-FR" sz="1400" b="1" dirty="0" smtClean="0">
                    <a:latin typeface="Calibri" pitchFamily="34" charset="0"/>
                  </a:rPr>
                  <a:t>= -3</a:t>
                </a:r>
                <a:endParaRPr lang="fr-FR" altLang="fr-FR" sz="1400" b="1" dirty="0">
                  <a:latin typeface="Calibri" pitchFamily="34" charset="0"/>
                </a:endParaRPr>
              </a:p>
            </p:txBody>
          </p:sp>
          <p:sp>
            <p:nvSpPr>
              <p:cNvPr id="17422" name="Freeform 40"/>
              <p:cNvSpPr>
                <a:spLocks/>
              </p:cNvSpPr>
              <p:nvPr/>
            </p:nvSpPr>
            <p:spPr bwMode="auto">
              <a:xfrm>
                <a:off x="4982790" y="4636864"/>
                <a:ext cx="107950" cy="300038"/>
              </a:xfrm>
              <a:custGeom>
                <a:avLst/>
                <a:gdLst>
                  <a:gd name="T0" fmla="*/ 0 w 136"/>
                  <a:gd name="T1" fmla="*/ 2147483647 h 363"/>
                  <a:gd name="T2" fmla="*/ 0 w 136"/>
                  <a:gd name="T3" fmla="*/ 0 h 363"/>
                  <a:gd name="T4" fmla="*/ 2147483647 w 136"/>
                  <a:gd name="T5" fmla="*/ 0 h 363"/>
                  <a:gd name="T6" fmla="*/ 2147483647 w 136"/>
                  <a:gd name="T7" fmla="*/ 2147483647 h 36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6" h="363">
                    <a:moveTo>
                      <a:pt x="0" y="363"/>
                    </a:moveTo>
                    <a:lnTo>
                      <a:pt x="0" y="0"/>
                    </a:lnTo>
                    <a:lnTo>
                      <a:pt x="136" y="0"/>
                    </a:lnTo>
                    <a:lnTo>
                      <a:pt x="136" y="363"/>
                    </a:lnTo>
                  </a:path>
                </a:pathLst>
              </a:custGeom>
              <a:noFill/>
              <a:ln w="3810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424" name="Rectangle 52"/>
              <p:cNvSpPr>
                <a:spLocks noChangeArrowheads="1"/>
              </p:cNvSpPr>
              <p:nvPr/>
            </p:nvSpPr>
            <p:spPr bwMode="auto">
              <a:xfrm>
                <a:off x="4776236" y="4949704"/>
                <a:ext cx="547960" cy="2183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400" b="1" i="1" dirty="0" err="1" smtClean="0">
                    <a:latin typeface="Calibri" pitchFamily="34" charset="0"/>
                  </a:rPr>
                  <a:t>m</a:t>
                </a:r>
                <a:r>
                  <a:rPr lang="fr-FR" altLang="fr-FR" sz="1400" b="1" i="1" baseline="-25000" dirty="0" err="1" smtClean="0">
                    <a:latin typeface="Calibri" pitchFamily="34" charset="0"/>
                  </a:rPr>
                  <a:t>S</a:t>
                </a:r>
                <a:r>
                  <a:rPr lang="fr-FR" altLang="fr-FR" sz="1400" b="1" i="1" baseline="-25000" dirty="0" smtClean="0">
                    <a:latin typeface="Calibri" pitchFamily="34" charset="0"/>
                  </a:rPr>
                  <a:t> </a:t>
                </a:r>
                <a:r>
                  <a:rPr lang="fr-FR" altLang="fr-FR" sz="1400" b="1" dirty="0" smtClean="0">
                    <a:latin typeface="Calibri" pitchFamily="34" charset="0"/>
                  </a:rPr>
                  <a:t>= 3</a:t>
                </a:r>
                <a:endParaRPr lang="fr-FR" altLang="fr-FR" sz="1400" b="1" dirty="0">
                  <a:latin typeface="Calibri" pitchFamily="34" charset="0"/>
                </a:endParaRPr>
              </a:p>
            </p:txBody>
          </p:sp>
        </p:grpSp>
        <p:sp>
          <p:nvSpPr>
            <p:cNvPr id="44" name="Text Box 47"/>
            <p:cNvSpPr txBox="1">
              <a:spLocks noChangeArrowheads="1"/>
            </p:cNvSpPr>
            <p:nvPr/>
          </p:nvSpPr>
          <p:spPr bwMode="auto">
            <a:xfrm>
              <a:off x="2566465" y="3212976"/>
              <a:ext cx="34336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 dirty="0" smtClean="0">
                  <a:latin typeface="Calibri" pitchFamily="34" charset="0"/>
                </a:rPr>
                <a:t>t</a:t>
              </a:r>
              <a:r>
                <a:rPr lang="fr-FR" altLang="fr-FR" sz="1800" b="1" baseline="-25000" dirty="0" smtClean="0">
                  <a:latin typeface="Calibri" pitchFamily="34" charset="0"/>
                </a:rPr>
                <a:t>0</a:t>
              </a:r>
              <a:endParaRPr lang="fr-FR" altLang="fr-FR" sz="1800" b="1" baseline="-25000" dirty="0">
                <a:latin typeface="Calibri" pitchFamily="34" charset="0"/>
              </a:endParaRPr>
            </a:p>
          </p:txBody>
        </p:sp>
        <p:sp>
          <p:nvSpPr>
            <p:cNvPr id="48" name="Line 48"/>
            <p:cNvSpPr>
              <a:spLocks noChangeShapeType="1"/>
            </p:cNvSpPr>
            <p:nvPr/>
          </p:nvSpPr>
          <p:spPr bwMode="auto">
            <a:xfrm flipH="1">
              <a:off x="2070191" y="3407260"/>
              <a:ext cx="4855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9" name="Line 49"/>
            <p:cNvSpPr>
              <a:spLocks noChangeShapeType="1"/>
            </p:cNvSpPr>
            <p:nvPr/>
          </p:nvSpPr>
          <p:spPr bwMode="auto">
            <a:xfrm flipV="1">
              <a:off x="2851866" y="3407260"/>
              <a:ext cx="34707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46" name="Picture 65" descr="R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261" y="4825272"/>
            <a:ext cx="2602699" cy="184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ctangle 49"/>
          <p:cNvSpPr/>
          <p:nvPr/>
        </p:nvSpPr>
        <p:spPr>
          <a:xfrm>
            <a:off x="1363598" y="5652219"/>
            <a:ext cx="832138" cy="4410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51" name="Object 70"/>
          <p:cNvGraphicFramePr>
            <a:graphicFrameLocks noChangeAspect="1"/>
          </p:cNvGraphicFramePr>
          <p:nvPr>
            <p:extLst/>
          </p:nvPr>
        </p:nvGraphicFramePr>
        <p:xfrm>
          <a:off x="418302" y="5661248"/>
          <a:ext cx="1489402" cy="441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63" name="Equation" r:id="rId6" imgW="812447" imgH="241195" progId="Equation.3">
                  <p:embed/>
                </p:oleObj>
              </mc:Choice>
              <mc:Fallback>
                <p:oleObj name="Equation" r:id="rId6" imgW="812447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302" y="5661248"/>
                        <a:ext cx="1489402" cy="4410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Rectangle 51"/>
          <p:cNvSpPr/>
          <p:nvPr/>
        </p:nvSpPr>
        <p:spPr>
          <a:xfrm>
            <a:off x="230115" y="4953617"/>
            <a:ext cx="4096503" cy="1681462"/>
          </a:xfrm>
          <a:prstGeom prst="wedgeRectCallout">
            <a:avLst>
              <a:gd name="adj1" fmla="val 18234"/>
              <a:gd name="adj2" fmla="val -90884"/>
            </a:avLst>
          </a:prstGeom>
          <a:noFill/>
          <a:ln>
            <a:solidFill>
              <a:srgbClr val="CC66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ZoneTexte 52"/>
          <p:cNvSpPr txBox="1"/>
          <p:nvPr/>
        </p:nvSpPr>
        <p:spPr>
          <a:xfrm>
            <a:off x="467544" y="6053226"/>
            <a:ext cx="15484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Calibri" panose="020F0502020204030204" pitchFamily="34" charset="0"/>
                <a:sym typeface="Wingdings 3" panose="05040102010807070707" pitchFamily="18" charset="2"/>
              </a:rPr>
              <a:t> </a:t>
            </a:r>
            <a:r>
              <a:rPr lang="fr-FR" sz="2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Pertes !</a:t>
            </a:r>
            <a:endParaRPr lang="fr-FR" sz="20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961055" y="3090446"/>
            <a:ext cx="8188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Réseau</a:t>
            </a:r>
            <a:endParaRPr lang="fr-FR" sz="16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56" name="Text Box 29"/>
          <p:cNvSpPr txBox="1">
            <a:spLocks noChangeArrowheads="1"/>
          </p:cNvSpPr>
          <p:nvPr/>
        </p:nvSpPr>
        <p:spPr bwMode="auto">
          <a:xfrm>
            <a:off x="323528" y="5013183"/>
            <a:ext cx="32118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None/>
            </a:pPr>
            <a:r>
              <a:rPr lang="fr-FR" altLang="fr-FR" sz="1800" b="1" dirty="0" smtClean="0">
                <a:solidFill>
                  <a:srgbClr val="CC6600"/>
                </a:solidFill>
                <a:latin typeface="Calibri" pitchFamily="34" charset="0"/>
              </a:rPr>
              <a:t>Relaxation dipolaire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fr-FR" altLang="fr-FR" sz="1800" b="1" dirty="0" smtClean="0">
                <a:latin typeface="Calibri" pitchFamily="34" charset="0"/>
              </a:rPr>
              <a:t>à </a:t>
            </a:r>
            <a:r>
              <a:rPr lang="fr-FR" altLang="fr-FR" sz="1800" b="1" dirty="0">
                <a:latin typeface="Calibri" pitchFamily="34" charset="0"/>
              </a:rPr>
              <a:t>champ </a:t>
            </a:r>
            <a:r>
              <a:rPr lang="fr-FR" altLang="fr-FR" sz="1800" b="1" dirty="0" smtClean="0">
                <a:latin typeface="Calibri" pitchFamily="34" charset="0"/>
              </a:rPr>
              <a:t>élevé : </a:t>
            </a:r>
            <a:r>
              <a:rPr lang="fr-FR" altLang="fr-FR" sz="1800" b="1" i="1" dirty="0" smtClean="0">
                <a:latin typeface="Calibri" pitchFamily="34" charset="0"/>
              </a:rPr>
              <a:t>B </a:t>
            </a:r>
            <a:r>
              <a:rPr lang="fr-FR" altLang="fr-FR" sz="1800" b="1" i="1" dirty="0">
                <a:latin typeface="Calibri" pitchFamily="34" charset="0"/>
              </a:rPr>
              <a:t>~ 15 </a:t>
            </a:r>
            <a:r>
              <a:rPr lang="fr-FR" altLang="fr-FR" sz="1800" b="1" i="1" dirty="0" smtClean="0">
                <a:latin typeface="Calibri" pitchFamily="34" charset="0"/>
              </a:rPr>
              <a:t>MHz</a:t>
            </a:r>
            <a:endParaRPr lang="fr-FR" altLang="fr-FR" sz="1800" dirty="0">
              <a:latin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95736" y="5733256"/>
            <a:ext cx="504056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3826520" y="3328118"/>
            <a:ext cx="2964050" cy="9734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" name="Groupe 3"/>
          <p:cNvGrpSpPr/>
          <p:nvPr/>
        </p:nvGrpSpPr>
        <p:grpSpPr>
          <a:xfrm>
            <a:off x="5109343" y="1201732"/>
            <a:ext cx="3423097" cy="1847480"/>
            <a:chOff x="5213661" y="4583837"/>
            <a:chExt cx="3423097" cy="1847480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6921" y="4749872"/>
              <a:ext cx="3181114" cy="1342807"/>
            </a:xfrm>
            <a:prstGeom prst="rect">
              <a:avLst/>
            </a:prstGeom>
          </p:spPr>
        </p:pic>
        <p:sp>
          <p:nvSpPr>
            <p:cNvPr id="14" name="ZoneTexte 13"/>
            <p:cNvSpPr txBox="1"/>
            <p:nvPr/>
          </p:nvSpPr>
          <p:spPr>
            <a:xfrm>
              <a:off x="6063920" y="6092679"/>
              <a:ext cx="18498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smtClean="0">
                  <a:latin typeface="Calibri" panose="020F0502020204030204" pitchFamily="34" charset="0"/>
                </a:rPr>
                <a:t>Un seul atome par site</a:t>
              </a:r>
              <a:endParaRPr lang="fr-FR" sz="1400" b="1" dirty="0">
                <a:latin typeface="Calibri" panose="020F0502020204030204" pitchFamily="34" charset="0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5213661" y="4583837"/>
              <a:ext cx="3423097" cy="1847480"/>
            </a:xfrm>
            <a:prstGeom prst="wedgeRectCallout">
              <a:avLst>
                <a:gd name="adj1" fmla="val -90743"/>
                <a:gd name="adj2" fmla="val 84233"/>
              </a:avLst>
            </a:prstGeom>
            <a:noFill/>
            <a:ln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81131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Ellipse 53"/>
          <p:cNvSpPr/>
          <p:nvPr/>
        </p:nvSpPr>
        <p:spPr>
          <a:xfrm>
            <a:off x="8532440" y="6309320"/>
            <a:ext cx="432048" cy="432048"/>
          </a:xfrm>
          <a:prstGeom prst="ellipse">
            <a:avLst/>
          </a:prstGeom>
          <a:solidFill>
            <a:srgbClr val="818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8549584" y="6356067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Calibri" panose="020F0502020204030204" pitchFamily="34" charset="0"/>
              </a:rPr>
              <a:t>33</a:t>
            </a:r>
            <a:endParaRPr lang="fr-FR" sz="1600" b="1" dirty="0">
              <a:latin typeface="Calibri" panose="020F0502020204030204" pitchFamily="34" charset="0"/>
            </a:endParaRPr>
          </a:p>
        </p:txBody>
      </p:sp>
      <p:sp>
        <p:nvSpPr>
          <p:cNvPr id="57" name="Titre 1"/>
          <p:cNvSpPr txBox="1">
            <a:spLocks/>
          </p:cNvSpPr>
          <p:nvPr/>
        </p:nvSpPr>
        <p:spPr>
          <a:xfrm>
            <a:off x="423244" y="105321"/>
            <a:ext cx="8126340" cy="5873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fr-FR" altLang="fr-FR" sz="3200" b="1" i="1" dirty="0" smtClean="0">
                <a:solidFill>
                  <a:schemeClr val="tx1"/>
                </a:solidFill>
                <a:latin typeface="Calibri" pitchFamily="34" charset="0"/>
              </a:rPr>
              <a:t>Dynamique de spin avec un seul atome par site</a:t>
            </a:r>
            <a:endParaRPr lang="fr-FR" altLang="fr-FR" sz="3200" b="1" i="1" dirty="0">
              <a:solidFill>
                <a:schemeClr val="tx1"/>
              </a:solidFill>
              <a:latin typeface="Calibri" pitchFamily="34" charset="0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971600" y="913700"/>
            <a:ext cx="3355018" cy="1847480"/>
            <a:chOff x="107504" y="4725144"/>
            <a:chExt cx="3355018" cy="1847480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212" y="4725144"/>
              <a:ext cx="3183230" cy="1368152"/>
            </a:xfrm>
            <a:prstGeom prst="rect">
              <a:avLst/>
            </a:prstGeom>
          </p:spPr>
        </p:pic>
        <p:sp>
          <p:nvSpPr>
            <p:cNvPr id="73" name="ZoneTexte 72"/>
            <p:cNvSpPr txBox="1"/>
            <p:nvPr/>
          </p:nvSpPr>
          <p:spPr>
            <a:xfrm>
              <a:off x="827584" y="6165304"/>
              <a:ext cx="22322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smtClean="0">
                  <a:latin typeface="Calibri" panose="020F0502020204030204" pitchFamily="34" charset="0"/>
                </a:rPr>
                <a:t>Un ou deux atome par site</a:t>
              </a:r>
              <a:endParaRPr lang="fr-FR" sz="1400" b="1" dirty="0">
                <a:latin typeface="Calibri" panose="020F0502020204030204" pitchFamily="34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07504" y="4725144"/>
              <a:ext cx="3355018" cy="1847480"/>
            </a:xfrm>
            <a:prstGeom prst="wedgeRectCallout">
              <a:avLst>
                <a:gd name="adj1" fmla="val -14662"/>
                <a:gd name="adj2" fmla="val 79487"/>
              </a:avLst>
            </a:prstGeom>
            <a:noFill/>
            <a:ln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" name="Groupe 3"/>
          <p:cNvGrpSpPr/>
          <p:nvPr/>
        </p:nvGrpSpPr>
        <p:grpSpPr>
          <a:xfrm>
            <a:off x="5109343" y="1201732"/>
            <a:ext cx="3423097" cy="1847480"/>
            <a:chOff x="5213661" y="4583837"/>
            <a:chExt cx="3423097" cy="1847480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6921" y="4749872"/>
              <a:ext cx="3181114" cy="1342807"/>
            </a:xfrm>
            <a:prstGeom prst="rect">
              <a:avLst/>
            </a:prstGeom>
          </p:spPr>
        </p:pic>
        <p:sp>
          <p:nvSpPr>
            <p:cNvPr id="14" name="ZoneTexte 13"/>
            <p:cNvSpPr txBox="1"/>
            <p:nvPr/>
          </p:nvSpPr>
          <p:spPr>
            <a:xfrm>
              <a:off x="6063920" y="6092679"/>
              <a:ext cx="18498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smtClean="0">
                  <a:latin typeface="Calibri" panose="020F0502020204030204" pitchFamily="34" charset="0"/>
                </a:rPr>
                <a:t>Un seul atome par site</a:t>
              </a:r>
              <a:endParaRPr lang="fr-FR" sz="1400" b="1" dirty="0">
                <a:latin typeface="Calibri" panose="020F0502020204030204" pitchFamily="34" charset="0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5213661" y="4583837"/>
              <a:ext cx="3423097" cy="1847480"/>
            </a:xfrm>
            <a:prstGeom prst="wedgeRectCallout">
              <a:avLst>
                <a:gd name="adj1" fmla="val -90743"/>
                <a:gd name="adj2" fmla="val 84233"/>
              </a:avLst>
            </a:prstGeom>
            <a:noFill/>
            <a:ln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4893104" y="4845036"/>
            <a:ext cx="2448272" cy="1583153"/>
            <a:chOff x="5901216" y="4629012"/>
            <a:chExt cx="2448272" cy="1583153"/>
          </a:xfrm>
        </p:grpSpPr>
        <p:pic>
          <p:nvPicPr>
            <p:cNvPr id="42" name="Image 4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07" t="45740" r="38452" b="5507"/>
            <a:stretch/>
          </p:blipFill>
          <p:spPr>
            <a:xfrm>
              <a:off x="6228184" y="5110692"/>
              <a:ext cx="1670427" cy="982604"/>
            </a:xfrm>
            <a:prstGeom prst="rect">
              <a:avLst/>
            </a:prstGeom>
          </p:spPr>
        </p:pic>
        <p:sp>
          <p:nvSpPr>
            <p:cNvPr id="43" name="Rectangle 42"/>
            <p:cNvSpPr/>
            <p:nvPr/>
          </p:nvSpPr>
          <p:spPr>
            <a:xfrm>
              <a:off x="5901216" y="4629012"/>
              <a:ext cx="2448272" cy="1583153"/>
            </a:xfrm>
            <a:prstGeom prst="wedgeRectCallout">
              <a:avLst>
                <a:gd name="adj1" fmla="val -57407"/>
                <a:gd name="adj2" fmla="val -73588"/>
              </a:avLst>
            </a:prstGeom>
            <a:noFill/>
            <a:ln w="28575">
              <a:solidFill>
                <a:srgbClr val="00999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5969547" y="4725144"/>
              <a:ext cx="22748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rgbClr val="009999"/>
                  </a:solidFill>
                  <a:latin typeface="Calibri" panose="020F0502020204030204" pitchFamily="34" charset="0"/>
                </a:rPr>
                <a:t>Préparation d’état :</a:t>
              </a:r>
              <a:endParaRPr lang="fr-FR" b="1" dirty="0">
                <a:solidFill>
                  <a:srgbClr val="009999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611560" y="3391618"/>
            <a:ext cx="6142199" cy="1189510"/>
            <a:chOff x="323528" y="2852941"/>
            <a:chExt cx="6142199" cy="1189510"/>
          </a:xfrm>
        </p:grpSpPr>
        <p:grpSp>
          <p:nvGrpSpPr>
            <p:cNvPr id="5" name="Groupe 4"/>
            <p:cNvGrpSpPr/>
            <p:nvPr/>
          </p:nvGrpSpPr>
          <p:grpSpPr>
            <a:xfrm>
              <a:off x="323528" y="2852941"/>
              <a:ext cx="6142199" cy="1189510"/>
              <a:chOff x="3611782" y="4324127"/>
              <a:chExt cx="5312771" cy="843941"/>
            </a:xfrm>
          </p:grpSpPr>
          <p:pic>
            <p:nvPicPr>
              <p:cNvPr id="17414" name="Picture 26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14428" y="4324127"/>
                <a:ext cx="4810125" cy="608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415" name="Text Box 42"/>
              <p:cNvSpPr txBox="1">
                <a:spLocks noChangeArrowheads="1"/>
              </p:cNvSpPr>
              <p:nvPr/>
            </p:nvSpPr>
            <p:spPr bwMode="auto">
              <a:xfrm>
                <a:off x="3611782" y="4782841"/>
                <a:ext cx="595102" cy="3712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400" b="1" dirty="0">
                    <a:latin typeface="Calibri" pitchFamily="34" charset="0"/>
                  </a:rPr>
                  <a:t>BEC 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400" b="1" i="1" dirty="0" err="1" smtClean="0">
                    <a:latin typeface="Calibri" pitchFamily="34" charset="0"/>
                  </a:rPr>
                  <a:t>m</a:t>
                </a:r>
                <a:r>
                  <a:rPr lang="fr-FR" altLang="fr-FR" sz="1400" b="1" i="1" baseline="-25000" dirty="0" err="1" smtClean="0">
                    <a:latin typeface="Calibri" pitchFamily="34" charset="0"/>
                  </a:rPr>
                  <a:t>S</a:t>
                </a:r>
                <a:r>
                  <a:rPr lang="fr-FR" altLang="fr-FR" sz="1400" b="1" i="1" baseline="-25000" dirty="0" smtClean="0">
                    <a:latin typeface="Calibri" pitchFamily="34" charset="0"/>
                  </a:rPr>
                  <a:t> </a:t>
                </a:r>
                <a:r>
                  <a:rPr lang="fr-FR" altLang="fr-FR" sz="1400" b="1" dirty="0" smtClean="0">
                    <a:latin typeface="Calibri" pitchFamily="34" charset="0"/>
                  </a:rPr>
                  <a:t>= -3</a:t>
                </a:r>
                <a:endParaRPr lang="fr-FR" altLang="fr-FR" sz="1400" b="1" dirty="0">
                  <a:latin typeface="Calibri" pitchFamily="34" charset="0"/>
                </a:endParaRPr>
              </a:p>
            </p:txBody>
          </p:sp>
          <p:grpSp>
            <p:nvGrpSpPr>
              <p:cNvPr id="17420" name="Group 16"/>
              <p:cNvGrpSpPr>
                <a:grpSpLocks/>
              </p:cNvGrpSpPr>
              <p:nvPr/>
            </p:nvGrpSpPr>
            <p:grpSpPr bwMode="auto">
              <a:xfrm>
                <a:off x="6443290" y="4441602"/>
                <a:ext cx="730250" cy="552450"/>
                <a:chOff x="1247" y="3022"/>
                <a:chExt cx="681" cy="511"/>
              </a:xfrm>
            </p:grpSpPr>
            <p:grpSp>
              <p:nvGrpSpPr>
                <p:cNvPr id="17434" name="Group 10"/>
                <p:cNvGrpSpPr>
                  <a:grpSpLocks/>
                </p:cNvGrpSpPr>
                <p:nvPr/>
              </p:nvGrpSpPr>
              <p:grpSpPr bwMode="auto">
                <a:xfrm>
                  <a:off x="1429" y="3022"/>
                  <a:ext cx="317" cy="510"/>
                  <a:chOff x="431" y="2931"/>
                  <a:chExt cx="952" cy="590"/>
                </a:xfrm>
              </p:grpSpPr>
              <p:sp>
                <p:nvSpPr>
                  <p:cNvPr id="17437" name="Line 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31" y="2931"/>
                    <a:ext cx="952" cy="590"/>
                  </a:xfrm>
                  <a:prstGeom prst="line">
                    <a:avLst/>
                  </a:prstGeom>
                  <a:noFill/>
                  <a:ln w="19050">
                    <a:solidFill>
                      <a:srgbClr val="00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7438" name="Line 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83" y="2931"/>
                    <a:ext cx="0" cy="590"/>
                  </a:xfrm>
                  <a:prstGeom prst="line">
                    <a:avLst/>
                  </a:prstGeom>
                  <a:noFill/>
                  <a:ln w="19050">
                    <a:solidFill>
                      <a:srgbClr val="00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sp>
              <p:nvSpPr>
                <p:cNvPr id="17435" name="Line 20"/>
                <p:cNvSpPr>
                  <a:spLocks noChangeShapeType="1"/>
                </p:cNvSpPr>
                <p:nvPr/>
              </p:nvSpPr>
              <p:spPr bwMode="auto">
                <a:xfrm>
                  <a:off x="1247" y="3533"/>
                  <a:ext cx="182" cy="0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436" name="Line 21"/>
                <p:cNvSpPr>
                  <a:spLocks noChangeShapeType="1"/>
                </p:cNvSpPr>
                <p:nvPr/>
              </p:nvSpPr>
              <p:spPr bwMode="auto">
                <a:xfrm>
                  <a:off x="1746" y="3533"/>
                  <a:ext cx="182" cy="0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17422" name="Freeform 40"/>
              <p:cNvSpPr>
                <a:spLocks/>
              </p:cNvSpPr>
              <p:nvPr/>
            </p:nvSpPr>
            <p:spPr bwMode="auto">
              <a:xfrm>
                <a:off x="4982790" y="4636864"/>
                <a:ext cx="107950" cy="300038"/>
              </a:xfrm>
              <a:custGeom>
                <a:avLst/>
                <a:gdLst>
                  <a:gd name="T0" fmla="*/ 0 w 136"/>
                  <a:gd name="T1" fmla="*/ 2147483647 h 363"/>
                  <a:gd name="T2" fmla="*/ 0 w 136"/>
                  <a:gd name="T3" fmla="*/ 0 h 363"/>
                  <a:gd name="T4" fmla="*/ 2147483647 w 136"/>
                  <a:gd name="T5" fmla="*/ 0 h 363"/>
                  <a:gd name="T6" fmla="*/ 2147483647 w 136"/>
                  <a:gd name="T7" fmla="*/ 2147483647 h 36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6" h="363">
                    <a:moveTo>
                      <a:pt x="0" y="363"/>
                    </a:moveTo>
                    <a:lnTo>
                      <a:pt x="0" y="0"/>
                    </a:lnTo>
                    <a:lnTo>
                      <a:pt x="136" y="0"/>
                    </a:lnTo>
                    <a:lnTo>
                      <a:pt x="136" y="363"/>
                    </a:lnTo>
                  </a:path>
                </a:pathLst>
              </a:custGeom>
              <a:noFill/>
              <a:ln w="3810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424" name="Rectangle 52"/>
              <p:cNvSpPr>
                <a:spLocks noChangeArrowheads="1"/>
              </p:cNvSpPr>
              <p:nvPr/>
            </p:nvSpPr>
            <p:spPr bwMode="auto">
              <a:xfrm>
                <a:off x="4776236" y="4949704"/>
                <a:ext cx="547960" cy="2183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400" b="1" i="1" dirty="0" err="1" smtClean="0">
                    <a:latin typeface="Calibri" pitchFamily="34" charset="0"/>
                  </a:rPr>
                  <a:t>m</a:t>
                </a:r>
                <a:r>
                  <a:rPr lang="fr-FR" altLang="fr-FR" sz="1400" b="1" i="1" baseline="-25000" dirty="0" err="1" smtClean="0">
                    <a:latin typeface="Calibri" pitchFamily="34" charset="0"/>
                  </a:rPr>
                  <a:t>S</a:t>
                </a:r>
                <a:r>
                  <a:rPr lang="fr-FR" altLang="fr-FR" sz="1400" b="1" i="1" baseline="-25000" dirty="0" smtClean="0">
                    <a:latin typeface="Calibri" pitchFamily="34" charset="0"/>
                  </a:rPr>
                  <a:t> </a:t>
                </a:r>
                <a:r>
                  <a:rPr lang="fr-FR" altLang="fr-FR" sz="1400" b="1" dirty="0" smtClean="0">
                    <a:latin typeface="Calibri" pitchFamily="34" charset="0"/>
                  </a:rPr>
                  <a:t>= 3</a:t>
                </a:r>
                <a:endParaRPr lang="fr-FR" altLang="fr-FR" sz="1400" b="1" dirty="0">
                  <a:latin typeface="Calibri" pitchFamily="34" charset="0"/>
                </a:endParaRPr>
              </a:p>
            </p:txBody>
          </p:sp>
          <p:sp>
            <p:nvSpPr>
              <p:cNvPr id="17425" name="Freeform 40"/>
              <p:cNvSpPr>
                <a:spLocks/>
              </p:cNvSpPr>
              <p:nvPr/>
            </p:nvSpPr>
            <p:spPr bwMode="auto">
              <a:xfrm>
                <a:off x="6148015" y="4646389"/>
                <a:ext cx="106363" cy="300038"/>
              </a:xfrm>
              <a:custGeom>
                <a:avLst/>
                <a:gdLst>
                  <a:gd name="T0" fmla="*/ 0 w 136"/>
                  <a:gd name="T1" fmla="*/ 2147483647 h 363"/>
                  <a:gd name="T2" fmla="*/ 0 w 136"/>
                  <a:gd name="T3" fmla="*/ 0 h 363"/>
                  <a:gd name="T4" fmla="*/ 2147483647 w 136"/>
                  <a:gd name="T5" fmla="*/ 0 h 363"/>
                  <a:gd name="T6" fmla="*/ 2147483647 w 136"/>
                  <a:gd name="T7" fmla="*/ 2147483647 h 36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6" h="363">
                    <a:moveTo>
                      <a:pt x="0" y="363"/>
                    </a:moveTo>
                    <a:lnTo>
                      <a:pt x="0" y="0"/>
                    </a:lnTo>
                    <a:lnTo>
                      <a:pt x="136" y="0"/>
                    </a:lnTo>
                    <a:lnTo>
                      <a:pt x="136" y="363"/>
                    </a:lnTo>
                  </a:path>
                </a:pathLst>
              </a:custGeom>
              <a:noFill/>
              <a:ln w="3810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429" name="Rectangle 52"/>
              <p:cNvSpPr>
                <a:spLocks noChangeArrowheads="1"/>
              </p:cNvSpPr>
              <p:nvPr/>
            </p:nvSpPr>
            <p:spPr bwMode="auto">
              <a:xfrm>
                <a:off x="5922095" y="4949704"/>
                <a:ext cx="595102" cy="2183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400" b="1" i="1" dirty="0" err="1" smtClean="0">
                    <a:latin typeface="Calibri" pitchFamily="34" charset="0"/>
                  </a:rPr>
                  <a:t>m</a:t>
                </a:r>
                <a:r>
                  <a:rPr lang="fr-FR" altLang="fr-FR" sz="1400" b="1" i="1" baseline="-25000" dirty="0" err="1" smtClean="0">
                    <a:latin typeface="Calibri" pitchFamily="34" charset="0"/>
                  </a:rPr>
                  <a:t>S</a:t>
                </a:r>
                <a:r>
                  <a:rPr lang="fr-FR" altLang="fr-FR" sz="1400" b="1" i="1" baseline="-25000" dirty="0" smtClean="0">
                    <a:latin typeface="Calibri" pitchFamily="34" charset="0"/>
                  </a:rPr>
                  <a:t> </a:t>
                </a:r>
                <a:r>
                  <a:rPr lang="fr-FR" altLang="fr-FR" sz="1400" b="1" dirty="0" smtClean="0">
                    <a:latin typeface="Calibri" pitchFamily="34" charset="0"/>
                  </a:rPr>
                  <a:t>= -</a:t>
                </a:r>
                <a:r>
                  <a:rPr lang="fr-FR" altLang="fr-FR" sz="1400" b="1" dirty="0">
                    <a:latin typeface="Calibri" pitchFamily="34" charset="0"/>
                  </a:rPr>
                  <a:t>3</a:t>
                </a:r>
              </a:p>
            </p:txBody>
          </p:sp>
        </p:grpSp>
        <p:sp>
          <p:nvSpPr>
            <p:cNvPr id="44" name="Text Box 47"/>
            <p:cNvSpPr txBox="1">
              <a:spLocks noChangeArrowheads="1"/>
            </p:cNvSpPr>
            <p:nvPr/>
          </p:nvSpPr>
          <p:spPr bwMode="auto">
            <a:xfrm>
              <a:off x="2566465" y="3212976"/>
              <a:ext cx="34336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 dirty="0" smtClean="0">
                  <a:latin typeface="Calibri" pitchFamily="34" charset="0"/>
                </a:rPr>
                <a:t>t</a:t>
              </a:r>
              <a:r>
                <a:rPr lang="fr-FR" altLang="fr-FR" sz="1800" b="1" baseline="-25000" dirty="0" smtClean="0">
                  <a:latin typeface="Calibri" pitchFamily="34" charset="0"/>
                </a:rPr>
                <a:t>0</a:t>
              </a:r>
              <a:endParaRPr lang="fr-FR" altLang="fr-FR" sz="1800" b="1" baseline="-25000" dirty="0">
                <a:latin typeface="Calibri" pitchFamily="34" charset="0"/>
              </a:endParaRPr>
            </a:p>
          </p:txBody>
        </p:sp>
        <p:sp>
          <p:nvSpPr>
            <p:cNvPr id="48" name="Line 48"/>
            <p:cNvSpPr>
              <a:spLocks noChangeShapeType="1"/>
            </p:cNvSpPr>
            <p:nvPr/>
          </p:nvSpPr>
          <p:spPr bwMode="auto">
            <a:xfrm flipH="1">
              <a:off x="2070191" y="3407260"/>
              <a:ext cx="4855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9" name="Line 49"/>
            <p:cNvSpPr>
              <a:spLocks noChangeShapeType="1"/>
            </p:cNvSpPr>
            <p:nvPr/>
          </p:nvSpPr>
          <p:spPr bwMode="auto">
            <a:xfrm flipV="1">
              <a:off x="2851866" y="3407260"/>
              <a:ext cx="34707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46" name="Picture 65" descr="R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261" y="4825272"/>
            <a:ext cx="2602699" cy="184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ctangle 49"/>
          <p:cNvSpPr/>
          <p:nvPr/>
        </p:nvSpPr>
        <p:spPr>
          <a:xfrm>
            <a:off x="1363598" y="5652219"/>
            <a:ext cx="832138" cy="4410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51" name="Object 70"/>
          <p:cNvGraphicFramePr>
            <a:graphicFrameLocks noChangeAspect="1"/>
          </p:cNvGraphicFramePr>
          <p:nvPr>
            <p:extLst/>
          </p:nvPr>
        </p:nvGraphicFramePr>
        <p:xfrm>
          <a:off x="418302" y="5661248"/>
          <a:ext cx="1489402" cy="441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37" name="Equation" r:id="rId8" imgW="812447" imgH="241195" progId="Equation.3">
                  <p:embed/>
                </p:oleObj>
              </mc:Choice>
              <mc:Fallback>
                <p:oleObj name="Equation" r:id="rId8" imgW="812447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302" y="5661248"/>
                        <a:ext cx="1489402" cy="4410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Rectangle 51"/>
          <p:cNvSpPr/>
          <p:nvPr/>
        </p:nvSpPr>
        <p:spPr>
          <a:xfrm>
            <a:off x="230115" y="4953617"/>
            <a:ext cx="4096503" cy="1681462"/>
          </a:xfrm>
          <a:prstGeom prst="wedgeRectCallout">
            <a:avLst>
              <a:gd name="adj1" fmla="val 18234"/>
              <a:gd name="adj2" fmla="val -90884"/>
            </a:avLst>
          </a:prstGeom>
          <a:noFill/>
          <a:ln>
            <a:solidFill>
              <a:srgbClr val="CC66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ZoneTexte 52"/>
          <p:cNvSpPr txBox="1"/>
          <p:nvPr/>
        </p:nvSpPr>
        <p:spPr>
          <a:xfrm>
            <a:off x="467544" y="6053226"/>
            <a:ext cx="15484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Calibri" panose="020F0502020204030204" pitchFamily="34" charset="0"/>
                <a:sym typeface="Wingdings 3" panose="05040102010807070707" pitchFamily="18" charset="2"/>
              </a:rPr>
              <a:t> </a:t>
            </a:r>
            <a:r>
              <a:rPr lang="fr-FR" sz="2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Pertes !</a:t>
            </a:r>
            <a:endParaRPr lang="fr-FR" sz="20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961055" y="3090446"/>
            <a:ext cx="8188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Réseau</a:t>
            </a:r>
            <a:endParaRPr lang="fr-FR" sz="16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 rot="17820000">
            <a:off x="3377375" y="3564770"/>
            <a:ext cx="1495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accent6"/>
                </a:solidFill>
                <a:latin typeface="Calibri" panose="020F0502020204030204" pitchFamily="34" charset="0"/>
              </a:rPr>
              <a:t>Effet</a:t>
            </a:r>
          </a:p>
          <a:p>
            <a:pPr algn="ctr"/>
            <a:r>
              <a:rPr lang="fr-FR" sz="1400" b="1" dirty="0" smtClean="0">
                <a:solidFill>
                  <a:schemeClr val="accent6"/>
                </a:solidFill>
                <a:latin typeface="Calibri" panose="020F0502020204030204" pitchFamily="34" charset="0"/>
              </a:rPr>
              <a:t>quadratique</a:t>
            </a:r>
            <a:endParaRPr lang="fr-FR" sz="1400" b="1" dirty="0">
              <a:solidFill>
                <a:schemeClr val="accent6"/>
              </a:solidFill>
              <a:latin typeface="Calibri" panose="020F0502020204030204" pitchFamily="34" charset="0"/>
            </a:endParaRPr>
          </a:p>
        </p:txBody>
      </p:sp>
      <p:sp>
        <p:nvSpPr>
          <p:cNvPr id="56" name="Text Box 29"/>
          <p:cNvSpPr txBox="1">
            <a:spLocks noChangeArrowheads="1"/>
          </p:cNvSpPr>
          <p:nvPr/>
        </p:nvSpPr>
        <p:spPr bwMode="auto">
          <a:xfrm>
            <a:off x="323528" y="5013183"/>
            <a:ext cx="32118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None/>
            </a:pPr>
            <a:r>
              <a:rPr lang="fr-FR" altLang="fr-FR" sz="1800" b="1" dirty="0" smtClean="0">
                <a:solidFill>
                  <a:srgbClr val="CC6600"/>
                </a:solidFill>
                <a:latin typeface="Calibri" pitchFamily="34" charset="0"/>
              </a:rPr>
              <a:t>Relaxation dipolaire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fr-FR" altLang="fr-FR" sz="1800" b="1" dirty="0" smtClean="0">
                <a:latin typeface="Calibri" pitchFamily="34" charset="0"/>
              </a:rPr>
              <a:t>à </a:t>
            </a:r>
            <a:r>
              <a:rPr lang="fr-FR" altLang="fr-FR" sz="1800" b="1" dirty="0">
                <a:latin typeface="Calibri" pitchFamily="34" charset="0"/>
              </a:rPr>
              <a:t>champ </a:t>
            </a:r>
            <a:r>
              <a:rPr lang="fr-FR" altLang="fr-FR" sz="1800" b="1" dirty="0" smtClean="0">
                <a:latin typeface="Calibri" pitchFamily="34" charset="0"/>
              </a:rPr>
              <a:t>élevé : </a:t>
            </a:r>
            <a:r>
              <a:rPr lang="fr-FR" altLang="fr-FR" sz="1800" b="1" i="1" dirty="0" smtClean="0">
                <a:latin typeface="Calibri" pitchFamily="34" charset="0"/>
              </a:rPr>
              <a:t>B </a:t>
            </a:r>
            <a:r>
              <a:rPr lang="fr-FR" altLang="fr-FR" sz="1800" b="1" i="1" dirty="0">
                <a:latin typeface="Calibri" pitchFamily="34" charset="0"/>
              </a:rPr>
              <a:t>~ 15 </a:t>
            </a:r>
            <a:r>
              <a:rPr lang="fr-FR" altLang="fr-FR" sz="1800" b="1" i="1" dirty="0" smtClean="0">
                <a:latin typeface="Calibri" pitchFamily="34" charset="0"/>
              </a:rPr>
              <a:t>MHz</a:t>
            </a:r>
            <a:endParaRPr lang="fr-FR" altLang="fr-FR" sz="1800" dirty="0">
              <a:latin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95736" y="5733256"/>
            <a:ext cx="504056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4729378" y="3284984"/>
            <a:ext cx="2290894" cy="1049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924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Ellipse 53"/>
          <p:cNvSpPr/>
          <p:nvPr/>
        </p:nvSpPr>
        <p:spPr>
          <a:xfrm>
            <a:off x="8532440" y="6309320"/>
            <a:ext cx="432048" cy="432048"/>
          </a:xfrm>
          <a:prstGeom prst="ellipse">
            <a:avLst/>
          </a:prstGeom>
          <a:solidFill>
            <a:srgbClr val="818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8549584" y="6356067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Calibri" panose="020F0502020204030204" pitchFamily="34" charset="0"/>
              </a:rPr>
              <a:t>33</a:t>
            </a:r>
            <a:endParaRPr lang="fr-FR" sz="1600" b="1" dirty="0">
              <a:latin typeface="Calibri" panose="020F0502020204030204" pitchFamily="34" charset="0"/>
            </a:endParaRPr>
          </a:p>
        </p:txBody>
      </p:sp>
      <p:sp>
        <p:nvSpPr>
          <p:cNvPr id="57" name="Titre 1"/>
          <p:cNvSpPr txBox="1">
            <a:spLocks/>
          </p:cNvSpPr>
          <p:nvPr/>
        </p:nvSpPr>
        <p:spPr>
          <a:xfrm>
            <a:off x="423244" y="105321"/>
            <a:ext cx="8126340" cy="5873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fr-FR" altLang="fr-FR" sz="3200" b="1" i="1" dirty="0" smtClean="0">
                <a:solidFill>
                  <a:schemeClr val="tx1"/>
                </a:solidFill>
                <a:latin typeface="Calibri" pitchFamily="34" charset="0"/>
              </a:rPr>
              <a:t>Dynamique de spin avec un seul atome par site</a:t>
            </a:r>
            <a:endParaRPr lang="fr-FR" altLang="fr-FR" sz="3200" b="1" i="1" dirty="0">
              <a:solidFill>
                <a:schemeClr val="tx1"/>
              </a:solidFill>
              <a:latin typeface="Calibri" pitchFamily="34" charset="0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971600" y="913700"/>
            <a:ext cx="3355018" cy="1847480"/>
            <a:chOff x="107504" y="4725144"/>
            <a:chExt cx="3355018" cy="1847480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212" y="4725144"/>
              <a:ext cx="3183230" cy="1368152"/>
            </a:xfrm>
            <a:prstGeom prst="rect">
              <a:avLst/>
            </a:prstGeom>
          </p:spPr>
        </p:pic>
        <p:sp>
          <p:nvSpPr>
            <p:cNvPr id="73" name="ZoneTexte 72"/>
            <p:cNvSpPr txBox="1"/>
            <p:nvPr/>
          </p:nvSpPr>
          <p:spPr>
            <a:xfrm>
              <a:off x="827584" y="6165304"/>
              <a:ext cx="22322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smtClean="0">
                  <a:latin typeface="Calibri" panose="020F0502020204030204" pitchFamily="34" charset="0"/>
                </a:rPr>
                <a:t>Un ou deux atome par site</a:t>
              </a:r>
              <a:endParaRPr lang="fr-FR" sz="1400" b="1" dirty="0">
                <a:latin typeface="Calibri" panose="020F0502020204030204" pitchFamily="34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07504" y="4725144"/>
              <a:ext cx="3355018" cy="1847480"/>
            </a:xfrm>
            <a:prstGeom prst="wedgeRectCallout">
              <a:avLst>
                <a:gd name="adj1" fmla="val -14662"/>
                <a:gd name="adj2" fmla="val 79487"/>
              </a:avLst>
            </a:prstGeom>
            <a:noFill/>
            <a:ln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" name="Groupe 3"/>
          <p:cNvGrpSpPr/>
          <p:nvPr/>
        </p:nvGrpSpPr>
        <p:grpSpPr>
          <a:xfrm>
            <a:off x="5109343" y="1201732"/>
            <a:ext cx="3423097" cy="1847480"/>
            <a:chOff x="5213661" y="4583837"/>
            <a:chExt cx="3423097" cy="1847480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6921" y="4749872"/>
              <a:ext cx="3181114" cy="1342807"/>
            </a:xfrm>
            <a:prstGeom prst="rect">
              <a:avLst/>
            </a:prstGeom>
          </p:spPr>
        </p:pic>
        <p:sp>
          <p:nvSpPr>
            <p:cNvPr id="14" name="ZoneTexte 13"/>
            <p:cNvSpPr txBox="1"/>
            <p:nvPr/>
          </p:nvSpPr>
          <p:spPr>
            <a:xfrm>
              <a:off x="6063920" y="6092679"/>
              <a:ext cx="18498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smtClean="0">
                  <a:latin typeface="Calibri" panose="020F0502020204030204" pitchFamily="34" charset="0"/>
                </a:rPr>
                <a:t>Un seul atome par site</a:t>
              </a:r>
              <a:endParaRPr lang="fr-FR" sz="1400" b="1" dirty="0">
                <a:latin typeface="Calibri" panose="020F0502020204030204" pitchFamily="34" charset="0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5213661" y="4583837"/>
              <a:ext cx="3423097" cy="1847480"/>
            </a:xfrm>
            <a:prstGeom prst="wedgeRectCallout">
              <a:avLst>
                <a:gd name="adj1" fmla="val -90743"/>
                <a:gd name="adj2" fmla="val 84233"/>
              </a:avLst>
            </a:prstGeom>
            <a:noFill/>
            <a:ln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4893104" y="4845036"/>
            <a:ext cx="2448272" cy="1583153"/>
            <a:chOff x="5901216" y="4629012"/>
            <a:chExt cx="2448272" cy="1583153"/>
          </a:xfrm>
        </p:grpSpPr>
        <p:pic>
          <p:nvPicPr>
            <p:cNvPr id="42" name="Image 4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07" t="45740" r="38452" b="5507"/>
            <a:stretch/>
          </p:blipFill>
          <p:spPr>
            <a:xfrm>
              <a:off x="6228184" y="5110692"/>
              <a:ext cx="1670427" cy="982604"/>
            </a:xfrm>
            <a:prstGeom prst="rect">
              <a:avLst/>
            </a:prstGeom>
          </p:spPr>
        </p:pic>
        <p:sp>
          <p:nvSpPr>
            <p:cNvPr id="43" name="Rectangle 42"/>
            <p:cNvSpPr/>
            <p:nvPr/>
          </p:nvSpPr>
          <p:spPr>
            <a:xfrm>
              <a:off x="5901216" y="4629012"/>
              <a:ext cx="2448272" cy="1583153"/>
            </a:xfrm>
            <a:prstGeom prst="wedgeRectCallout">
              <a:avLst>
                <a:gd name="adj1" fmla="val -57407"/>
                <a:gd name="adj2" fmla="val -73588"/>
              </a:avLst>
            </a:prstGeom>
            <a:noFill/>
            <a:ln w="28575">
              <a:solidFill>
                <a:srgbClr val="00999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5969547" y="4725144"/>
              <a:ext cx="22748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rgbClr val="009999"/>
                  </a:solidFill>
                  <a:latin typeface="Calibri" panose="020F0502020204030204" pitchFamily="34" charset="0"/>
                </a:rPr>
                <a:t>Préparation d’état :</a:t>
              </a:r>
              <a:endParaRPr lang="fr-FR" b="1" dirty="0">
                <a:solidFill>
                  <a:srgbClr val="009999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45" name="Rectangle 44"/>
          <p:cNvSpPr/>
          <p:nvPr/>
        </p:nvSpPr>
        <p:spPr>
          <a:xfrm>
            <a:off x="6084168" y="3265236"/>
            <a:ext cx="2880320" cy="446397"/>
          </a:xfrm>
          <a:prstGeom prst="wedgeRectCallout">
            <a:avLst>
              <a:gd name="adj1" fmla="val -50844"/>
              <a:gd name="adj2" fmla="val 139506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ZoneTexte 1"/>
          <p:cNvSpPr txBox="1">
            <a:spLocks noChangeArrowheads="1"/>
          </p:cNvSpPr>
          <p:nvPr/>
        </p:nvSpPr>
        <p:spPr bwMode="auto">
          <a:xfrm>
            <a:off x="6243858" y="3310120"/>
            <a:ext cx="2592288" cy="33855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 b="1" dirty="0" smtClean="0">
                <a:latin typeface="Calibri" pitchFamily="34" charset="0"/>
              </a:rPr>
              <a:t>Analyse Stern et Gerlach</a:t>
            </a:r>
            <a:endParaRPr lang="fr-FR" altLang="fr-FR" sz="1600" b="1" dirty="0">
              <a:latin typeface="Calibri" pitchFamily="34" charset="0"/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611560" y="3391618"/>
            <a:ext cx="6142199" cy="1189510"/>
            <a:chOff x="323528" y="2852941"/>
            <a:chExt cx="6142199" cy="1189510"/>
          </a:xfrm>
        </p:grpSpPr>
        <p:grpSp>
          <p:nvGrpSpPr>
            <p:cNvPr id="5" name="Groupe 4"/>
            <p:cNvGrpSpPr/>
            <p:nvPr/>
          </p:nvGrpSpPr>
          <p:grpSpPr>
            <a:xfrm>
              <a:off x="323528" y="2852941"/>
              <a:ext cx="6142199" cy="1189510"/>
              <a:chOff x="3611782" y="4324127"/>
              <a:chExt cx="5312771" cy="843941"/>
            </a:xfrm>
          </p:grpSpPr>
          <p:pic>
            <p:nvPicPr>
              <p:cNvPr id="17414" name="Picture 26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14428" y="4324127"/>
                <a:ext cx="4810125" cy="608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415" name="Text Box 42"/>
              <p:cNvSpPr txBox="1">
                <a:spLocks noChangeArrowheads="1"/>
              </p:cNvSpPr>
              <p:nvPr/>
            </p:nvSpPr>
            <p:spPr bwMode="auto">
              <a:xfrm>
                <a:off x="3611782" y="4782841"/>
                <a:ext cx="595102" cy="3712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400" b="1" dirty="0">
                    <a:latin typeface="Calibri" pitchFamily="34" charset="0"/>
                  </a:rPr>
                  <a:t>BEC 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400" b="1" i="1" dirty="0" err="1" smtClean="0">
                    <a:latin typeface="Calibri" pitchFamily="34" charset="0"/>
                  </a:rPr>
                  <a:t>m</a:t>
                </a:r>
                <a:r>
                  <a:rPr lang="fr-FR" altLang="fr-FR" sz="1400" b="1" i="1" baseline="-25000" dirty="0" err="1" smtClean="0">
                    <a:latin typeface="Calibri" pitchFamily="34" charset="0"/>
                  </a:rPr>
                  <a:t>S</a:t>
                </a:r>
                <a:r>
                  <a:rPr lang="fr-FR" altLang="fr-FR" sz="1400" b="1" i="1" baseline="-25000" dirty="0" smtClean="0">
                    <a:latin typeface="Calibri" pitchFamily="34" charset="0"/>
                  </a:rPr>
                  <a:t> </a:t>
                </a:r>
                <a:r>
                  <a:rPr lang="fr-FR" altLang="fr-FR" sz="1400" b="1" dirty="0" smtClean="0">
                    <a:latin typeface="Calibri" pitchFamily="34" charset="0"/>
                  </a:rPr>
                  <a:t>= -3</a:t>
                </a:r>
                <a:endParaRPr lang="fr-FR" altLang="fr-FR" sz="1400" b="1" dirty="0">
                  <a:latin typeface="Calibri" pitchFamily="34" charset="0"/>
                </a:endParaRPr>
              </a:p>
            </p:txBody>
          </p:sp>
          <p:sp>
            <p:nvSpPr>
              <p:cNvPr id="17416" name="Text Box 47"/>
              <p:cNvSpPr txBox="1">
                <a:spLocks noChangeArrowheads="1"/>
              </p:cNvSpPr>
              <p:nvPr/>
            </p:nvSpPr>
            <p:spPr bwMode="auto">
              <a:xfrm>
                <a:off x="7313240" y="4523535"/>
                <a:ext cx="263525" cy="2504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800" b="1" dirty="0">
                    <a:latin typeface="Calibri" pitchFamily="34" charset="0"/>
                  </a:rPr>
                  <a:t>t</a:t>
                </a:r>
              </a:p>
            </p:txBody>
          </p:sp>
          <p:sp>
            <p:nvSpPr>
              <p:cNvPr id="17417" name="Line 48"/>
              <p:cNvSpPr>
                <a:spLocks noChangeShapeType="1"/>
              </p:cNvSpPr>
              <p:nvPr/>
            </p:nvSpPr>
            <p:spPr bwMode="auto">
              <a:xfrm flipH="1">
                <a:off x="7027490" y="4667027"/>
                <a:ext cx="3397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418" name="Line 49"/>
              <p:cNvSpPr>
                <a:spLocks noChangeShapeType="1"/>
              </p:cNvSpPr>
              <p:nvPr/>
            </p:nvSpPr>
            <p:spPr bwMode="auto">
              <a:xfrm flipV="1">
                <a:off x="7514853" y="4667027"/>
                <a:ext cx="47148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17420" name="Group 16"/>
              <p:cNvGrpSpPr>
                <a:grpSpLocks/>
              </p:cNvGrpSpPr>
              <p:nvPr/>
            </p:nvGrpSpPr>
            <p:grpSpPr bwMode="auto">
              <a:xfrm>
                <a:off x="6443290" y="4441602"/>
                <a:ext cx="730250" cy="552450"/>
                <a:chOff x="1247" y="3022"/>
                <a:chExt cx="681" cy="511"/>
              </a:xfrm>
            </p:grpSpPr>
            <p:grpSp>
              <p:nvGrpSpPr>
                <p:cNvPr id="17434" name="Group 10"/>
                <p:cNvGrpSpPr>
                  <a:grpSpLocks/>
                </p:cNvGrpSpPr>
                <p:nvPr/>
              </p:nvGrpSpPr>
              <p:grpSpPr bwMode="auto">
                <a:xfrm>
                  <a:off x="1429" y="3022"/>
                  <a:ext cx="317" cy="510"/>
                  <a:chOff x="431" y="2931"/>
                  <a:chExt cx="952" cy="590"/>
                </a:xfrm>
              </p:grpSpPr>
              <p:sp>
                <p:nvSpPr>
                  <p:cNvPr id="17437" name="Line 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31" y="2931"/>
                    <a:ext cx="952" cy="590"/>
                  </a:xfrm>
                  <a:prstGeom prst="line">
                    <a:avLst/>
                  </a:prstGeom>
                  <a:noFill/>
                  <a:ln w="19050">
                    <a:solidFill>
                      <a:srgbClr val="00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7438" name="Line 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83" y="2931"/>
                    <a:ext cx="0" cy="590"/>
                  </a:xfrm>
                  <a:prstGeom prst="line">
                    <a:avLst/>
                  </a:prstGeom>
                  <a:noFill/>
                  <a:ln w="19050">
                    <a:solidFill>
                      <a:srgbClr val="00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sp>
              <p:nvSpPr>
                <p:cNvPr id="17435" name="Line 20"/>
                <p:cNvSpPr>
                  <a:spLocks noChangeShapeType="1"/>
                </p:cNvSpPr>
                <p:nvPr/>
              </p:nvSpPr>
              <p:spPr bwMode="auto">
                <a:xfrm>
                  <a:off x="1247" y="3533"/>
                  <a:ext cx="182" cy="0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436" name="Line 21"/>
                <p:cNvSpPr>
                  <a:spLocks noChangeShapeType="1"/>
                </p:cNvSpPr>
                <p:nvPr/>
              </p:nvSpPr>
              <p:spPr bwMode="auto">
                <a:xfrm>
                  <a:off x="1746" y="3533"/>
                  <a:ext cx="182" cy="0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17422" name="Freeform 40"/>
              <p:cNvSpPr>
                <a:spLocks/>
              </p:cNvSpPr>
              <p:nvPr/>
            </p:nvSpPr>
            <p:spPr bwMode="auto">
              <a:xfrm>
                <a:off x="4982790" y="4636864"/>
                <a:ext cx="107950" cy="300038"/>
              </a:xfrm>
              <a:custGeom>
                <a:avLst/>
                <a:gdLst>
                  <a:gd name="T0" fmla="*/ 0 w 136"/>
                  <a:gd name="T1" fmla="*/ 2147483647 h 363"/>
                  <a:gd name="T2" fmla="*/ 0 w 136"/>
                  <a:gd name="T3" fmla="*/ 0 h 363"/>
                  <a:gd name="T4" fmla="*/ 2147483647 w 136"/>
                  <a:gd name="T5" fmla="*/ 0 h 363"/>
                  <a:gd name="T6" fmla="*/ 2147483647 w 136"/>
                  <a:gd name="T7" fmla="*/ 2147483647 h 36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6" h="363">
                    <a:moveTo>
                      <a:pt x="0" y="363"/>
                    </a:moveTo>
                    <a:lnTo>
                      <a:pt x="0" y="0"/>
                    </a:lnTo>
                    <a:lnTo>
                      <a:pt x="136" y="0"/>
                    </a:lnTo>
                    <a:lnTo>
                      <a:pt x="136" y="363"/>
                    </a:lnTo>
                  </a:path>
                </a:pathLst>
              </a:custGeom>
              <a:noFill/>
              <a:ln w="3810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424" name="Rectangle 52"/>
              <p:cNvSpPr>
                <a:spLocks noChangeArrowheads="1"/>
              </p:cNvSpPr>
              <p:nvPr/>
            </p:nvSpPr>
            <p:spPr bwMode="auto">
              <a:xfrm>
                <a:off x="4776236" y="4949704"/>
                <a:ext cx="547960" cy="2183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400" b="1" i="1" dirty="0" err="1" smtClean="0">
                    <a:latin typeface="Calibri" pitchFamily="34" charset="0"/>
                  </a:rPr>
                  <a:t>m</a:t>
                </a:r>
                <a:r>
                  <a:rPr lang="fr-FR" altLang="fr-FR" sz="1400" b="1" i="1" baseline="-25000" dirty="0" err="1" smtClean="0">
                    <a:latin typeface="Calibri" pitchFamily="34" charset="0"/>
                  </a:rPr>
                  <a:t>S</a:t>
                </a:r>
                <a:r>
                  <a:rPr lang="fr-FR" altLang="fr-FR" sz="1400" b="1" i="1" baseline="-25000" dirty="0" smtClean="0">
                    <a:latin typeface="Calibri" pitchFamily="34" charset="0"/>
                  </a:rPr>
                  <a:t> </a:t>
                </a:r>
                <a:r>
                  <a:rPr lang="fr-FR" altLang="fr-FR" sz="1400" b="1" dirty="0" smtClean="0">
                    <a:latin typeface="Calibri" pitchFamily="34" charset="0"/>
                  </a:rPr>
                  <a:t>= 3</a:t>
                </a:r>
                <a:endParaRPr lang="fr-FR" altLang="fr-FR" sz="1400" b="1" dirty="0">
                  <a:latin typeface="Calibri" pitchFamily="34" charset="0"/>
                </a:endParaRPr>
              </a:p>
            </p:txBody>
          </p:sp>
          <p:sp>
            <p:nvSpPr>
              <p:cNvPr id="17425" name="Freeform 40"/>
              <p:cNvSpPr>
                <a:spLocks/>
              </p:cNvSpPr>
              <p:nvPr/>
            </p:nvSpPr>
            <p:spPr bwMode="auto">
              <a:xfrm>
                <a:off x="6148015" y="4646389"/>
                <a:ext cx="106363" cy="300038"/>
              </a:xfrm>
              <a:custGeom>
                <a:avLst/>
                <a:gdLst>
                  <a:gd name="T0" fmla="*/ 0 w 136"/>
                  <a:gd name="T1" fmla="*/ 2147483647 h 363"/>
                  <a:gd name="T2" fmla="*/ 0 w 136"/>
                  <a:gd name="T3" fmla="*/ 0 h 363"/>
                  <a:gd name="T4" fmla="*/ 2147483647 w 136"/>
                  <a:gd name="T5" fmla="*/ 0 h 363"/>
                  <a:gd name="T6" fmla="*/ 2147483647 w 136"/>
                  <a:gd name="T7" fmla="*/ 2147483647 h 36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6" h="363">
                    <a:moveTo>
                      <a:pt x="0" y="363"/>
                    </a:moveTo>
                    <a:lnTo>
                      <a:pt x="0" y="0"/>
                    </a:lnTo>
                    <a:lnTo>
                      <a:pt x="136" y="0"/>
                    </a:lnTo>
                    <a:lnTo>
                      <a:pt x="136" y="363"/>
                    </a:lnTo>
                  </a:path>
                </a:pathLst>
              </a:custGeom>
              <a:noFill/>
              <a:ln w="3810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429" name="Rectangle 52"/>
              <p:cNvSpPr>
                <a:spLocks noChangeArrowheads="1"/>
              </p:cNvSpPr>
              <p:nvPr/>
            </p:nvSpPr>
            <p:spPr bwMode="auto">
              <a:xfrm>
                <a:off x="5922095" y="4949704"/>
                <a:ext cx="595102" cy="2183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400" b="1" i="1" dirty="0" err="1" smtClean="0">
                    <a:latin typeface="Calibri" pitchFamily="34" charset="0"/>
                  </a:rPr>
                  <a:t>m</a:t>
                </a:r>
                <a:r>
                  <a:rPr lang="fr-FR" altLang="fr-FR" sz="1400" b="1" i="1" baseline="-25000" dirty="0" err="1" smtClean="0">
                    <a:latin typeface="Calibri" pitchFamily="34" charset="0"/>
                  </a:rPr>
                  <a:t>S</a:t>
                </a:r>
                <a:r>
                  <a:rPr lang="fr-FR" altLang="fr-FR" sz="1400" b="1" i="1" baseline="-25000" dirty="0" smtClean="0">
                    <a:latin typeface="Calibri" pitchFamily="34" charset="0"/>
                  </a:rPr>
                  <a:t> </a:t>
                </a:r>
                <a:r>
                  <a:rPr lang="fr-FR" altLang="fr-FR" sz="1400" b="1" dirty="0" smtClean="0">
                    <a:latin typeface="Calibri" pitchFamily="34" charset="0"/>
                  </a:rPr>
                  <a:t>= -</a:t>
                </a:r>
                <a:r>
                  <a:rPr lang="fr-FR" altLang="fr-FR" sz="1400" b="1" dirty="0">
                    <a:latin typeface="Calibri" pitchFamily="34" charset="0"/>
                  </a:rPr>
                  <a:t>3</a:t>
                </a:r>
              </a:p>
            </p:txBody>
          </p:sp>
        </p:grpSp>
        <p:sp>
          <p:nvSpPr>
            <p:cNvPr id="44" name="Text Box 47"/>
            <p:cNvSpPr txBox="1">
              <a:spLocks noChangeArrowheads="1"/>
            </p:cNvSpPr>
            <p:nvPr/>
          </p:nvSpPr>
          <p:spPr bwMode="auto">
            <a:xfrm>
              <a:off x="2566465" y="3212976"/>
              <a:ext cx="34336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 dirty="0" smtClean="0">
                  <a:latin typeface="Calibri" pitchFamily="34" charset="0"/>
                </a:rPr>
                <a:t>t</a:t>
              </a:r>
              <a:r>
                <a:rPr lang="fr-FR" altLang="fr-FR" sz="1800" b="1" baseline="-25000" dirty="0" smtClean="0">
                  <a:latin typeface="Calibri" pitchFamily="34" charset="0"/>
                </a:rPr>
                <a:t>0</a:t>
              </a:r>
              <a:endParaRPr lang="fr-FR" altLang="fr-FR" sz="1800" b="1" baseline="-25000" dirty="0">
                <a:latin typeface="Calibri" pitchFamily="34" charset="0"/>
              </a:endParaRPr>
            </a:p>
          </p:txBody>
        </p:sp>
        <p:sp>
          <p:nvSpPr>
            <p:cNvPr id="48" name="Line 48"/>
            <p:cNvSpPr>
              <a:spLocks noChangeShapeType="1"/>
            </p:cNvSpPr>
            <p:nvPr/>
          </p:nvSpPr>
          <p:spPr bwMode="auto">
            <a:xfrm flipH="1">
              <a:off x="2070191" y="3407260"/>
              <a:ext cx="4855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9" name="Line 49"/>
            <p:cNvSpPr>
              <a:spLocks noChangeShapeType="1"/>
            </p:cNvSpPr>
            <p:nvPr/>
          </p:nvSpPr>
          <p:spPr bwMode="auto">
            <a:xfrm flipV="1">
              <a:off x="2851866" y="3407260"/>
              <a:ext cx="34707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46" name="Picture 65" descr="R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261" y="4825272"/>
            <a:ext cx="2602699" cy="184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ctangle 49"/>
          <p:cNvSpPr/>
          <p:nvPr/>
        </p:nvSpPr>
        <p:spPr>
          <a:xfrm>
            <a:off x="1363598" y="5652219"/>
            <a:ext cx="832138" cy="4410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51" name="Object 70"/>
          <p:cNvGraphicFramePr>
            <a:graphicFrameLocks noChangeAspect="1"/>
          </p:cNvGraphicFramePr>
          <p:nvPr>
            <p:extLst/>
          </p:nvPr>
        </p:nvGraphicFramePr>
        <p:xfrm>
          <a:off x="418302" y="5661248"/>
          <a:ext cx="1489402" cy="441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60" name="Equation" r:id="rId8" imgW="812447" imgH="241195" progId="Equation.3">
                  <p:embed/>
                </p:oleObj>
              </mc:Choice>
              <mc:Fallback>
                <p:oleObj name="Equation" r:id="rId8" imgW="812447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302" y="5661248"/>
                        <a:ext cx="1489402" cy="4410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Rectangle 51"/>
          <p:cNvSpPr/>
          <p:nvPr/>
        </p:nvSpPr>
        <p:spPr>
          <a:xfrm>
            <a:off x="230115" y="4953617"/>
            <a:ext cx="4096503" cy="1681462"/>
          </a:xfrm>
          <a:prstGeom prst="wedgeRectCallout">
            <a:avLst>
              <a:gd name="adj1" fmla="val 18234"/>
              <a:gd name="adj2" fmla="val -90884"/>
            </a:avLst>
          </a:prstGeom>
          <a:noFill/>
          <a:ln>
            <a:solidFill>
              <a:srgbClr val="CC66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ZoneTexte 52"/>
          <p:cNvSpPr txBox="1"/>
          <p:nvPr/>
        </p:nvSpPr>
        <p:spPr>
          <a:xfrm>
            <a:off x="467544" y="6053226"/>
            <a:ext cx="15484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Calibri" panose="020F0502020204030204" pitchFamily="34" charset="0"/>
                <a:sym typeface="Wingdings 3" panose="05040102010807070707" pitchFamily="18" charset="2"/>
              </a:rPr>
              <a:t> </a:t>
            </a:r>
            <a:r>
              <a:rPr lang="fr-FR" sz="2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Pertes !</a:t>
            </a:r>
            <a:endParaRPr lang="fr-FR" sz="20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961055" y="3090446"/>
            <a:ext cx="8188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Réseau</a:t>
            </a:r>
            <a:endParaRPr lang="fr-FR" sz="16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 rot="17820000">
            <a:off x="3377375" y="3564770"/>
            <a:ext cx="1495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accent6"/>
                </a:solidFill>
                <a:latin typeface="Calibri" panose="020F0502020204030204" pitchFamily="34" charset="0"/>
              </a:rPr>
              <a:t>Effet</a:t>
            </a:r>
          </a:p>
          <a:p>
            <a:pPr algn="ctr"/>
            <a:r>
              <a:rPr lang="fr-FR" sz="1400" b="1" dirty="0" smtClean="0">
                <a:solidFill>
                  <a:schemeClr val="accent6"/>
                </a:solidFill>
                <a:latin typeface="Calibri" panose="020F0502020204030204" pitchFamily="34" charset="0"/>
              </a:rPr>
              <a:t>quadratique</a:t>
            </a:r>
            <a:endParaRPr lang="fr-FR" sz="1400" b="1" dirty="0">
              <a:solidFill>
                <a:schemeClr val="accent6"/>
              </a:solidFill>
              <a:latin typeface="Calibri" panose="020F0502020204030204" pitchFamily="34" charset="0"/>
            </a:endParaRPr>
          </a:p>
        </p:txBody>
      </p:sp>
      <p:sp>
        <p:nvSpPr>
          <p:cNvPr id="56" name="Text Box 29"/>
          <p:cNvSpPr txBox="1">
            <a:spLocks noChangeArrowheads="1"/>
          </p:cNvSpPr>
          <p:nvPr/>
        </p:nvSpPr>
        <p:spPr bwMode="auto">
          <a:xfrm>
            <a:off x="323528" y="5013183"/>
            <a:ext cx="32118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None/>
            </a:pPr>
            <a:r>
              <a:rPr lang="fr-FR" altLang="fr-FR" sz="1800" b="1" dirty="0" smtClean="0">
                <a:solidFill>
                  <a:srgbClr val="CC6600"/>
                </a:solidFill>
                <a:latin typeface="Calibri" pitchFamily="34" charset="0"/>
              </a:rPr>
              <a:t>Relaxation dipolaire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fr-FR" altLang="fr-FR" sz="1800" b="1" dirty="0" smtClean="0">
                <a:latin typeface="Calibri" pitchFamily="34" charset="0"/>
              </a:rPr>
              <a:t>à </a:t>
            </a:r>
            <a:r>
              <a:rPr lang="fr-FR" altLang="fr-FR" sz="1800" b="1" dirty="0">
                <a:latin typeface="Calibri" pitchFamily="34" charset="0"/>
              </a:rPr>
              <a:t>champ </a:t>
            </a:r>
            <a:r>
              <a:rPr lang="fr-FR" altLang="fr-FR" sz="1800" b="1" dirty="0" smtClean="0">
                <a:latin typeface="Calibri" pitchFamily="34" charset="0"/>
              </a:rPr>
              <a:t>élevé : </a:t>
            </a:r>
            <a:r>
              <a:rPr lang="fr-FR" altLang="fr-FR" sz="1800" b="1" i="1" dirty="0" smtClean="0">
                <a:latin typeface="Calibri" pitchFamily="34" charset="0"/>
              </a:rPr>
              <a:t>B </a:t>
            </a:r>
            <a:r>
              <a:rPr lang="fr-FR" altLang="fr-FR" sz="1800" b="1" i="1" dirty="0">
                <a:latin typeface="Calibri" pitchFamily="34" charset="0"/>
              </a:rPr>
              <a:t>~ 15 </a:t>
            </a:r>
            <a:r>
              <a:rPr lang="fr-FR" altLang="fr-FR" sz="1800" b="1" i="1" dirty="0" smtClean="0">
                <a:latin typeface="Calibri" pitchFamily="34" charset="0"/>
              </a:rPr>
              <a:t>MHz</a:t>
            </a:r>
            <a:endParaRPr lang="fr-FR" altLang="fr-FR" sz="1800" dirty="0">
              <a:latin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95736" y="5733256"/>
            <a:ext cx="504056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367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69"/>
          <p:cNvSpPr>
            <a:spLocks noChangeArrowheads="1"/>
          </p:cNvSpPr>
          <p:nvPr/>
        </p:nvSpPr>
        <p:spPr bwMode="auto">
          <a:xfrm>
            <a:off x="3818379" y="980728"/>
            <a:ext cx="5146109" cy="382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tabLst>
                <a:tab pos="265113" algn="l"/>
              </a:tabLst>
            </a:pPr>
            <a:r>
              <a:rPr lang="fr-FR" altLang="fr-FR" sz="2000" b="1" dirty="0">
                <a:solidFill>
                  <a:schemeClr val="hlink"/>
                </a:solidFill>
                <a:latin typeface="Calibri" pitchFamily="34" charset="0"/>
              </a:rPr>
              <a:t> </a:t>
            </a:r>
            <a:r>
              <a:rPr lang="fr-FR" altLang="fr-FR" sz="2000" b="1" dirty="0" smtClean="0">
                <a:solidFill>
                  <a:schemeClr val="hlink"/>
                </a:solidFill>
                <a:latin typeface="Calibri" pitchFamily="34" charset="0"/>
              </a:rPr>
              <a:t>Dynamique !</a:t>
            </a:r>
            <a:endParaRPr lang="fr-FR" altLang="fr-FR" sz="2000" b="1" dirty="0">
              <a:latin typeface="Calibri" pitchFamily="34" charset="0"/>
            </a:endParaRPr>
          </a:p>
        </p:txBody>
      </p:sp>
      <p:sp>
        <p:nvSpPr>
          <p:cNvPr id="20" name="Titre 1"/>
          <p:cNvSpPr txBox="1">
            <a:spLocks/>
          </p:cNvSpPr>
          <p:nvPr/>
        </p:nvSpPr>
        <p:spPr>
          <a:xfrm>
            <a:off x="423244" y="105321"/>
            <a:ext cx="7781925" cy="5873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fr-FR" altLang="fr-FR" sz="3200" b="1" i="1" dirty="0" smtClean="0">
                <a:solidFill>
                  <a:schemeClr val="tx1"/>
                </a:solidFill>
                <a:latin typeface="Calibri" pitchFamily="34" charset="0"/>
              </a:rPr>
              <a:t>Dynamique de spin</a:t>
            </a:r>
            <a:endParaRPr lang="fr-FR" altLang="fr-FR" sz="3200" b="1" i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2" name="Ellipse 21"/>
          <p:cNvSpPr/>
          <p:nvPr/>
        </p:nvSpPr>
        <p:spPr>
          <a:xfrm>
            <a:off x="8532440" y="6309320"/>
            <a:ext cx="432048" cy="432048"/>
          </a:xfrm>
          <a:prstGeom prst="ellipse">
            <a:avLst/>
          </a:prstGeom>
          <a:solidFill>
            <a:srgbClr val="818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8549584" y="6356067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Calibri" panose="020F0502020204030204" pitchFamily="34" charset="0"/>
              </a:rPr>
              <a:t>34</a:t>
            </a:r>
            <a:endParaRPr lang="fr-FR" sz="1600" b="1" dirty="0">
              <a:latin typeface="Calibri" panose="020F0502020204030204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57200" y="332656"/>
            <a:ext cx="5266928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fr-FR" altLang="fr-FR" sz="2400" b="1" dirty="0" smtClean="0">
                <a:solidFill>
                  <a:srgbClr val="FF00FF"/>
                </a:solidFill>
                <a:latin typeface="Calibri" pitchFamily="34" charset="0"/>
              </a:rPr>
              <a:t>Entre atomes distants</a:t>
            </a:r>
            <a:endParaRPr lang="fr-FR" altLang="fr-FR" sz="4400" i="1" dirty="0">
              <a:solidFill>
                <a:srgbClr val="FF00FF"/>
              </a:solidFill>
              <a:latin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5536" y="6237312"/>
            <a:ext cx="6336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tabLst>
                <a:tab pos="265113" algn="l"/>
              </a:tabLst>
            </a:pPr>
            <a:r>
              <a:rPr lang="fr-FR" altLang="fr-FR" sz="2000" b="1" dirty="0">
                <a:solidFill>
                  <a:srgbClr val="FF0000"/>
                </a:solidFill>
                <a:latin typeface="Calibri" panose="020F0502020204030204" pitchFamily="34" charset="0"/>
                <a:sym typeface="Wingdings 3" pitchFamily="18" charset="2"/>
              </a:rPr>
              <a:t></a:t>
            </a:r>
            <a:r>
              <a:rPr lang="fr-FR" altLang="fr-FR" sz="2000" b="1" dirty="0">
                <a:solidFill>
                  <a:srgbClr val="FF0000"/>
                </a:solidFill>
                <a:latin typeface="Calibri" pitchFamily="34" charset="0"/>
              </a:rPr>
              <a:t> O</a:t>
            </a:r>
            <a:r>
              <a:rPr lang="fr-FR" altLang="fr-FR" sz="2000" b="1" dirty="0" smtClean="0">
                <a:solidFill>
                  <a:srgbClr val="FF0000"/>
                </a:solidFill>
                <a:latin typeface="Calibri" pitchFamily="34" charset="0"/>
              </a:rPr>
              <a:t>bservation </a:t>
            </a:r>
            <a:r>
              <a:rPr lang="fr-FR" altLang="fr-FR" sz="2000" b="1" dirty="0">
                <a:solidFill>
                  <a:srgbClr val="FF0000"/>
                </a:solidFill>
                <a:latin typeface="Calibri" pitchFamily="34" charset="0"/>
              </a:rPr>
              <a:t>d’ interaction dipolaire </a:t>
            </a:r>
            <a:r>
              <a:rPr lang="fr-FR" altLang="fr-FR" sz="2000" b="1" dirty="0" err="1">
                <a:solidFill>
                  <a:srgbClr val="FF0000"/>
                </a:solidFill>
                <a:latin typeface="Calibri" pitchFamily="34" charset="0"/>
              </a:rPr>
              <a:t>inter-site</a:t>
            </a:r>
            <a:endParaRPr lang="fr-FR" altLang="fr-FR" sz="20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128309"/>
            <a:ext cx="3121260" cy="131691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83888"/>
            <a:ext cx="7394872" cy="525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7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"/>
          <p:cNvSpPr txBox="1">
            <a:spLocks/>
          </p:cNvSpPr>
          <p:nvPr/>
        </p:nvSpPr>
        <p:spPr>
          <a:xfrm>
            <a:off x="423244" y="105321"/>
            <a:ext cx="7781925" cy="5873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fr-FR" altLang="fr-FR" sz="3200" b="1" i="1" dirty="0" smtClean="0">
                <a:solidFill>
                  <a:schemeClr val="tx1"/>
                </a:solidFill>
                <a:latin typeface="Calibri" pitchFamily="34" charset="0"/>
              </a:rPr>
              <a:t>Echange de spin</a:t>
            </a:r>
            <a:endParaRPr lang="fr-FR" altLang="fr-FR" sz="3200" b="1" i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269" y="1340768"/>
            <a:ext cx="6864235" cy="3753197"/>
          </a:xfrm>
          <a:prstGeom prst="rect">
            <a:avLst/>
          </a:prstGeom>
          <a:ln w="28575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3" name="Rectangle 69"/>
          <p:cNvSpPr>
            <a:spLocks noChangeArrowheads="1"/>
          </p:cNvSpPr>
          <p:nvPr/>
        </p:nvSpPr>
        <p:spPr bwMode="auto">
          <a:xfrm>
            <a:off x="3430768" y="1700808"/>
            <a:ext cx="5334840" cy="38293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None/>
            </a:pPr>
            <a:r>
              <a:rPr lang="fr-FR" altLang="fr-FR" sz="2000" b="1" dirty="0" smtClean="0">
                <a:latin typeface="Calibri" pitchFamily="34" charset="0"/>
              </a:rPr>
              <a:t>…A magnétisation constante</a:t>
            </a:r>
            <a:endParaRPr lang="fr-FR" altLang="fr-FR" sz="2000" b="1" dirty="0">
              <a:solidFill>
                <a:srgbClr val="FF00FF"/>
              </a:solidFill>
              <a:latin typeface="Calibri" pitchFamily="34" charset="0"/>
            </a:endParaRPr>
          </a:p>
        </p:txBody>
      </p:sp>
      <p:sp>
        <p:nvSpPr>
          <p:cNvPr id="24" name="Rectangle 68"/>
          <p:cNvSpPr>
            <a:spLocks noChangeArrowheads="1"/>
          </p:cNvSpPr>
          <p:nvPr/>
        </p:nvSpPr>
        <p:spPr bwMode="auto">
          <a:xfrm>
            <a:off x="3779912" y="5601434"/>
            <a:ext cx="5112568" cy="707886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rgbClr val="FF00FF"/>
                </a:solidFill>
                <a:sym typeface="Wingdings 3" pitchFamily="18" charset="2"/>
              </a:rPr>
              <a:t></a:t>
            </a:r>
            <a:r>
              <a:rPr lang="fr-FR" altLang="fr-FR" sz="2000" b="1" dirty="0" smtClean="0">
                <a:solidFill>
                  <a:srgbClr val="FF00FF"/>
                </a:solidFill>
                <a:latin typeface="Calibri" pitchFamily="34" charset="0"/>
              </a:rPr>
              <a:t> 1ere observation d’échange de spin dû au couplage dipolaire dans un système à N corps !</a:t>
            </a:r>
            <a:endParaRPr lang="fr-FR" altLang="fr-FR" sz="2000" b="1" dirty="0">
              <a:solidFill>
                <a:srgbClr val="FF00FF"/>
              </a:solidFill>
              <a:latin typeface="Calibri" pitchFamily="34" charset="0"/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8532440" y="6309320"/>
            <a:ext cx="432048" cy="432048"/>
          </a:xfrm>
          <a:prstGeom prst="ellipse">
            <a:avLst/>
          </a:prstGeom>
          <a:solidFill>
            <a:srgbClr val="818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8549584" y="6356067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Calibri" panose="020F0502020204030204" pitchFamily="34" charset="0"/>
              </a:rPr>
              <a:t>35</a:t>
            </a:r>
            <a:endParaRPr lang="fr-FR" sz="1600" b="1" dirty="0">
              <a:latin typeface="Calibri" panose="020F0502020204030204" pitchFamily="34" charset="0"/>
            </a:endParaRPr>
          </a:p>
        </p:txBody>
      </p:sp>
      <p:graphicFrame>
        <p:nvGraphicFramePr>
          <p:cNvPr id="29" name="Objet 28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827202622"/>
              </p:ext>
            </p:extLst>
          </p:nvPr>
        </p:nvGraphicFramePr>
        <p:xfrm>
          <a:off x="206944" y="2636912"/>
          <a:ext cx="1811337" cy="862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30" name="Équation" r:id="rId4" imgW="990360" imgH="469800" progId="Equation.3">
                  <p:embed/>
                </p:oleObj>
              </mc:Choice>
              <mc:Fallback>
                <p:oleObj name="Équation" r:id="rId4" imgW="990360" imgH="469800" progId="Equation.3">
                  <p:embed/>
                  <p:pic>
                    <p:nvPicPr>
                      <p:cNvPr id="0" name="Object 70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944" y="2636912"/>
                        <a:ext cx="1811337" cy="862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ZoneTexte 29"/>
          <p:cNvSpPr txBox="1"/>
          <p:nvPr/>
        </p:nvSpPr>
        <p:spPr>
          <a:xfrm>
            <a:off x="318897" y="1980129"/>
            <a:ext cx="1588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Calibri" panose="020F0502020204030204" pitchFamily="34" charset="0"/>
              </a:rPr>
              <a:t>Magnétisation expérimentale :</a:t>
            </a:r>
            <a:endParaRPr lang="fr-FR" sz="1600" b="1" dirty="0">
              <a:latin typeface="Calibri" panose="020F0502020204030204" pitchFamily="34" charset="0"/>
            </a:endParaRPr>
          </a:p>
        </p:txBody>
      </p:sp>
      <p:sp>
        <p:nvSpPr>
          <p:cNvPr id="31" name="Rectangle 69"/>
          <p:cNvSpPr>
            <a:spLocks noChangeArrowheads="1"/>
          </p:cNvSpPr>
          <p:nvPr/>
        </p:nvSpPr>
        <p:spPr bwMode="auto">
          <a:xfrm>
            <a:off x="3818379" y="980728"/>
            <a:ext cx="5146109" cy="382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fr-FR" altLang="fr-FR" sz="2000" b="1" dirty="0">
                <a:solidFill>
                  <a:schemeClr val="hlink"/>
                </a:solidFill>
                <a:latin typeface="Calibri" pitchFamily="34" charset="0"/>
              </a:rPr>
              <a:t> </a:t>
            </a:r>
            <a:r>
              <a:rPr lang="fr-FR" altLang="fr-FR" sz="2000" b="1" dirty="0" smtClean="0">
                <a:solidFill>
                  <a:schemeClr val="hlink"/>
                </a:solidFill>
                <a:latin typeface="Calibri" pitchFamily="34" charset="0"/>
              </a:rPr>
              <a:t>Dynamique…</a:t>
            </a:r>
            <a:endParaRPr lang="fr-FR" altLang="fr-FR" sz="2000" b="1" dirty="0">
              <a:solidFill>
                <a:schemeClr val="hlink"/>
              </a:solidFill>
              <a:latin typeface="Calibri" pitchFamily="34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57200" y="332656"/>
            <a:ext cx="5266928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fr-FR" altLang="fr-FR" sz="2400" b="1" dirty="0" smtClean="0">
                <a:solidFill>
                  <a:srgbClr val="FF00FF"/>
                </a:solidFill>
                <a:latin typeface="Calibri" pitchFamily="34" charset="0"/>
              </a:rPr>
              <a:t>Entre atomes distants</a:t>
            </a:r>
            <a:endParaRPr lang="fr-FR" altLang="fr-FR" sz="4400" i="1" dirty="0">
              <a:solidFill>
                <a:srgbClr val="FF00FF"/>
              </a:solidFill>
              <a:latin typeface="Calibri" pitchFamily="34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36" y="5280437"/>
            <a:ext cx="3121260" cy="131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14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23244" y="105321"/>
            <a:ext cx="7781925" cy="5873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fr-FR" altLang="fr-FR" sz="3200" b="1" i="1" dirty="0" smtClean="0">
                <a:solidFill>
                  <a:schemeClr val="tx1"/>
                </a:solidFill>
                <a:latin typeface="Calibri" pitchFamily="34" charset="0"/>
              </a:rPr>
              <a:t>Modèle théorique</a:t>
            </a:r>
            <a:endParaRPr lang="fr-FR" altLang="fr-FR" sz="3200" b="1" i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18" y="3431906"/>
            <a:ext cx="2998570" cy="230135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988" y="1988840"/>
            <a:ext cx="5040560" cy="4349036"/>
          </a:xfrm>
          <a:prstGeom prst="rect">
            <a:avLst/>
          </a:prstGeom>
        </p:spPr>
      </p:pic>
      <p:sp>
        <p:nvSpPr>
          <p:cNvPr id="17" name="Ellipse 16"/>
          <p:cNvSpPr/>
          <p:nvPr/>
        </p:nvSpPr>
        <p:spPr>
          <a:xfrm>
            <a:off x="8532440" y="6309320"/>
            <a:ext cx="432048" cy="432048"/>
          </a:xfrm>
          <a:prstGeom prst="ellipse">
            <a:avLst/>
          </a:prstGeom>
          <a:solidFill>
            <a:srgbClr val="818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8549584" y="6356067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Calibri" panose="020F0502020204030204" pitchFamily="34" charset="0"/>
              </a:rPr>
              <a:t>36</a:t>
            </a:r>
            <a:endParaRPr lang="fr-FR" sz="1600" b="1" dirty="0">
              <a:latin typeface="Calibri" panose="020F0502020204030204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57200" y="332656"/>
            <a:ext cx="6923112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fr-FR" altLang="fr-FR" sz="2400" b="1" dirty="0" smtClean="0">
                <a:solidFill>
                  <a:srgbClr val="FF00FF"/>
                </a:solidFill>
                <a:latin typeface="Calibri" pitchFamily="34" charset="0"/>
              </a:rPr>
              <a:t>Entre atomes distants</a:t>
            </a:r>
            <a:endParaRPr lang="fr-FR" altLang="fr-FR" sz="4400" i="1" dirty="0">
              <a:solidFill>
                <a:srgbClr val="FF00FF"/>
              </a:solidFill>
              <a:latin typeface="Calibri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5076056" y="501060"/>
            <a:ext cx="3672408" cy="1415772"/>
          </a:xfrm>
          <a:prstGeom prst="rect">
            <a:avLst/>
          </a:prstGeom>
          <a:noFill/>
          <a:ln w="28575">
            <a:solidFill>
              <a:srgbClr val="7030A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alibri" panose="020F0502020204030204" pitchFamily="34" charset="0"/>
              </a:rPr>
              <a:t>Simulations : </a:t>
            </a:r>
          </a:p>
          <a:p>
            <a:pPr algn="ctr"/>
            <a:r>
              <a:rPr lang="fr-FR" sz="2000" b="1" i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Luis Santos</a:t>
            </a:r>
          </a:p>
          <a:p>
            <a:pPr algn="ctr"/>
            <a:r>
              <a:rPr lang="fr-FR" sz="2000" b="1" i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Paolo </a:t>
            </a:r>
            <a:r>
              <a:rPr lang="fr-FR" sz="2000" b="1" i="1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Pedri</a:t>
            </a:r>
            <a:endParaRPr lang="fr-FR" sz="2000" b="1" i="1" dirty="0" smtClean="0">
              <a:solidFill>
                <a:srgbClr val="7030A0"/>
              </a:solidFill>
              <a:latin typeface="Calibri" panose="020F0502020204030204" pitchFamily="34" charset="0"/>
            </a:endParaRPr>
          </a:p>
          <a:p>
            <a:pPr algn="ctr"/>
            <a:endParaRPr lang="fr-FR" sz="1000" b="1" dirty="0" smtClean="0">
              <a:latin typeface="Calibri" panose="020F0502020204030204" pitchFamily="34" charset="0"/>
            </a:endParaRPr>
          </a:p>
          <a:p>
            <a:pPr algn="ctr"/>
            <a:r>
              <a:rPr lang="fr-FR" b="1" dirty="0" smtClean="0">
                <a:latin typeface="Calibri" panose="020F0502020204030204" pitchFamily="34" charset="0"/>
              </a:rPr>
              <a:t>Diagonalisation exacte sur plaquette</a:t>
            </a:r>
            <a:endParaRPr lang="fr-FR" b="1" dirty="0">
              <a:latin typeface="Calibri" panose="020F050202020403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835696" y="6309320"/>
            <a:ext cx="4978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Caractère à N corps du système !</a:t>
            </a:r>
            <a:endParaRPr lang="fr-FR" sz="20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23244" y="1124744"/>
            <a:ext cx="4442276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Calibri" panose="020F0502020204030204" pitchFamily="34" charset="0"/>
              </a:rPr>
              <a:t>Le modèle </a:t>
            </a:r>
            <a:r>
              <a:rPr lang="fr-FR" sz="1600" dirty="0" smtClean="0">
                <a:latin typeface="Calibri" panose="020F0502020204030204" pitchFamily="34" charset="0"/>
              </a:rPr>
              <a:t>tient compte :</a:t>
            </a:r>
          </a:p>
          <a:p>
            <a:endParaRPr lang="fr-FR" sz="900" dirty="0" smtClean="0">
              <a:latin typeface="Calibri" panose="020F0502020204030204" pitchFamily="34" charset="0"/>
            </a:endParaRP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fr-FR" sz="1600" b="1" dirty="0" smtClean="0">
                <a:latin typeface="Calibri" panose="020F0502020204030204" pitchFamily="34" charset="0"/>
              </a:rPr>
              <a:t>Passage tunnel </a:t>
            </a:r>
            <a:r>
              <a:rPr lang="fr-FR" sz="1600" dirty="0" smtClean="0">
                <a:latin typeface="Calibri" panose="020F0502020204030204" pitchFamily="34" charset="0"/>
              </a:rPr>
              <a:t>d’un site à l’autre</a:t>
            </a:r>
          </a:p>
          <a:p>
            <a:endParaRPr lang="fr-FR" sz="900" dirty="0" smtClean="0">
              <a:latin typeface="Calibri" panose="020F0502020204030204" pitchFamily="34" charset="0"/>
            </a:endParaRP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Calibri" panose="020F0502020204030204" pitchFamily="34" charset="0"/>
              </a:rPr>
              <a:t>Effet quadratique</a:t>
            </a:r>
          </a:p>
          <a:p>
            <a:r>
              <a:rPr lang="fr-FR" sz="1600" dirty="0" smtClean="0">
                <a:latin typeface="Calibri" panose="020F0502020204030204" pitchFamily="34" charset="0"/>
              </a:rPr>
              <a:t>(piège optique et réseau)</a:t>
            </a:r>
          </a:p>
          <a:p>
            <a:r>
              <a:rPr lang="fr-FR" sz="16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Valeur expérimentale : q &lt; 25 Hz</a:t>
            </a:r>
          </a:p>
          <a:p>
            <a:endParaRPr lang="fr-FR" sz="900" b="1" dirty="0" smtClean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fr-FR" sz="1600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Couplage dipolaire </a:t>
            </a:r>
            <a:r>
              <a:rPr lang="fr-FR" sz="1600" dirty="0" smtClean="0">
                <a:latin typeface="Calibri" panose="020F0502020204030204" pitchFamily="34" charset="0"/>
              </a:rPr>
              <a:t>entre les sites i et j</a:t>
            </a:r>
          </a:p>
        </p:txBody>
      </p:sp>
    </p:spTree>
    <p:extLst>
      <p:ext uri="{BB962C8B-B14F-4D97-AF65-F5344CB8AC3E}">
        <p14:creationId xmlns:p14="http://schemas.microsoft.com/office/powerpoint/2010/main" val="95713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072" y="2708920"/>
            <a:ext cx="6835097" cy="237626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660232" y="5337436"/>
            <a:ext cx="2376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On s’intéresse à l’évolution de ce système</a:t>
            </a:r>
            <a:endParaRPr lang="fr-FR" sz="20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423244" y="105321"/>
            <a:ext cx="7781925" cy="5873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fr-FR" altLang="fr-FR" sz="3200" b="1" i="1" dirty="0" smtClean="0">
                <a:solidFill>
                  <a:schemeClr val="tx1"/>
                </a:solidFill>
                <a:latin typeface="Calibri" pitchFamily="34" charset="0"/>
              </a:rPr>
              <a:t>Dynamique de spin</a:t>
            </a:r>
            <a:endParaRPr lang="fr-FR" altLang="fr-FR" sz="3200" b="1" i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91680" y="2768007"/>
            <a:ext cx="1872208" cy="3729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49" y="1268759"/>
            <a:ext cx="3183230" cy="1368154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914470" y="2761184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latin typeface="Calibri" panose="020F0502020204030204" pitchFamily="34" charset="0"/>
              </a:rPr>
              <a:t>Un ou deux atome par site</a:t>
            </a:r>
            <a:endParaRPr lang="fr-FR" sz="1400" b="1" dirty="0">
              <a:latin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6190" y="1052736"/>
            <a:ext cx="3399746" cy="2050797"/>
          </a:xfrm>
          <a:prstGeom prst="wedgeRectCallout">
            <a:avLst>
              <a:gd name="adj1" fmla="val 39580"/>
              <a:gd name="adj2" fmla="val 62129"/>
            </a:avLst>
          </a:prstGeom>
          <a:noFill/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457200" y="332656"/>
            <a:ext cx="5266928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buNone/>
            </a:pPr>
            <a:r>
              <a:rPr lang="fr-FR" sz="2400" b="1" dirty="0" smtClean="0">
                <a:solidFill>
                  <a:srgbClr val="FF00FF"/>
                </a:solidFill>
                <a:latin typeface="Calibri" panose="020F0502020204030204" pitchFamily="34" charset="0"/>
              </a:rPr>
              <a:t>Avec des doublons</a:t>
            </a:r>
            <a:endParaRPr lang="fr-FR" sz="2400" b="1" dirty="0">
              <a:solidFill>
                <a:srgbClr val="FF00FF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99021" y="1331486"/>
            <a:ext cx="2880320" cy="1285111"/>
          </a:xfrm>
          <a:prstGeom prst="wedgeRectCallout">
            <a:avLst>
              <a:gd name="adj1" fmla="val 1777"/>
              <a:gd name="adj2" fmla="val 155837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5868144" y="1693268"/>
            <a:ext cx="29422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alibri" panose="020F0502020204030204" pitchFamily="34" charset="0"/>
              </a:rPr>
              <a:t>On mesure le nombre d’atomes dans</a:t>
            </a:r>
            <a:r>
              <a:rPr lang="fr-FR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tous les états de spin</a:t>
            </a:r>
            <a:endParaRPr lang="fr-FR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ZoneTexte 1"/>
          <p:cNvSpPr txBox="1">
            <a:spLocks noChangeArrowheads="1"/>
          </p:cNvSpPr>
          <p:nvPr/>
        </p:nvSpPr>
        <p:spPr bwMode="auto">
          <a:xfrm>
            <a:off x="5971030" y="1388627"/>
            <a:ext cx="2592288" cy="33855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 b="1" dirty="0" smtClean="0">
                <a:latin typeface="Calibri" pitchFamily="34" charset="0"/>
              </a:rPr>
              <a:t>Analyse Stern et Gerlach</a:t>
            </a:r>
            <a:endParaRPr lang="fr-FR" altLang="fr-FR" sz="1600" b="1" dirty="0">
              <a:latin typeface="Calibri" pitchFamily="34" charset="0"/>
            </a:endParaRPr>
          </a:p>
        </p:txBody>
      </p:sp>
      <p:grpSp>
        <p:nvGrpSpPr>
          <p:cNvPr id="19" name="Group 88"/>
          <p:cNvGrpSpPr>
            <a:grpSpLocks/>
          </p:cNvGrpSpPr>
          <p:nvPr/>
        </p:nvGrpSpPr>
        <p:grpSpPr bwMode="auto">
          <a:xfrm>
            <a:off x="683568" y="5157192"/>
            <a:ext cx="2914650" cy="1438275"/>
            <a:chOff x="3424" y="2024"/>
            <a:chExt cx="2034" cy="1095"/>
          </a:xfrm>
        </p:grpSpPr>
        <p:sp>
          <p:nvSpPr>
            <p:cNvPr id="20" name="Line 6"/>
            <p:cNvSpPr>
              <a:spLocks noChangeShapeType="1"/>
            </p:cNvSpPr>
            <p:nvPr/>
          </p:nvSpPr>
          <p:spPr bwMode="auto">
            <a:xfrm>
              <a:off x="3575" y="2024"/>
              <a:ext cx="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Line 7"/>
            <p:cNvSpPr>
              <a:spLocks noChangeShapeType="1"/>
            </p:cNvSpPr>
            <p:nvPr/>
          </p:nvSpPr>
          <p:spPr bwMode="auto">
            <a:xfrm>
              <a:off x="3826" y="2024"/>
              <a:ext cx="20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" name="Line 8"/>
            <p:cNvSpPr>
              <a:spLocks noChangeShapeType="1"/>
            </p:cNvSpPr>
            <p:nvPr/>
          </p:nvSpPr>
          <p:spPr bwMode="auto">
            <a:xfrm>
              <a:off x="4078" y="2024"/>
              <a:ext cx="20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" name="Line 9"/>
            <p:cNvSpPr>
              <a:spLocks noChangeShapeType="1"/>
            </p:cNvSpPr>
            <p:nvPr/>
          </p:nvSpPr>
          <p:spPr bwMode="auto">
            <a:xfrm>
              <a:off x="4330" y="2024"/>
              <a:ext cx="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4" name="Line 10"/>
            <p:cNvSpPr>
              <a:spLocks noChangeShapeType="1"/>
            </p:cNvSpPr>
            <p:nvPr/>
          </p:nvSpPr>
          <p:spPr bwMode="auto">
            <a:xfrm>
              <a:off x="4581" y="2024"/>
              <a:ext cx="20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5" name="Line 11"/>
            <p:cNvSpPr>
              <a:spLocks noChangeShapeType="1"/>
            </p:cNvSpPr>
            <p:nvPr/>
          </p:nvSpPr>
          <p:spPr bwMode="auto">
            <a:xfrm>
              <a:off x="4832" y="2024"/>
              <a:ext cx="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6" name="Line 12"/>
            <p:cNvSpPr>
              <a:spLocks noChangeShapeType="1"/>
            </p:cNvSpPr>
            <p:nvPr/>
          </p:nvSpPr>
          <p:spPr bwMode="auto">
            <a:xfrm>
              <a:off x="5083" y="2024"/>
              <a:ext cx="20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7" name="Line 13"/>
            <p:cNvSpPr>
              <a:spLocks noChangeShapeType="1"/>
            </p:cNvSpPr>
            <p:nvPr/>
          </p:nvSpPr>
          <p:spPr bwMode="auto">
            <a:xfrm>
              <a:off x="3575" y="2879"/>
              <a:ext cx="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8" name="Line 14"/>
            <p:cNvSpPr>
              <a:spLocks noChangeShapeType="1"/>
            </p:cNvSpPr>
            <p:nvPr/>
          </p:nvSpPr>
          <p:spPr bwMode="auto">
            <a:xfrm>
              <a:off x="3826" y="2879"/>
              <a:ext cx="20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9" name="Line 15"/>
            <p:cNvSpPr>
              <a:spLocks noChangeShapeType="1"/>
            </p:cNvSpPr>
            <p:nvPr/>
          </p:nvSpPr>
          <p:spPr bwMode="auto">
            <a:xfrm>
              <a:off x="4078" y="2879"/>
              <a:ext cx="20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0" name="Line 16"/>
            <p:cNvSpPr>
              <a:spLocks noChangeShapeType="1"/>
            </p:cNvSpPr>
            <p:nvPr/>
          </p:nvSpPr>
          <p:spPr bwMode="auto">
            <a:xfrm>
              <a:off x="4330" y="2879"/>
              <a:ext cx="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" name="Line 17"/>
            <p:cNvSpPr>
              <a:spLocks noChangeShapeType="1"/>
            </p:cNvSpPr>
            <p:nvPr/>
          </p:nvSpPr>
          <p:spPr bwMode="auto">
            <a:xfrm>
              <a:off x="4581" y="2879"/>
              <a:ext cx="20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2" name="Line 18"/>
            <p:cNvSpPr>
              <a:spLocks noChangeShapeType="1"/>
            </p:cNvSpPr>
            <p:nvPr/>
          </p:nvSpPr>
          <p:spPr bwMode="auto">
            <a:xfrm>
              <a:off x="4832" y="2879"/>
              <a:ext cx="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" name="Line 19"/>
            <p:cNvSpPr>
              <a:spLocks noChangeShapeType="1"/>
            </p:cNvSpPr>
            <p:nvPr/>
          </p:nvSpPr>
          <p:spPr bwMode="auto">
            <a:xfrm>
              <a:off x="5083" y="2879"/>
              <a:ext cx="20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4" name="Line 20"/>
            <p:cNvSpPr>
              <a:spLocks noChangeShapeType="1"/>
            </p:cNvSpPr>
            <p:nvPr/>
          </p:nvSpPr>
          <p:spPr bwMode="auto">
            <a:xfrm flipH="1" flipV="1">
              <a:off x="3424" y="2077"/>
              <a:ext cx="252" cy="8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5" name="Line 21"/>
            <p:cNvSpPr>
              <a:spLocks noChangeShapeType="1"/>
            </p:cNvSpPr>
            <p:nvPr/>
          </p:nvSpPr>
          <p:spPr bwMode="auto">
            <a:xfrm flipH="1" flipV="1">
              <a:off x="3675" y="2077"/>
              <a:ext cx="251" cy="80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6" name="Line 22"/>
            <p:cNvSpPr>
              <a:spLocks noChangeShapeType="1"/>
            </p:cNvSpPr>
            <p:nvPr/>
          </p:nvSpPr>
          <p:spPr bwMode="auto">
            <a:xfrm flipH="1" flipV="1">
              <a:off x="3926" y="2077"/>
              <a:ext cx="252" cy="80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7" name="Line 23"/>
            <p:cNvSpPr>
              <a:spLocks noChangeShapeType="1"/>
            </p:cNvSpPr>
            <p:nvPr/>
          </p:nvSpPr>
          <p:spPr bwMode="auto">
            <a:xfrm flipH="1" flipV="1">
              <a:off x="4178" y="2077"/>
              <a:ext cx="251" cy="80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8" name="Line 24"/>
            <p:cNvSpPr>
              <a:spLocks noChangeShapeType="1"/>
            </p:cNvSpPr>
            <p:nvPr/>
          </p:nvSpPr>
          <p:spPr bwMode="auto">
            <a:xfrm flipH="1" flipV="1">
              <a:off x="4429" y="2077"/>
              <a:ext cx="252" cy="80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9" name="Line 25"/>
            <p:cNvSpPr>
              <a:spLocks noChangeShapeType="1"/>
            </p:cNvSpPr>
            <p:nvPr/>
          </p:nvSpPr>
          <p:spPr bwMode="auto">
            <a:xfrm flipH="1" flipV="1">
              <a:off x="4681" y="2077"/>
              <a:ext cx="252" cy="80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0" name="Line 26"/>
            <p:cNvSpPr>
              <a:spLocks noChangeShapeType="1"/>
            </p:cNvSpPr>
            <p:nvPr/>
          </p:nvSpPr>
          <p:spPr bwMode="auto">
            <a:xfrm flipH="1" flipV="1">
              <a:off x="4932" y="2077"/>
              <a:ext cx="251" cy="8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1" name="Line 27"/>
            <p:cNvSpPr>
              <a:spLocks noChangeShapeType="1"/>
            </p:cNvSpPr>
            <p:nvPr/>
          </p:nvSpPr>
          <p:spPr bwMode="auto">
            <a:xfrm flipH="1" flipV="1">
              <a:off x="3675" y="2077"/>
              <a:ext cx="51" cy="80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" name="Text Box 6"/>
            <p:cNvSpPr txBox="1">
              <a:spLocks noChangeArrowheads="1"/>
            </p:cNvSpPr>
            <p:nvPr/>
          </p:nvSpPr>
          <p:spPr bwMode="auto">
            <a:xfrm>
              <a:off x="3524" y="2887"/>
              <a:ext cx="1934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1400" b="1" dirty="0"/>
                <a:t> -3     -2     -1       0     1      2      3</a:t>
              </a:r>
            </a:p>
          </p:txBody>
        </p:sp>
        <p:sp>
          <p:nvSpPr>
            <p:cNvPr id="43" name="Oval 81"/>
            <p:cNvSpPr>
              <a:spLocks noChangeArrowheads="1"/>
            </p:cNvSpPr>
            <p:nvPr/>
          </p:nvSpPr>
          <p:spPr bwMode="auto">
            <a:xfrm>
              <a:off x="3612" y="2795"/>
              <a:ext cx="136" cy="136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44" name="Ellipse 37"/>
            <p:cNvSpPr>
              <a:spLocks noChangeArrowheads="1"/>
            </p:cNvSpPr>
            <p:nvPr/>
          </p:nvSpPr>
          <p:spPr bwMode="auto">
            <a:xfrm>
              <a:off x="3865" y="2795"/>
              <a:ext cx="134" cy="129"/>
            </a:xfrm>
            <a:prstGeom prst="ellipse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fr-FR" altLang="fr-FR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pic>
        <p:nvPicPr>
          <p:cNvPr id="45" name="Image 4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07" t="45740" r="38452" b="5507"/>
          <a:stretch/>
        </p:blipFill>
        <p:spPr>
          <a:xfrm>
            <a:off x="3564006" y="5449894"/>
            <a:ext cx="1512050" cy="88944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7262" y="5085011"/>
            <a:ext cx="4606531" cy="1583153"/>
          </a:xfrm>
          <a:prstGeom prst="wedgeRectCallout">
            <a:avLst>
              <a:gd name="adj1" fmla="val 28113"/>
              <a:gd name="adj2" fmla="val -73588"/>
            </a:avLst>
          </a:prstGeom>
          <a:noFill/>
          <a:ln w="28575">
            <a:solidFill>
              <a:srgbClr val="0099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/>
          <p:cNvSpPr/>
          <p:nvPr/>
        </p:nvSpPr>
        <p:spPr>
          <a:xfrm>
            <a:off x="8532440" y="6309320"/>
            <a:ext cx="432048" cy="432048"/>
          </a:xfrm>
          <a:prstGeom prst="ellipse">
            <a:avLst/>
          </a:prstGeom>
          <a:solidFill>
            <a:srgbClr val="818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/>
          <p:cNvSpPr/>
          <p:nvPr/>
        </p:nvSpPr>
        <p:spPr>
          <a:xfrm>
            <a:off x="8532440" y="6309320"/>
            <a:ext cx="432048" cy="432048"/>
          </a:xfrm>
          <a:prstGeom prst="ellipse">
            <a:avLst/>
          </a:prstGeom>
          <a:solidFill>
            <a:srgbClr val="818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ZoneTexte 48"/>
          <p:cNvSpPr txBox="1"/>
          <p:nvPr/>
        </p:nvSpPr>
        <p:spPr>
          <a:xfrm>
            <a:off x="8549584" y="6356067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Calibri" panose="020F0502020204030204" pitchFamily="34" charset="0"/>
              </a:rPr>
              <a:t>37</a:t>
            </a:r>
            <a:endParaRPr lang="fr-FR" sz="1600" b="1" dirty="0">
              <a:latin typeface="Calibri" panose="020F0502020204030204" pitchFamily="34" charset="0"/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4617239" y="3146780"/>
            <a:ext cx="8188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Réseau</a:t>
            </a:r>
            <a:endParaRPr lang="fr-FR" sz="16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50" name="ZoneTexte 49"/>
          <p:cNvSpPr txBox="1"/>
          <p:nvPr/>
        </p:nvSpPr>
        <p:spPr>
          <a:xfrm rot="18120000">
            <a:off x="3103142" y="3708786"/>
            <a:ext cx="1495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accent6"/>
                </a:solidFill>
                <a:latin typeface="Calibri" panose="020F0502020204030204" pitchFamily="34" charset="0"/>
              </a:rPr>
              <a:t>Effet</a:t>
            </a:r>
          </a:p>
          <a:p>
            <a:pPr algn="ctr"/>
            <a:r>
              <a:rPr lang="fr-FR" sz="1400" b="1" dirty="0" smtClean="0">
                <a:solidFill>
                  <a:schemeClr val="accent6"/>
                </a:solidFill>
                <a:latin typeface="Calibri" panose="020F0502020204030204" pitchFamily="34" charset="0"/>
              </a:rPr>
              <a:t>quadratique</a:t>
            </a:r>
            <a:endParaRPr lang="fr-FR" sz="1400" b="1" dirty="0">
              <a:solidFill>
                <a:schemeClr val="accent6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39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20" y="883320"/>
            <a:ext cx="4576660" cy="4301559"/>
          </a:xfrm>
          <a:prstGeom prst="rect">
            <a:avLst/>
          </a:prstGeom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423244" y="105321"/>
            <a:ext cx="7781925" cy="5873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fr-FR" altLang="fr-FR" sz="3200" b="1" i="1" dirty="0" smtClean="0">
                <a:solidFill>
                  <a:schemeClr val="tx1"/>
                </a:solidFill>
                <a:latin typeface="Calibri" pitchFamily="34" charset="0"/>
              </a:rPr>
              <a:t>Echange de spin</a:t>
            </a:r>
            <a:endParaRPr lang="fr-FR" altLang="fr-FR" sz="3200" b="1" i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51520" y="5210919"/>
            <a:ext cx="467025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fr-FR" sz="1700" b="1" dirty="0" smtClean="0">
                <a:solidFill>
                  <a:srgbClr val="3333CC"/>
                </a:solidFill>
                <a:latin typeface="Calibri" panose="020F0502020204030204" pitchFamily="34" charset="0"/>
                <a:sym typeface="Wingdings 3" pitchFamily="18" charset="2"/>
              </a:rPr>
              <a:t> </a:t>
            </a:r>
            <a:r>
              <a:rPr lang="fr-FR" altLang="fr-FR" sz="1700" dirty="0" smtClean="0">
                <a:latin typeface="Calibri" panose="020F0502020204030204" pitchFamily="34" charset="0"/>
                <a:sym typeface="Wingdings 3" pitchFamily="18" charset="2"/>
              </a:rPr>
              <a:t>F</a:t>
            </a:r>
            <a:r>
              <a:rPr lang="fr-FR" sz="1700" dirty="0" smtClean="0">
                <a:latin typeface="Calibri" panose="020F0502020204030204" pitchFamily="34" charset="0"/>
              </a:rPr>
              <a:t>réquence liée à la </a:t>
            </a:r>
            <a:r>
              <a:rPr lang="fr-FR" sz="1700" b="1" dirty="0" smtClean="0">
                <a:solidFill>
                  <a:srgbClr val="3333CC"/>
                </a:solidFill>
                <a:latin typeface="Calibri" panose="020F0502020204030204" pitchFamily="34" charset="0"/>
              </a:rPr>
              <a:t>différence d’énergie  </a:t>
            </a:r>
            <a:r>
              <a:rPr lang="fr-FR" sz="1700" dirty="0" smtClean="0">
                <a:latin typeface="Calibri" panose="020F0502020204030204" pitchFamily="34" charset="0"/>
              </a:rPr>
              <a:t>entre </a:t>
            </a:r>
            <a:r>
              <a:rPr lang="fr-FR" sz="1700" dirty="0">
                <a:latin typeface="Calibri" panose="020F0502020204030204" pitchFamily="34" charset="0"/>
              </a:rPr>
              <a:t>les deux </a:t>
            </a:r>
            <a:r>
              <a:rPr lang="fr-FR" sz="1700" dirty="0" smtClean="0">
                <a:latin typeface="Calibri" panose="020F0502020204030204" pitchFamily="34" charset="0"/>
              </a:rPr>
              <a:t>états propres </a:t>
            </a:r>
            <a:r>
              <a:rPr lang="fr-FR" sz="1700" b="1" dirty="0" smtClean="0">
                <a:solidFill>
                  <a:srgbClr val="3333CC"/>
                </a:solidFill>
                <a:latin typeface="Calibri" panose="020F0502020204030204" pitchFamily="34" charset="0"/>
              </a:rPr>
              <a:t>de la base moléculaire :</a:t>
            </a:r>
            <a:endParaRPr lang="fr-FR" sz="1700" b="1" dirty="0">
              <a:solidFill>
                <a:srgbClr val="3333CC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004048" y="2961977"/>
            <a:ext cx="332263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3333CC"/>
                </a:solidFill>
                <a:latin typeface="Calibri" panose="020F0502020204030204" pitchFamily="34" charset="0"/>
              </a:rPr>
              <a:t>Etat initial : </a:t>
            </a:r>
            <a:r>
              <a:rPr lang="fr-FR" sz="1600" dirty="0" smtClean="0">
                <a:latin typeface="Calibri" panose="020F0502020204030204" pitchFamily="34" charset="0"/>
              </a:rPr>
              <a:t>Superposition de deux états propres de la base moléculaire</a:t>
            </a:r>
            <a:endParaRPr lang="fr-FR" sz="1600" dirty="0">
              <a:latin typeface="Calibri" panose="020F0502020204030204" pitchFamily="34" charset="0"/>
            </a:endParaRPr>
          </a:p>
        </p:txBody>
      </p:sp>
      <p:graphicFrame>
        <p:nvGraphicFramePr>
          <p:cNvPr id="14" name="Obje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1824924"/>
              </p:ext>
            </p:extLst>
          </p:nvPr>
        </p:nvGraphicFramePr>
        <p:xfrm>
          <a:off x="5060475" y="3641824"/>
          <a:ext cx="2696148" cy="7050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395" name="Equation" r:id="rId4" imgW="1701800" imgH="444500" progId="Equation.3">
                  <p:embed/>
                </p:oleObj>
              </mc:Choice>
              <mc:Fallback>
                <p:oleObj name="Equation" r:id="rId4" imgW="17018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0475" y="3641824"/>
                        <a:ext cx="2696148" cy="7050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5475746"/>
              </p:ext>
            </p:extLst>
          </p:nvPr>
        </p:nvGraphicFramePr>
        <p:xfrm>
          <a:off x="5148064" y="5085184"/>
          <a:ext cx="2175449" cy="980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396" name="Équation" r:id="rId6" imgW="990360" imgH="444240" progId="Equation.3">
                  <p:embed/>
                </p:oleObj>
              </mc:Choice>
              <mc:Fallback>
                <p:oleObj name="Équation" r:id="rId6" imgW="990360" imgH="444240" progId="Equation.3">
                  <p:embed/>
                  <p:pic>
                    <p:nvPicPr>
                      <p:cNvPr id="0" name="Obje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064" y="5085184"/>
                        <a:ext cx="2175449" cy="980504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prstDash val="lgDashDot"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Ellipse 16"/>
          <p:cNvSpPr/>
          <p:nvPr/>
        </p:nvSpPr>
        <p:spPr>
          <a:xfrm>
            <a:off x="8532440" y="6309320"/>
            <a:ext cx="432048" cy="432048"/>
          </a:xfrm>
          <a:prstGeom prst="ellipse">
            <a:avLst/>
          </a:prstGeom>
          <a:solidFill>
            <a:srgbClr val="818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8549584" y="6356067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Calibri" panose="020F0502020204030204" pitchFamily="34" charset="0"/>
              </a:rPr>
              <a:t>38</a:t>
            </a:r>
            <a:endParaRPr lang="fr-FR" sz="1600" b="1" dirty="0">
              <a:latin typeface="Calibri" panose="020F0502020204030204" pitchFamily="34" charset="0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457200" y="332656"/>
            <a:ext cx="5266928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buNone/>
            </a:pPr>
            <a:r>
              <a:rPr lang="fr-FR" sz="2400" b="1" dirty="0" smtClean="0">
                <a:solidFill>
                  <a:srgbClr val="3333CC"/>
                </a:solidFill>
                <a:latin typeface="Calibri" panose="020F0502020204030204" pitchFamily="34" charset="0"/>
              </a:rPr>
              <a:t>Effet des interactions intra-site</a:t>
            </a:r>
            <a:endParaRPr lang="fr-FR" sz="2400" b="1" dirty="0">
              <a:solidFill>
                <a:srgbClr val="3333CC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88640"/>
            <a:ext cx="3306368" cy="165618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403327" y="1949931"/>
            <a:ext cx="341714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Calibri" panose="020F0502020204030204" pitchFamily="34" charset="0"/>
              </a:rPr>
              <a:t>Processus intra-site </a:t>
            </a:r>
            <a:r>
              <a:rPr lang="fr-FR" sz="1600" b="1" dirty="0" smtClean="0">
                <a:latin typeface="Calibri" panose="020F0502020204030204" pitchFamily="34" charset="0"/>
              </a:rPr>
              <a:t>déjà observé par </a:t>
            </a:r>
            <a:r>
              <a:rPr lang="fr-FR" sz="1600" dirty="0" smtClean="0">
                <a:latin typeface="Calibri" panose="020F0502020204030204" pitchFamily="34" charset="0"/>
              </a:rPr>
              <a:t>: </a:t>
            </a:r>
            <a:r>
              <a:rPr lang="fr-FR" sz="16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I</a:t>
            </a:r>
            <a:r>
              <a:rPr lang="fr-FR" sz="1600" b="1" dirty="0">
                <a:solidFill>
                  <a:srgbClr val="FF0000"/>
                </a:solidFill>
                <a:latin typeface="Calibri" panose="020F0502020204030204" pitchFamily="34" charset="0"/>
              </a:rPr>
              <a:t>. </a:t>
            </a:r>
            <a:r>
              <a:rPr lang="fr-FR" sz="16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Bloch</a:t>
            </a:r>
            <a:r>
              <a:rPr lang="fr-FR" sz="1600" b="1" baseline="30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(1)</a:t>
            </a:r>
            <a:r>
              <a:rPr lang="fr-FR" sz="16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, Chapman</a:t>
            </a:r>
            <a:r>
              <a:rPr lang="fr-FR" sz="1600" b="1" baseline="30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(2)</a:t>
            </a:r>
            <a:r>
              <a:rPr lang="fr-FR" sz="16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, </a:t>
            </a:r>
            <a:r>
              <a:rPr lang="fr-FR" sz="1600" b="1" dirty="0">
                <a:solidFill>
                  <a:srgbClr val="FF0000"/>
                </a:solidFill>
                <a:latin typeface="Calibri" panose="020F0502020204030204" pitchFamily="34" charset="0"/>
              </a:rPr>
              <a:t>K. </a:t>
            </a:r>
            <a:r>
              <a:rPr lang="fr-FR" sz="16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Sengstock</a:t>
            </a:r>
            <a:r>
              <a:rPr lang="fr-FR" sz="1600" b="1" baseline="30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(3)</a:t>
            </a:r>
            <a:r>
              <a:rPr lang="fr-FR" sz="16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, et </a:t>
            </a:r>
            <a:r>
              <a:rPr lang="fr-FR" sz="1600" b="1" dirty="0">
                <a:solidFill>
                  <a:srgbClr val="FF0000"/>
                </a:solidFill>
                <a:latin typeface="Calibri" panose="020F0502020204030204" pitchFamily="34" charset="0"/>
              </a:rPr>
              <a:t>bien d’autres</a:t>
            </a:r>
            <a:r>
              <a:rPr lang="fr-FR" sz="16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…</a:t>
            </a:r>
            <a:endParaRPr lang="fr-FR" sz="9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740352" y="5363924"/>
            <a:ext cx="13331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T</a:t>
            </a:r>
            <a:r>
              <a:rPr lang="fr-FR" sz="2000" b="1" baseline="-25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C</a:t>
            </a:r>
            <a:r>
              <a:rPr lang="fr-FR" sz="2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= 280 µs</a:t>
            </a:r>
            <a:endParaRPr lang="fr-FR" sz="20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32240" y="1070645"/>
            <a:ext cx="792088" cy="3421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211211" y="6053504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400" i="1" baseline="300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(1)</a:t>
            </a:r>
            <a:r>
              <a:rPr lang="fr-FR" sz="1400" i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Widera</a:t>
            </a:r>
            <a:r>
              <a:rPr lang="fr-FR" sz="1400" i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fr-FR" sz="1400" i="1" dirty="0">
                <a:solidFill>
                  <a:srgbClr val="C00000"/>
                </a:solidFill>
                <a:latin typeface="Calibri" panose="020F0502020204030204" pitchFamily="34" charset="0"/>
              </a:rPr>
              <a:t>et al., PRL </a:t>
            </a:r>
            <a:r>
              <a:rPr lang="fr-FR" sz="1400" b="1" i="1" dirty="0">
                <a:solidFill>
                  <a:srgbClr val="C00000"/>
                </a:solidFill>
                <a:latin typeface="Calibri" panose="020F0502020204030204" pitchFamily="34" charset="0"/>
              </a:rPr>
              <a:t>95</a:t>
            </a:r>
            <a:r>
              <a:rPr lang="fr-FR" sz="1400" i="1" dirty="0">
                <a:solidFill>
                  <a:srgbClr val="C00000"/>
                </a:solidFill>
                <a:latin typeface="Calibri" panose="020F0502020204030204" pitchFamily="34" charset="0"/>
              </a:rPr>
              <a:t>, 190405 (2005)</a:t>
            </a:r>
          </a:p>
          <a:p>
            <a:r>
              <a:rPr lang="fr-FR" sz="1400" i="1" baseline="300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(2)</a:t>
            </a:r>
            <a:r>
              <a:rPr lang="fr-FR" sz="1400" i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Gerving</a:t>
            </a:r>
            <a:r>
              <a:rPr lang="fr-FR" sz="1400" i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fr-FR" sz="1400" i="1" dirty="0">
                <a:solidFill>
                  <a:srgbClr val="C00000"/>
                </a:solidFill>
                <a:latin typeface="Calibri" panose="020F0502020204030204" pitchFamily="34" charset="0"/>
              </a:rPr>
              <a:t>et al., Nature Com, </a:t>
            </a:r>
            <a:r>
              <a:rPr lang="fr-FR" sz="1400" b="1" i="1" dirty="0">
                <a:solidFill>
                  <a:srgbClr val="C00000"/>
                </a:solidFill>
                <a:latin typeface="Calibri" panose="020F0502020204030204" pitchFamily="34" charset="0"/>
              </a:rPr>
              <a:t>3</a:t>
            </a:r>
            <a:r>
              <a:rPr lang="fr-FR" sz="1400" i="1" dirty="0">
                <a:solidFill>
                  <a:srgbClr val="C00000"/>
                </a:solidFill>
                <a:latin typeface="Calibri" panose="020F0502020204030204" pitchFamily="34" charset="0"/>
              </a:rPr>
              <a:t>, 1169, (2012)</a:t>
            </a:r>
          </a:p>
          <a:p>
            <a:r>
              <a:rPr lang="fr-FR" sz="1400" i="1" baseline="300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(3)</a:t>
            </a:r>
            <a:r>
              <a:rPr lang="fr-FR" sz="1400" i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Krauser</a:t>
            </a:r>
            <a:r>
              <a:rPr lang="fr-FR" sz="1400" i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fr-FR" sz="1400" i="1" dirty="0">
                <a:solidFill>
                  <a:srgbClr val="C00000"/>
                </a:solidFill>
                <a:latin typeface="Calibri" panose="020F0502020204030204" pitchFamily="34" charset="0"/>
              </a:rPr>
              <a:t>et al., </a:t>
            </a:r>
            <a:r>
              <a:rPr lang="en-US" sz="1400" i="1" dirty="0">
                <a:solidFill>
                  <a:srgbClr val="C00000"/>
                </a:solidFill>
                <a:latin typeface="Calibri" panose="020F0502020204030204" pitchFamily="34" charset="0"/>
              </a:rPr>
              <a:t>Science </a:t>
            </a:r>
            <a:r>
              <a:rPr lang="en-US" sz="1400" b="1" i="1" dirty="0">
                <a:solidFill>
                  <a:srgbClr val="C00000"/>
                </a:solidFill>
                <a:latin typeface="Calibri" panose="020F0502020204030204" pitchFamily="34" charset="0"/>
              </a:rPr>
              <a:t>10</a:t>
            </a:r>
            <a:r>
              <a:rPr lang="en-US" sz="1400" i="1" dirty="0">
                <a:solidFill>
                  <a:srgbClr val="C00000"/>
                </a:solidFill>
                <a:latin typeface="Calibri" panose="020F0502020204030204" pitchFamily="34" charset="0"/>
              </a:rPr>
              <a:t>, 343-6167 (2014)</a:t>
            </a:r>
            <a:endParaRPr lang="fr-FR" sz="1400" b="1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45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lipse 8"/>
          <p:cNvSpPr/>
          <p:nvPr/>
        </p:nvSpPr>
        <p:spPr>
          <a:xfrm>
            <a:off x="8532440" y="6309320"/>
            <a:ext cx="432048" cy="432048"/>
          </a:xfrm>
          <a:prstGeom prst="ellipse">
            <a:avLst/>
          </a:prstGeom>
          <a:solidFill>
            <a:srgbClr val="818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604448" y="6356067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423244" y="105321"/>
            <a:ext cx="7781925" cy="5873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fr-FR" altLang="fr-FR" sz="3200" b="1" i="1" dirty="0" smtClean="0">
                <a:solidFill>
                  <a:schemeClr val="tx1"/>
                </a:solidFill>
                <a:latin typeface="Calibri" pitchFamily="34" charset="0"/>
              </a:rPr>
              <a:t>Introduction</a:t>
            </a:r>
            <a:endParaRPr lang="fr-FR" altLang="fr-FR" sz="3200" b="1" i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20588" y="332656"/>
            <a:ext cx="6671692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b="1" dirty="0" smtClean="0">
                <a:solidFill>
                  <a:srgbClr val="009999"/>
                </a:solidFill>
                <a:latin typeface="Calibri" pitchFamily="34" charset="0"/>
              </a:rPr>
              <a:t>Explorer le magnétisme avec des atomes froids</a:t>
            </a:r>
            <a:endParaRPr lang="fr-FR" altLang="fr-FR" sz="4400" i="1" dirty="0">
              <a:solidFill>
                <a:srgbClr val="009999"/>
              </a:solidFill>
              <a:latin typeface="Calibri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78111" y="1268760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s = ½ : Super-échange</a:t>
            </a:r>
            <a:endParaRPr lang="fr-FR" sz="20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778109" y="4725144"/>
            <a:ext cx="52340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Particules dipolaires : </a:t>
            </a:r>
          </a:p>
          <a:p>
            <a:r>
              <a:rPr lang="fr-FR" dirty="0" smtClean="0">
                <a:solidFill>
                  <a:srgbClr val="C00000"/>
                </a:solidFill>
                <a:latin typeface="Calibri" panose="020F0502020204030204" pitchFamily="34" charset="0"/>
              </a:rPr>
              <a:t>Molécules (dipôle électrique) </a:t>
            </a:r>
            <a:r>
              <a:rPr lang="fr-FR" dirty="0" smtClean="0">
                <a:latin typeface="Calibri" panose="020F0502020204030204" pitchFamily="34" charset="0"/>
              </a:rPr>
              <a:t>(J. </a:t>
            </a:r>
            <a:r>
              <a:rPr lang="fr-FR" dirty="0" err="1" smtClean="0">
                <a:latin typeface="Calibri" panose="020F0502020204030204" pitchFamily="34" charset="0"/>
              </a:rPr>
              <a:t>Ye</a:t>
            </a:r>
            <a:r>
              <a:rPr lang="fr-FR" dirty="0" smtClean="0">
                <a:latin typeface="Calibri" panose="020F0502020204030204" pitchFamily="34" charset="0"/>
              </a:rPr>
              <a:t>)</a:t>
            </a:r>
            <a:r>
              <a:rPr lang="fr-FR" dirty="0" smtClean="0">
                <a:solidFill>
                  <a:srgbClr val="C00000"/>
                </a:solidFill>
                <a:latin typeface="Calibri" panose="020F0502020204030204" pitchFamily="34" charset="0"/>
              </a:rPr>
              <a:t>,</a:t>
            </a:r>
          </a:p>
          <a:p>
            <a:r>
              <a:rPr lang="fr-FR" dirty="0" smtClean="0">
                <a:solidFill>
                  <a:srgbClr val="C00000"/>
                </a:solidFill>
                <a:latin typeface="Calibri" panose="020F0502020204030204" pitchFamily="34" charset="0"/>
              </a:rPr>
              <a:t>Atomes de Rydberg (dipôle électrique) </a:t>
            </a:r>
            <a:r>
              <a:rPr lang="fr-FR" dirty="0" smtClean="0">
                <a:latin typeface="Calibri" panose="020F0502020204030204" pitchFamily="34" charset="0"/>
              </a:rPr>
              <a:t>(A. </a:t>
            </a:r>
            <a:r>
              <a:rPr lang="fr-FR" dirty="0" err="1" smtClean="0">
                <a:latin typeface="Calibri" panose="020F0502020204030204" pitchFamily="34" charset="0"/>
              </a:rPr>
              <a:t>Browaeys</a:t>
            </a:r>
            <a:r>
              <a:rPr lang="fr-FR" dirty="0" smtClean="0">
                <a:latin typeface="Calibri" panose="020F0502020204030204" pitchFamily="34" charset="0"/>
              </a:rPr>
              <a:t>),</a:t>
            </a:r>
            <a:endParaRPr lang="fr-FR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772155"/>
            <a:ext cx="3024336" cy="187286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347864" y="1908295"/>
            <a:ext cx="54884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fr-FR" sz="1600" b="1" dirty="0" err="1" smtClean="0">
                <a:latin typeface="Calibri" panose="020F0502020204030204" pitchFamily="34" charset="0"/>
              </a:rPr>
              <a:t>Corrélations</a:t>
            </a:r>
            <a:r>
              <a:rPr lang="en-US" altLang="fr-FR" sz="1600" b="1" dirty="0" smtClean="0">
                <a:latin typeface="Calibri" panose="020F0502020204030204" pitchFamily="34" charset="0"/>
              </a:rPr>
              <a:t> à </a:t>
            </a:r>
            <a:r>
              <a:rPr lang="en-US" altLang="fr-FR" sz="1600" b="1" dirty="0" err="1" smtClean="0">
                <a:latin typeface="Calibri" panose="020F0502020204030204" pitchFamily="34" charset="0"/>
              </a:rPr>
              <a:t>courte</a:t>
            </a:r>
            <a:r>
              <a:rPr lang="en-US" altLang="fr-FR" sz="1600" b="1" dirty="0" smtClean="0">
                <a:latin typeface="Calibri" panose="020F0502020204030204" pitchFamily="34" charset="0"/>
              </a:rPr>
              <a:t> </a:t>
            </a:r>
            <a:r>
              <a:rPr lang="en-US" altLang="fr-FR" sz="1600" b="1" dirty="0" err="1" smtClean="0">
                <a:latin typeface="Calibri" panose="020F0502020204030204" pitchFamily="34" charset="0"/>
              </a:rPr>
              <a:t>portée</a:t>
            </a:r>
            <a:r>
              <a:rPr lang="en-US" altLang="fr-FR" sz="1600" b="1" dirty="0" smtClean="0">
                <a:latin typeface="Calibri" panose="020F0502020204030204" pitchFamily="34" charset="0"/>
              </a:rPr>
              <a:t> et transitions de phase</a:t>
            </a:r>
          </a:p>
          <a:p>
            <a:pPr>
              <a:spcBef>
                <a:spcPct val="0"/>
              </a:spcBef>
            </a:pPr>
            <a:r>
              <a:rPr lang="en-US" altLang="fr-FR" sz="1600" dirty="0">
                <a:latin typeface="Calibri" panose="020F0502020204030204" pitchFamily="34" charset="0"/>
              </a:rPr>
              <a:t>T. </a:t>
            </a:r>
            <a:r>
              <a:rPr lang="en-US" altLang="fr-FR" sz="1600" dirty="0" err="1" smtClean="0">
                <a:latin typeface="Calibri" panose="020F0502020204030204" pitchFamily="34" charset="0"/>
              </a:rPr>
              <a:t>Esslinger</a:t>
            </a:r>
            <a:r>
              <a:rPr lang="en-US" altLang="fr-FR" sz="1600" dirty="0" smtClean="0">
                <a:latin typeface="Calibri" panose="020F0502020204030204" pitchFamily="34" charset="0"/>
              </a:rPr>
              <a:t>, R</a:t>
            </a:r>
            <a:r>
              <a:rPr lang="en-US" altLang="fr-FR" sz="1600" dirty="0">
                <a:latin typeface="Calibri" panose="020F0502020204030204" pitchFamily="34" charset="0"/>
              </a:rPr>
              <a:t>. G. </a:t>
            </a:r>
            <a:r>
              <a:rPr lang="en-US" altLang="fr-FR" sz="1600" dirty="0" err="1" smtClean="0">
                <a:latin typeface="Calibri" panose="020F0502020204030204" pitchFamily="34" charset="0"/>
              </a:rPr>
              <a:t>Hulet</a:t>
            </a:r>
            <a:r>
              <a:rPr lang="en-US" altLang="fr-FR" sz="1600" dirty="0" smtClean="0">
                <a:latin typeface="Calibri" panose="020F0502020204030204" pitchFamily="34" charset="0"/>
              </a:rPr>
              <a:t>, I</a:t>
            </a:r>
            <a:r>
              <a:rPr lang="en-US" altLang="fr-FR" sz="1600" dirty="0">
                <a:latin typeface="Calibri" panose="020F0502020204030204" pitchFamily="34" charset="0"/>
              </a:rPr>
              <a:t>. Bloch, T. Porto, W. </a:t>
            </a:r>
            <a:r>
              <a:rPr lang="en-US" altLang="fr-FR" sz="1600" dirty="0" err="1" smtClean="0">
                <a:latin typeface="Calibri" panose="020F0502020204030204" pitchFamily="34" charset="0"/>
              </a:rPr>
              <a:t>Ketterle</a:t>
            </a:r>
            <a:r>
              <a:rPr lang="en-US" altLang="fr-FR" sz="1600" dirty="0" smtClean="0">
                <a:latin typeface="Calibri" panose="020F0502020204030204" pitchFamily="34" charset="0"/>
              </a:rPr>
              <a:t>, M. Greiner</a:t>
            </a:r>
            <a:endParaRPr lang="en-US" altLang="fr-FR" sz="1600" dirty="0">
              <a:latin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891159" y="2699628"/>
            <a:ext cx="42812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fr-FR" altLang="fr-FR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Spins réels, interaction spin-spin indirecte</a:t>
            </a:r>
            <a:endParaRPr lang="fr-FR" altLang="fr-FR" b="1" dirty="0">
              <a:solidFill>
                <a:srgbClr val="009999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Text Box 26"/>
          <p:cNvSpPr txBox="1">
            <a:spLocks noChangeArrowheads="1"/>
          </p:cNvSpPr>
          <p:nvPr/>
        </p:nvSpPr>
        <p:spPr bwMode="auto">
          <a:xfrm>
            <a:off x="778109" y="5664484"/>
            <a:ext cx="400991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b="1" dirty="0" smtClean="0"/>
              <a:t>Atomes dipolaires de grand Spin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b="1" dirty="0" smtClean="0"/>
              <a:t>(dipôle magnétique)</a:t>
            </a:r>
          </a:p>
        </p:txBody>
      </p:sp>
      <p:sp>
        <p:nvSpPr>
          <p:cNvPr id="2" name="Rectangle 1"/>
          <p:cNvSpPr/>
          <p:nvPr/>
        </p:nvSpPr>
        <p:spPr>
          <a:xfrm>
            <a:off x="3851920" y="3861048"/>
            <a:ext cx="20811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fr-FR" altLang="fr-FR" sz="2000" b="1" dirty="0">
                <a:solidFill>
                  <a:srgbClr val="3333CC"/>
                </a:solidFill>
                <a:latin typeface="Calibri" panose="020F0502020204030204" pitchFamily="34" charset="0"/>
              </a:rPr>
              <a:t>Dans cette thèse :</a:t>
            </a:r>
          </a:p>
        </p:txBody>
      </p:sp>
      <p:sp>
        <p:nvSpPr>
          <p:cNvPr id="3" name="Rectangle 2"/>
          <p:cNvSpPr/>
          <p:nvPr/>
        </p:nvSpPr>
        <p:spPr>
          <a:xfrm>
            <a:off x="4015069" y="4261158"/>
            <a:ext cx="1637051" cy="400110"/>
          </a:xfrm>
          <a:prstGeom prst="rect">
            <a:avLst/>
          </a:prstGeom>
          <a:ln w="19050">
            <a:solidFill>
              <a:srgbClr val="C00000"/>
            </a:solidFill>
            <a:prstDash val="dashDot"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fr-FR" altLang="fr-FR" sz="2000" b="1" dirty="0">
                <a:latin typeface="Calibri" panose="020F0502020204030204" pitchFamily="34" charset="0"/>
              </a:rPr>
              <a:t>Le </a:t>
            </a:r>
            <a:r>
              <a:rPr lang="fr-FR" altLang="fr-FR" sz="2000" b="1" dirty="0" smtClean="0">
                <a:latin typeface="Calibri" panose="020F0502020204030204" pitchFamily="34" charset="0"/>
              </a:rPr>
              <a:t>Chrome 52</a:t>
            </a:r>
            <a:endParaRPr lang="fr-FR" altLang="fr-FR" sz="2000" b="1" dirty="0">
              <a:latin typeface="Calibri" panose="020F0502020204030204" pitchFamily="34" charset="0"/>
            </a:endParaRPr>
          </a:p>
        </p:txBody>
      </p:sp>
      <p:sp>
        <p:nvSpPr>
          <p:cNvPr id="4" name="Accolade fermante 3"/>
          <p:cNvSpPr/>
          <p:nvPr/>
        </p:nvSpPr>
        <p:spPr>
          <a:xfrm>
            <a:off x="5868144" y="4806110"/>
            <a:ext cx="360040" cy="1647226"/>
          </a:xfrm>
          <a:prstGeom prst="rightBrace">
            <a:avLst/>
          </a:prstGeom>
          <a:ln w="28575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6262092" y="5144566"/>
            <a:ext cx="28083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fr-FR" altLang="fr-FR" b="1" dirty="0">
                <a:solidFill>
                  <a:srgbClr val="009999"/>
                </a:solidFill>
                <a:latin typeface="Calibri" panose="020F0502020204030204" pitchFamily="34" charset="0"/>
              </a:rPr>
              <a:t>Interaction spin-spin directe induite par les interactions dipôle-dipôle</a:t>
            </a:r>
          </a:p>
        </p:txBody>
      </p:sp>
    </p:spTree>
    <p:extLst>
      <p:ext uri="{BB962C8B-B14F-4D97-AF65-F5344CB8AC3E}">
        <p14:creationId xmlns:p14="http://schemas.microsoft.com/office/powerpoint/2010/main" val="231338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llipse 20"/>
          <p:cNvSpPr/>
          <p:nvPr/>
        </p:nvSpPr>
        <p:spPr>
          <a:xfrm>
            <a:off x="8532440" y="6309320"/>
            <a:ext cx="432048" cy="432048"/>
          </a:xfrm>
          <a:prstGeom prst="ellipse">
            <a:avLst/>
          </a:prstGeom>
          <a:solidFill>
            <a:srgbClr val="818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8549584" y="6356067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Calibri" panose="020F0502020204030204" pitchFamily="34" charset="0"/>
              </a:rPr>
              <a:t>39</a:t>
            </a:r>
            <a:endParaRPr lang="fr-FR" sz="1600" b="1" dirty="0">
              <a:latin typeface="Calibri" panose="020F0502020204030204" pitchFamily="34" charset="0"/>
            </a:endParaRPr>
          </a:p>
        </p:txBody>
      </p:sp>
      <p:sp>
        <p:nvSpPr>
          <p:cNvPr id="26" name="Titre 1"/>
          <p:cNvSpPr txBox="1">
            <a:spLocks/>
          </p:cNvSpPr>
          <p:nvPr/>
        </p:nvSpPr>
        <p:spPr>
          <a:xfrm>
            <a:off x="423244" y="105321"/>
            <a:ext cx="7781925" cy="5873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fr-FR" altLang="fr-FR" sz="3200" b="1" i="1" dirty="0" smtClean="0">
                <a:solidFill>
                  <a:schemeClr val="tx1"/>
                </a:solidFill>
                <a:latin typeface="Calibri" pitchFamily="34" charset="0"/>
              </a:rPr>
              <a:t>Dynamique de spin</a:t>
            </a:r>
            <a:endParaRPr lang="fr-FR" altLang="fr-FR" sz="3200" b="1" i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6" y="836712"/>
            <a:ext cx="5513546" cy="4940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 Box 26"/>
          <p:cNvSpPr txBox="1">
            <a:spLocks noChangeArrowheads="1"/>
          </p:cNvSpPr>
          <p:nvPr/>
        </p:nvSpPr>
        <p:spPr bwMode="auto">
          <a:xfrm>
            <a:off x="5868144" y="3374187"/>
            <a:ext cx="2879725" cy="14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800" b="1" dirty="0">
                <a:latin typeface="Calibri" pitchFamily="34" charset="0"/>
              </a:rPr>
              <a:t> Notre compréhension 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800" dirty="0">
                <a:latin typeface="Calibri" pitchFamily="34" charset="0"/>
              </a:rPr>
              <a:t>Couplage dipolaire accru par la </a:t>
            </a:r>
            <a:r>
              <a:rPr lang="fr-FR" altLang="fr-FR" sz="1800" dirty="0" smtClean="0">
                <a:latin typeface="Calibri" pitchFamily="34" charset="0"/>
              </a:rPr>
              <a:t>présence </a:t>
            </a:r>
            <a:r>
              <a:rPr lang="fr-FR" altLang="fr-FR" sz="1800" dirty="0">
                <a:latin typeface="Calibri" pitchFamily="34" charset="0"/>
              </a:rPr>
              <a:t>de doublons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800" b="1" dirty="0">
                <a:solidFill>
                  <a:srgbClr val="FF00FF"/>
                </a:solidFill>
                <a:latin typeface="Calibri" pitchFamily="34" charset="0"/>
              </a:rPr>
              <a:t>Spin effectif = 6</a:t>
            </a: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457200" y="332656"/>
            <a:ext cx="5266928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fr-FR" altLang="fr-FR" sz="2400" b="1" dirty="0" smtClean="0">
                <a:solidFill>
                  <a:srgbClr val="FF00FF"/>
                </a:solidFill>
                <a:latin typeface="Calibri" pitchFamily="34" charset="0"/>
              </a:rPr>
              <a:t>Sur une échelle de temps plus longue</a:t>
            </a:r>
            <a:endParaRPr lang="fr-FR" altLang="fr-FR" sz="4400" i="1" dirty="0">
              <a:solidFill>
                <a:srgbClr val="FF00FF"/>
              </a:solidFill>
              <a:latin typeface="Calibri" pitchFamily="34" charset="0"/>
            </a:endParaRPr>
          </a:p>
        </p:txBody>
      </p:sp>
      <p:pic>
        <p:nvPicPr>
          <p:cNvPr id="33" name="Image 32"/>
          <p:cNvPicPr>
            <a:picLocks noChangeAspect="1"/>
          </p:cNvPicPr>
          <p:nvPr/>
        </p:nvPicPr>
        <p:blipFill rotWithShape="1">
          <a:blip r:embed="rId4"/>
          <a:srcRect l="2751" r="27110"/>
          <a:stretch/>
        </p:blipFill>
        <p:spPr>
          <a:xfrm>
            <a:off x="5508104" y="1744693"/>
            <a:ext cx="3276000" cy="1080120"/>
          </a:xfrm>
          <a:prstGeom prst="rect">
            <a:avLst/>
          </a:prstGeom>
        </p:spPr>
      </p:pic>
      <p:sp>
        <p:nvSpPr>
          <p:cNvPr id="34" name="Ellipse 33"/>
          <p:cNvSpPr/>
          <p:nvPr/>
        </p:nvSpPr>
        <p:spPr>
          <a:xfrm>
            <a:off x="5508104" y="1965714"/>
            <a:ext cx="3276000" cy="622315"/>
          </a:xfrm>
          <a:prstGeom prst="ellipse">
            <a:avLst/>
          </a:prstGeom>
          <a:noFill/>
          <a:ln>
            <a:solidFill>
              <a:srgbClr val="FF00FF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1066654" y="6004934"/>
            <a:ext cx="7164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fr-FR" i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Confirmation : </a:t>
            </a:r>
            <a:r>
              <a:rPr lang="fr-FR" b="1" dirty="0" smtClean="0">
                <a:latin typeface="Calibri" panose="020F0502020204030204" pitchFamily="34" charset="0"/>
              </a:rPr>
              <a:t>la dynamique disparait en présence d’un gradient de champ magnétique</a:t>
            </a:r>
            <a:endParaRPr lang="fr-FR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55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/>
          <p:cNvSpPr/>
          <p:nvPr/>
        </p:nvSpPr>
        <p:spPr>
          <a:xfrm>
            <a:off x="8532440" y="6309320"/>
            <a:ext cx="432048" cy="432048"/>
          </a:xfrm>
          <a:prstGeom prst="ellipse">
            <a:avLst/>
          </a:prstGeom>
          <a:solidFill>
            <a:srgbClr val="818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8549584" y="6356067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Calibri" panose="020F0502020204030204" pitchFamily="34" charset="0"/>
              </a:rPr>
              <a:t>40</a:t>
            </a:r>
            <a:endParaRPr lang="fr-FR" sz="1600" b="1" dirty="0">
              <a:latin typeface="Calibri" panose="020F0502020204030204" pitchFamily="34" charset="0"/>
            </a:endParaRPr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423244" y="105321"/>
            <a:ext cx="7781925" cy="5873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fr-FR" altLang="fr-FR" sz="3200" b="1" i="1" dirty="0" smtClean="0">
                <a:solidFill>
                  <a:schemeClr val="tx1"/>
                </a:solidFill>
                <a:latin typeface="Calibri" pitchFamily="34" charset="0"/>
              </a:rPr>
              <a:t>Modèle simpliste</a:t>
            </a:r>
            <a:endParaRPr lang="fr-FR" altLang="fr-FR" sz="3200" b="1" i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358" y="971932"/>
            <a:ext cx="5229983" cy="3897228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467544" y="1156682"/>
            <a:ext cx="6768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Deux sites contenant chacun deux atomes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527026" y="1700808"/>
            <a:ext cx="32093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Désaccord entre modèle</a:t>
            </a:r>
          </a:p>
          <a:p>
            <a:r>
              <a:rPr lang="fr-FR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et expérience !</a:t>
            </a:r>
          </a:p>
          <a:p>
            <a:r>
              <a:rPr lang="fr-FR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(période deux fois plus grande)</a:t>
            </a:r>
            <a:endParaRPr lang="fr-FR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529208" y="2865710"/>
            <a:ext cx="3538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fr-FR" b="1" dirty="0" smtClean="0">
                <a:latin typeface="Calibri" panose="020F0502020204030204" pitchFamily="34" charset="0"/>
                <a:sym typeface="Wingdings 3" pitchFamily="18" charset="2"/>
              </a:rPr>
              <a:t>Interaction pas limitée aux plus proches voisins</a:t>
            </a:r>
          </a:p>
          <a:p>
            <a:pPr marL="285750" indent="-285750">
              <a:buFont typeface="Wingdings 3" panose="05040102010807070707" pitchFamily="18" charset="2"/>
              <a:buChar char="a"/>
            </a:pPr>
            <a:r>
              <a:rPr lang="fr-FR" altLang="fr-FR" b="1" dirty="0" smtClean="0">
                <a:latin typeface="Calibri" panose="020F0502020204030204" pitchFamily="34" charset="0"/>
                <a:sym typeface="Wingdings 3" pitchFamily="18" charset="2"/>
              </a:rPr>
              <a:t>Système à N corps</a:t>
            </a:r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527026" y="4067780"/>
            <a:ext cx="3209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fr-FR" b="1" dirty="0" smtClean="0">
                <a:solidFill>
                  <a:srgbClr val="FF00FF"/>
                </a:solidFill>
                <a:latin typeface="Calibri" panose="020F0502020204030204" pitchFamily="34" charset="0"/>
                <a:sym typeface="Wingdings 3" pitchFamily="18" charset="2"/>
              </a:rPr>
              <a:t>Résolution exacte impossible !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57199" y="332656"/>
            <a:ext cx="7747969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fr-FR" altLang="fr-FR" sz="2400" b="1" dirty="0" smtClean="0">
                <a:solidFill>
                  <a:srgbClr val="FF00FF"/>
                </a:solidFill>
                <a:latin typeface="Calibri" pitchFamily="34" charset="0"/>
              </a:rPr>
              <a:t>Pour des paires d’atomes distantes en interaction</a:t>
            </a:r>
            <a:endParaRPr lang="fr-FR" altLang="fr-FR" sz="4400" i="1" dirty="0">
              <a:solidFill>
                <a:srgbClr val="FF00FF"/>
              </a:solidFill>
              <a:latin typeface="Calibri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23243" y="4829090"/>
            <a:ext cx="68850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Pour aller plus loin : </a:t>
            </a:r>
            <a:r>
              <a:rPr lang="fr-FR" dirty="0" smtClean="0">
                <a:latin typeface="Calibri" panose="020F0502020204030204" pitchFamily="34" charset="0"/>
              </a:rPr>
              <a:t>Théorie des perturbations au second ordre</a:t>
            </a:r>
          </a:p>
        </p:txBody>
      </p:sp>
      <p:sp>
        <p:nvSpPr>
          <p:cNvPr id="4" name="Rectangle 3"/>
          <p:cNvSpPr/>
          <p:nvPr/>
        </p:nvSpPr>
        <p:spPr>
          <a:xfrm>
            <a:off x="611560" y="5229200"/>
            <a:ext cx="1385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latin typeface="Calibri" panose="020F0502020204030204" pitchFamily="34" charset="0"/>
              </a:rPr>
              <a:t>état </a:t>
            </a:r>
            <a:r>
              <a:rPr lang="fr-FR" b="1" dirty="0" smtClean="0">
                <a:latin typeface="Calibri" panose="020F0502020204030204" pitchFamily="34" charset="0"/>
              </a:rPr>
              <a:t>initial : 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4410881" y="5229200"/>
            <a:ext cx="12142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latin typeface="Calibri" panose="020F0502020204030204" pitchFamily="34" charset="0"/>
              </a:rPr>
              <a:t>état </a:t>
            </a:r>
            <a:r>
              <a:rPr lang="fr-FR" b="1" dirty="0" smtClean="0">
                <a:latin typeface="Calibri" panose="020F0502020204030204" pitchFamily="34" charset="0"/>
              </a:rPr>
              <a:t>final : 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683569" y="5753432"/>
            <a:ext cx="2520280" cy="13653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6409" y="5749157"/>
            <a:ext cx="2916031" cy="140814"/>
          </a:xfrm>
          <a:prstGeom prst="rect">
            <a:avLst/>
          </a:prstGeom>
        </p:spPr>
      </p:pic>
      <p:sp>
        <p:nvSpPr>
          <p:cNvPr id="12" name="Croix 11"/>
          <p:cNvSpPr>
            <a:spLocks noChangeAspect="1"/>
          </p:cNvSpPr>
          <p:nvPr/>
        </p:nvSpPr>
        <p:spPr>
          <a:xfrm>
            <a:off x="7492644" y="5665515"/>
            <a:ext cx="319716" cy="322004"/>
          </a:xfrm>
          <a:prstGeom prst="plus">
            <a:avLst>
              <a:gd name="adj" fmla="val 41922"/>
            </a:avLst>
          </a:prstGeom>
          <a:solidFill>
            <a:srgbClr val="C00000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Moins 13"/>
          <p:cNvSpPr>
            <a:spLocks noChangeAspect="1"/>
          </p:cNvSpPr>
          <p:nvPr/>
        </p:nvSpPr>
        <p:spPr>
          <a:xfrm>
            <a:off x="6300193" y="5661248"/>
            <a:ext cx="392980" cy="292887"/>
          </a:xfrm>
          <a:prstGeom prst="mathMinus">
            <a:avLst/>
          </a:prstGeom>
          <a:solidFill>
            <a:srgbClr val="C00000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Accolade ouvrante 14"/>
          <p:cNvSpPr/>
          <p:nvPr/>
        </p:nvSpPr>
        <p:spPr>
          <a:xfrm rot="16200000">
            <a:off x="6391320" y="5896392"/>
            <a:ext cx="205185" cy="387436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Accolade ouvrante 19"/>
          <p:cNvSpPr/>
          <p:nvPr/>
        </p:nvSpPr>
        <p:spPr>
          <a:xfrm rot="16200000">
            <a:off x="7544445" y="5895393"/>
            <a:ext cx="203185" cy="387436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6372200" y="6177220"/>
            <a:ext cx="387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Calibri" panose="020F0502020204030204" pitchFamily="34" charset="0"/>
              </a:rPr>
              <a:t>i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7530838" y="6177220"/>
            <a:ext cx="387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Calibri" panose="020F0502020204030204" pitchFamily="34" charset="0"/>
              </a:rPr>
              <a:t>j</a:t>
            </a:r>
            <a:endParaRPr lang="fr-FR" b="1" dirty="0">
              <a:latin typeface="Calibri" panose="020F0502020204030204" pitchFamily="34" charset="0"/>
            </a:endParaRPr>
          </a:p>
        </p:txBody>
      </p:sp>
      <p:graphicFrame>
        <p:nvGraphicFramePr>
          <p:cNvPr id="24" name="Obje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1322005"/>
              </p:ext>
            </p:extLst>
          </p:nvPr>
        </p:nvGraphicFramePr>
        <p:xfrm>
          <a:off x="4499992" y="5538366"/>
          <a:ext cx="989013" cy="842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94" name="Équation" r:id="rId6" imgW="419040" imgH="355320" progId="Equation.3">
                  <p:embed/>
                </p:oleObj>
              </mc:Choice>
              <mc:Fallback>
                <p:oleObj name="Équation" r:id="rId6" imgW="419040" imgH="355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9992" y="5538366"/>
                        <a:ext cx="989013" cy="842962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prstDash val="lgDashDot"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Flèche vers le bas 25"/>
          <p:cNvSpPr/>
          <p:nvPr/>
        </p:nvSpPr>
        <p:spPr>
          <a:xfrm rot="16200000">
            <a:off x="3736358" y="5631599"/>
            <a:ext cx="331586" cy="390886"/>
          </a:xfrm>
          <a:prstGeom prst="downArrow">
            <a:avLst/>
          </a:prstGeom>
          <a:solidFill>
            <a:srgbClr val="FF00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27" name="Obje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6957441"/>
              </p:ext>
            </p:extLst>
          </p:nvPr>
        </p:nvGraphicFramePr>
        <p:xfrm>
          <a:off x="3601988" y="6021288"/>
          <a:ext cx="633572" cy="5408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95" name="Équation" r:id="rId8" imgW="419040" imgH="355320" progId="Equation.3">
                  <p:embed/>
                </p:oleObj>
              </mc:Choice>
              <mc:Fallback>
                <p:oleObj name="Équation" r:id="rId8" imgW="419040" imgH="355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1988" y="6021288"/>
                        <a:ext cx="633572" cy="540879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prstDash val="lgDashDot"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9720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539" y="1412776"/>
            <a:ext cx="5237741" cy="3096344"/>
          </a:xfrm>
          <a:prstGeom prst="rect">
            <a:avLst/>
          </a:prstGeom>
        </p:spPr>
      </p:pic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967408" y="692696"/>
            <a:ext cx="707811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000" b="1" dirty="0" smtClean="0">
                <a:solidFill>
                  <a:srgbClr val="CC6600"/>
                </a:solidFill>
                <a:latin typeface="Calibri" pitchFamily="34" charset="0"/>
                <a:cs typeface="Arial" charset="0"/>
              </a:rPr>
              <a:t>Collisions avec changement de la magnétisation</a:t>
            </a:r>
          </a:p>
          <a:p>
            <a:pPr algn="ctr">
              <a:defRPr/>
            </a:pPr>
            <a:r>
              <a:rPr lang="fr-FR" sz="2000" b="1" dirty="0" smtClean="0">
                <a:solidFill>
                  <a:srgbClr val="009999"/>
                </a:solidFill>
                <a:latin typeface="Calibri" pitchFamily="34" charset="0"/>
                <a:cs typeface="Arial" charset="0"/>
              </a:rPr>
              <a:t>Processus de relaxation dipolaire résonant en réseau 3D</a:t>
            </a:r>
          </a:p>
        </p:txBody>
      </p:sp>
      <p:sp>
        <p:nvSpPr>
          <p:cNvPr id="9" name="Étoile à 5 branches 8"/>
          <p:cNvSpPr/>
          <p:nvPr/>
        </p:nvSpPr>
        <p:spPr>
          <a:xfrm>
            <a:off x="1069256" y="730796"/>
            <a:ext cx="360040" cy="312133"/>
          </a:xfrm>
          <a:prstGeom prst="star5">
            <a:avLst/>
          </a:prstGeom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423244" y="105321"/>
            <a:ext cx="7781925" cy="5873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fr-FR" altLang="fr-FR" sz="3200" b="1" i="1" dirty="0" smtClean="0">
                <a:solidFill>
                  <a:schemeClr val="tx1"/>
                </a:solidFill>
                <a:latin typeface="Calibri" pitchFamily="34" charset="0"/>
              </a:rPr>
              <a:t>Conclusion</a:t>
            </a:r>
            <a:endParaRPr lang="fr-FR" altLang="fr-FR" sz="3200" b="1" i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56692" y="4437112"/>
            <a:ext cx="34392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sz="2000" b="1" dirty="0">
                <a:latin typeface="Calibri" panose="020F0502020204030204" pitchFamily="34" charset="0"/>
                <a:sym typeface="Wingdings 3" pitchFamily="18" charset="2"/>
              </a:rPr>
              <a:t>Couplage contrôlé entre </a:t>
            </a:r>
            <a:r>
              <a:rPr lang="fr-FR" sz="2000" b="1" dirty="0" smtClean="0">
                <a:latin typeface="Calibri" panose="020F0502020204030204" pitchFamily="34" charset="0"/>
                <a:sym typeface="Wingdings 3" pitchFamily="18" charset="2"/>
              </a:rPr>
              <a:t>degrés </a:t>
            </a:r>
            <a:r>
              <a:rPr lang="fr-FR" sz="2000" b="1" dirty="0">
                <a:latin typeface="Calibri" panose="020F0502020204030204" pitchFamily="34" charset="0"/>
                <a:sym typeface="Wingdings 3" pitchFamily="18" charset="2"/>
              </a:rPr>
              <a:t>de liberté de </a:t>
            </a:r>
            <a:r>
              <a:rPr lang="fr-FR" sz="2000" b="1" dirty="0" smtClean="0">
                <a:latin typeface="Calibri" panose="020F0502020204030204" pitchFamily="34" charset="0"/>
                <a:sym typeface="Wingdings 3" pitchFamily="18" charset="2"/>
              </a:rPr>
              <a:t>spin </a:t>
            </a:r>
            <a:r>
              <a:rPr lang="fr-FR" sz="2000" b="1" dirty="0">
                <a:latin typeface="Calibri" panose="020F0502020204030204" pitchFamily="34" charset="0"/>
                <a:sym typeface="Wingdings 3" pitchFamily="18" charset="2"/>
              </a:rPr>
              <a:t>et </a:t>
            </a:r>
            <a:r>
              <a:rPr lang="fr-FR" sz="2000" b="1" dirty="0" smtClean="0">
                <a:latin typeface="Calibri" panose="020F0502020204030204" pitchFamily="34" charset="0"/>
                <a:sym typeface="Wingdings 3" pitchFamily="18" charset="2"/>
              </a:rPr>
              <a:t>degrés de liberté orbitaux</a:t>
            </a:r>
            <a:endParaRPr lang="fr-FR" sz="2000" b="1" dirty="0">
              <a:latin typeface="Calibri" pitchFamily="34" charset="0"/>
              <a:cs typeface="Arial" charset="0"/>
            </a:endParaRPr>
          </a:p>
        </p:txBody>
      </p:sp>
      <p:sp>
        <p:nvSpPr>
          <p:cNvPr id="13" name="Étoile à 5 branches 12"/>
          <p:cNvSpPr/>
          <p:nvPr/>
        </p:nvSpPr>
        <p:spPr>
          <a:xfrm>
            <a:off x="395536" y="4466237"/>
            <a:ext cx="360040" cy="312133"/>
          </a:xfrm>
          <a:prstGeom prst="star5">
            <a:avLst/>
          </a:prstGeom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8532440" y="6309320"/>
            <a:ext cx="432048" cy="432048"/>
          </a:xfrm>
          <a:prstGeom prst="ellipse">
            <a:avLst/>
          </a:prstGeom>
          <a:solidFill>
            <a:srgbClr val="818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8549584" y="6356067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Calibri" panose="020F0502020204030204" pitchFamily="34" charset="0"/>
              </a:rPr>
              <a:t>41</a:t>
            </a:r>
            <a:endParaRPr lang="fr-FR" sz="1600" b="1" dirty="0">
              <a:latin typeface="Calibri" panose="020F0502020204030204" pitchFamily="34" charset="0"/>
            </a:endParaRPr>
          </a:p>
        </p:txBody>
      </p:sp>
      <p:sp>
        <p:nvSpPr>
          <p:cNvPr id="12" name="Étoile à 5 branches 11"/>
          <p:cNvSpPr/>
          <p:nvPr/>
        </p:nvSpPr>
        <p:spPr>
          <a:xfrm>
            <a:off x="4211960" y="4466237"/>
            <a:ext cx="360040" cy="312133"/>
          </a:xfrm>
          <a:prstGeom prst="star5">
            <a:avLst/>
          </a:prstGeom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4640773" y="4459475"/>
            <a:ext cx="434085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sz="2000" b="1" dirty="0" smtClean="0">
                <a:solidFill>
                  <a:srgbClr val="CC6600"/>
                </a:solidFill>
                <a:latin typeface="Calibri" panose="020F0502020204030204" pitchFamily="34" charset="0"/>
                <a:sym typeface="Wingdings 3" pitchFamily="18" charset="2"/>
              </a:rPr>
              <a:t>Inhibition de la relaxation dipolaire : </a:t>
            </a:r>
            <a:r>
              <a:rPr lang="fr-FR" sz="2000" b="1" dirty="0" smtClean="0">
                <a:latin typeface="Calibri" panose="020F0502020204030204" pitchFamily="34" charset="0"/>
                <a:sym typeface="Wingdings 3" pitchFamily="18" charset="2"/>
              </a:rPr>
              <a:t>Vers l’étude d’une physique similaire à celle de la matière condensée</a:t>
            </a:r>
            <a:endParaRPr lang="fr-FR" sz="2000" b="1" dirty="0">
              <a:latin typeface="Calibri" pitchFamily="34" charset="0"/>
              <a:cs typeface="Arial" charset="0"/>
            </a:endParaRPr>
          </a:p>
        </p:txBody>
      </p:sp>
      <p:graphicFrame>
        <p:nvGraphicFramePr>
          <p:cNvPr id="20" name="Obje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715110"/>
              </p:ext>
            </p:extLst>
          </p:nvPr>
        </p:nvGraphicFramePr>
        <p:xfrm>
          <a:off x="2948246" y="5475138"/>
          <a:ext cx="4341405" cy="9781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83" name="Équation" r:id="rId4" imgW="2145960" imgH="482400" progId="Equation.3">
                  <p:embed/>
                </p:oleObj>
              </mc:Choice>
              <mc:Fallback>
                <p:oleObj name="Équation" r:id="rId4" imgW="21459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48246" y="5475138"/>
                        <a:ext cx="4341405" cy="978198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7366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lipse 8"/>
          <p:cNvSpPr/>
          <p:nvPr/>
        </p:nvSpPr>
        <p:spPr>
          <a:xfrm>
            <a:off x="8532440" y="6309320"/>
            <a:ext cx="432048" cy="432048"/>
          </a:xfrm>
          <a:prstGeom prst="ellipse">
            <a:avLst/>
          </a:prstGeom>
          <a:solidFill>
            <a:srgbClr val="818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549584" y="6356067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Calibri" panose="020F0502020204030204" pitchFamily="34" charset="0"/>
              </a:rPr>
              <a:t>42</a:t>
            </a:r>
            <a:endParaRPr lang="fr-FR" sz="1600" b="1" dirty="0">
              <a:latin typeface="Calibri" panose="020F050202020403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4784"/>
            <a:ext cx="4289132" cy="400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4649172" y="2717339"/>
            <a:ext cx="4387324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400" b="1" dirty="0" smtClean="0">
                <a:latin typeface="Calibri" panose="020F0502020204030204" pitchFamily="34" charset="0"/>
                <a:sym typeface="Wingdings 3" pitchFamily="18" charset="2"/>
              </a:rPr>
              <a:t>…Avec un système à N corps</a:t>
            </a:r>
          </a:p>
          <a:p>
            <a:pPr>
              <a:defRPr/>
            </a:pPr>
            <a:r>
              <a:rPr lang="fr-FR" sz="2400" b="1" dirty="0" smtClean="0">
                <a:solidFill>
                  <a:srgbClr val="C00000"/>
                </a:solidFill>
                <a:latin typeface="Calibri" panose="020F0502020204030204" pitchFamily="34" charset="0"/>
                <a:sym typeface="Wingdings 3" pitchFamily="18" charset="2"/>
              </a:rPr>
              <a:t> </a:t>
            </a:r>
            <a:r>
              <a:rPr lang="fr-FR" sz="2000" b="1" dirty="0" smtClean="0">
                <a:solidFill>
                  <a:srgbClr val="C00000"/>
                </a:solidFill>
                <a:latin typeface="Calibri" pitchFamily="34" charset="0"/>
                <a:cs typeface="Arial" charset="0"/>
              </a:rPr>
              <a:t>Intérêt pour l’étude du magnétisme quantique.</a:t>
            </a:r>
          </a:p>
          <a:p>
            <a:r>
              <a:rPr lang="fr-FR" sz="2000" b="1" dirty="0" smtClean="0">
                <a:latin typeface="Calibri" panose="020F0502020204030204" pitchFamily="34" charset="0"/>
              </a:rPr>
              <a:t>      </a:t>
            </a:r>
            <a:endParaRPr lang="fr-FR" sz="2000" dirty="0">
              <a:latin typeface="Calibri" panose="020F0502020204030204" pitchFamily="34" charset="0"/>
            </a:endParaRPr>
          </a:p>
        </p:txBody>
      </p:sp>
      <p:sp>
        <p:nvSpPr>
          <p:cNvPr id="16" name="Titre 1"/>
          <p:cNvSpPr txBox="1">
            <a:spLocks/>
          </p:cNvSpPr>
          <p:nvPr/>
        </p:nvSpPr>
        <p:spPr>
          <a:xfrm>
            <a:off x="423244" y="105321"/>
            <a:ext cx="7781925" cy="5873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fr-FR" altLang="fr-FR" sz="3200" b="1" i="1" dirty="0" smtClean="0">
                <a:solidFill>
                  <a:schemeClr val="tx1"/>
                </a:solidFill>
                <a:latin typeface="Calibri" pitchFamily="34" charset="0"/>
              </a:rPr>
              <a:t>Conclusion (2)</a:t>
            </a:r>
            <a:endParaRPr lang="fr-FR" altLang="fr-FR" sz="3200" b="1" i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9" name="Étoile à 5 branches 18"/>
          <p:cNvSpPr/>
          <p:nvPr/>
        </p:nvSpPr>
        <p:spPr>
          <a:xfrm>
            <a:off x="1331640" y="1052736"/>
            <a:ext cx="360040" cy="360040"/>
          </a:xfrm>
          <a:prstGeom prst="star5">
            <a:avLst/>
          </a:prstGeom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1746544" y="1027336"/>
            <a:ext cx="664188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600" b="1" dirty="0">
                <a:solidFill>
                  <a:srgbClr val="FF00FF"/>
                </a:solidFill>
                <a:latin typeface="Calibri" pitchFamily="34" charset="0"/>
                <a:cs typeface="Arial" charset="0"/>
              </a:rPr>
              <a:t>Observation d’échange de </a:t>
            </a:r>
            <a:r>
              <a:rPr lang="fr-FR" sz="2600" b="1" dirty="0" smtClean="0">
                <a:solidFill>
                  <a:srgbClr val="FF00FF"/>
                </a:solidFill>
                <a:latin typeface="Calibri" pitchFamily="34" charset="0"/>
                <a:cs typeface="Arial" charset="0"/>
              </a:rPr>
              <a:t>spin </a:t>
            </a:r>
            <a:r>
              <a:rPr lang="fr-FR" sz="2600" b="1" dirty="0" err="1" smtClean="0">
                <a:solidFill>
                  <a:srgbClr val="FF00FF"/>
                </a:solidFill>
                <a:latin typeface="Calibri" pitchFamily="34" charset="0"/>
                <a:cs typeface="Arial" charset="0"/>
              </a:rPr>
              <a:t>inter-site</a:t>
            </a:r>
            <a:r>
              <a:rPr lang="fr-FR" sz="2600" b="1" dirty="0" smtClean="0">
                <a:solidFill>
                  <a:srgbClr val="FF00FF"/>
                </a:solidFill>
                <a:latin typeface="Calibri" pitchFamily="34" charset="0"/>
                <a:cs typeface="Arial" charset="0"/>
              </a:rPr>
              <a:t> </a:t>
            </a:r>
            <a:r>
              <a:rPr lang="fr-FR" sz="2600" b="1" dirty="0">
                <a:solidFill>
                  <a:srgbClr val="FF00FF"/>
                </a:solidFill>
                <a:latin typeface="Calibri" pitchFamily="34" charset="0"/>
                <a:cs typeface="Arial" charset="0"/>
              </a:rPr>
              <a:t>induit </a:t>
            </a:r>
            <a:r>
              <a:rPr lang="fr-FR" sz="2600" b="1" dirty="0">
                <a:latin typeface="Calibri" pitchFamily="34" charset="0"/>
                <a:cs typeface="Arial" charset="0"/>
              </a:rPr>
              <a:t>par les interactions </a:t>
            </a:r>
            <a:r>
              <a:rPr lang="fr-FR" sz="2600" b="1" dirty="0" smtClean="0">
                <a:latin typeface="Calibri" pitchFamily="34" charset="0"/>
                <a:cs typeface="Arial" charset="0"/>
              </a:rPr>
              <a:t>dipôle-dipôle…</a:t>
            </a:r>
            <a:endParaRPr lang="fr-FR" sz="2600" b="1" dirty="0">
              <a:latin typeface="Calibri" pitchFamily="34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63687" y="5589240"/>
            <a:ext cx="72008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>
                <a:latin typeface="Calibri" panose="020F0502020204030204" pitchFamily="34" charset="0"/>
              </a:rPr>
              <a:t>Nouveau type de magnétisme </a:t>
            </a:r>
            <a:r>
              <a:rPr lang="fr-FR" sz="2000" dirty="0" smtClean="0">
                <a:latin typeface="Calibri" panose="020F0502020204030204" pitchFamily="34" charset="0"/>
              </a:rPr>
              <a:t>: Les </a:t>
            </a:r>
            <a:r>
              <a:rPr lang="fr-FR" sz="2000" dirty="0">
                <a:latin typeface="Calibri" panose="020F0502020204030204" pitchFamily="34" charset="0"/>
              </a:rPr>
              <a:t>Interactions de </a:t>
            </a:r>
            <a:r>
              <a:rPr lang="fr-FR" sz="2000" b="1" dirty="0">
                <a:solidFill>
                  <a:schemeClr val="accent2"/>
                </a:solidFill>
                <a:latin typeface="Calibri" panose="020F0502020204030204" pitchFamily="34" charset="0"/>
              </a:rPr>
              <a:t>Van der </a:t>
            </a:r>
            <a:r>
              <a:rPr lang="fr-FR" sz="2000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Waals</a:t>
            </a:r>
            <a:r>
              <a:rPr lang="fr-FR" sz="2000" b="1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fr-FR" sz="2000" dirty="0">
                <a:latin typeface="Calibri" panose="020F0502020204030204" pitchFamily="34" charset="0"/>
              </a:rPr>
              <a:t>et</a:t>
            </a:r>
            <a:r>
              <a:rPr lang="fr-FR" sz="2000" b="1" dirty="0">
                <a:latin typeface="Calibri" panose="020F0502020204030204" pitchFamily="34" charset="0"/>
              </a:rPr>
              <a:t> </a:t>
            </a:r>
            <a:r>
              <a:rPr lang="fr-FR" sz="2000" b="1" dirty="0">
                <a:solidFill>
                  <a:srgbClr val="009999"/>
                </a:solidFill>
                <a:latin typeface="Calibri" panose="020F0502020204030204" pitchFamily="34" charset="0"/>
              </a:rPr>
              <a:t>dipôle-dipôle</a:t>
            </a:r>
            <a:r>
              <a:rPr lang="fr-FR" sz="2000" b="1" dirty="0">
                <a:latin typeface="Calibri" panose="020F0502020204030204" pitchFamily="34" charset="0"/>
              </a:rPr>
              <a:t> </a:t>
            </a:r>
            <a:r>
              <a:rPr lang="fr-FR" sz="2000" dirty="0">
                <a:latin typeface="Calibri" panose="020F0502020204030204" pitchFamily="34" charset="0"/>
              </a:rPr>
              <a:t>interviennent.</a:t>
            </a:r>
          </a:p>
        </p:txBody>
      </p:sp>
      <p:sp>
        <p:nvSpPr>
          <p:cNvPr id="20" name="Étoile à 5 branches 19"/>
          <p:cNvSpPr/>
          <p:nvPr/>
        </p:nvSpPr>
        <p:spPr>
          <a:xfrm>
            <a:off x="1331640" y="5589240"/>
            <a:ext cx="360040" cy="360040"/>
          </a:xfrm>
          <a:prstGeom prst="star5">
            <a:avLst/>
          </a:prstGeom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1" name="Obje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6288854"/>
              </p:ext>
            </p:extLst>
          </p:nvPr>
        </p:nvGraphicFramePr>
        <p:xfrm>
          <a:off x="5148064" y="4295750"/>
          <a:ext cx="3455987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90" name="Équation" r:id="rId4" imgW="1790640" imgH="482400" progId="Equation.3">
                  <p:embed/>
                </p:oleObj>
              </mc:Choice>
              <mc:Fallback>
                <p:oleObj name="Équation" r:id="rId4" imgW="179064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064" y="4295750"/>
                        <a:ext cx="3455987" cy="93345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oneTexte 1"/>
          <p:cNvSpPr txBox="1"/>
          <p:nvPr/>
        </p:nvSpPr>
        <p:spPr>
          <a:xfrm>
            <a:off x="5148064" y="3923764"/>
            <a:ext cx="3311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Calibri" panose="020F0502020204030204" pitchFamily="34" charset="0"/>
              </a:rPr>
              <a:t>Modèle de Heisenberg :</a:t>
            </a:r>
            <a:endParaRPr lang="fr-FR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27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183" y="1124744"/>
            <a:ext cx="5019449" cy="3530134"/>
          </a:xfrm>
          <a:prstGeom prst="rect">
            <a:avLst/>
          </a:prstGeom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423244" y="139751"/>
            <a:ext cx="8314713" cy="5873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fr-FR" altLang="fr-FR" b="1" i="1" dirty="0" smtClean="0">
                <a:solidFill>
                  <a:schemeClr val="tx1"/>
                </a:solidFill>
                <a:latin typeface="Calibri" pitchFamily="34" charset="0"/>
              </a:rPr>
              <a:t>Perspectives : Un magnétisme quantique original</a:t>
            </a:r>
            <a:endParaRPr lang="fr-FR" altLang="fr-FR" b="1" i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9003" y="860519"/>
            <a:ext cx="3483179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fr-FR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Plusieurs types d’échange :</a:t>
            </a:r>
          </a:p>
          <a:p>
            <a:endParaRPr lang="fr-FR" sz="500" b="1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363538" indent="-276225">
              <a:buFont typeface="Wingdings" panose="05000000000000000000" pitchFamily="2" charset="2"/>
              <a:buChar char="Ø"/>
            </a:pPr>
            <a:r>
              <a:rPr lang="fr-FR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Interactions dipôle-dipôle</a:t>
            </a:r>
          </a:p>
          <a:p>
            <a:pPr marL="363538" indent="-276225">
              <a:buFont typeface="Wingdings" panose="05000000000000000000" pitchFamily="2" charset="2"/>
              <a:buChar char="Ø"/>
            </a:pPr>
            <a:r>
              <a:rPr lang="fr-FR" b="1" dirty="0" smtClean="0">
                <a:solidFill>
                  <a:schemeClr val="accent6"/>
                </a:solidFill>
                <a:latin typeface="Calibri" panose="020F0502020204030204" pitchFamily="34" charset="0"/>
              </a:rPr>
              <a:t>Interactions de Van der </a:t>
            </a:r>
            <a:r>
              <a:rPr lang="fr-FR" b="1" dirty="0" err="1" smtClean="0">
                <a:solidFill>
                  <a:schemeClr val="accent6"/>
                </a:solidFill>
                <a:latin typeface="Calibri" panose="020F0502020204030204" pitchFamily="34" charset="0"/>
              </a:rPr>
              <a:t>Waals</a:t>
            </a:r>
            <a:endParaRPr lang="fr-FR" b="1" dirty="0" smtClean="0">
              <a:solidFill>
                <a:schemeClr val="accent6"/>
              </a:solidFill>
              <a:latin typeface="Calibri" panose="020F0502020204030204" pitchFamily="34" charset="0"/>
            </a:endParaRPr>
          </a:p>
          <a:p>
            <a:pPr marL="363538" indent="-276225">
              <a:buFont typeface="Wingdings" panose="05000000000000000000" pitchFamily="2" charset="2"/>
              <a:buChar char="Ø"/>
            </a:pPr>
            <a:r>
              <a:rPr lang="fr-FR" b="1" dirty="0" smtClean="0">
                <a:latin typeface="Calibri" panose="020F0502020204030204" pitchFamily="34" charset="0"/>
              </a:rPr>
              <a:t>Superéchange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802308" y="3718773"/>
            <a:ext cx="259228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Courier New" panose="02070309020205020404" pitchFamily="49" charset="0"/>
              <a:buChar char="o"/>
            </a:pPr>
            <a:r>
              <a:rPr lang="fr-FR" sz="1600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A basse profondeur :</a:t>
            </a:r>
          </a:p>
          <a:p>
            <a:r>
              <a:rPr lang="fr-FR" dirty="0" smtClean="0">
                <a:latin typeface="Calibri" panose="020F0502020204030204" pitchFamily="34" charset="0"/>
              </a:rPr>
              <a:t>Dynamique exponentielle</a:t>
            </a:r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8532440" y="6309320"/>
            <a:ext cx="432048" cy="432048"/>
          </a:xfrm>
          <a:prstGeom prst="ellipse">
            <a:avLst/>
          </a:prstGeom>
          <a:solidFill>
            <a:srgbClr val="818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8549584" y="6356067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Calibri" panose="020F0502020204030204" pitchFamily="34" charset="0"/>
              </a:rPr>
              <a:t>43</a:t>
            </a:r>
            <a:endParaRPr lang="fr-FR" sz="1600" b="1" dirty="0">
              <a:latin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23244" y="5589240"/>
            <a:ext cx="74611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fr-FR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Différence entre le régime superfluide et le régime de </a:t>
            </a:r>
            <a:r>
              <a:rPr lang="fr-FR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Mott</a:t>
            </a:r>
            <a:r>
              <a:rPr lang="fr-FR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: Intrication ?</a:t>
            </a:r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611560" y="5958572"/>
            <a:ext cx="5944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Calibri" panose="020F0502020204030204" pitchFamily="34" charset="0"/>
              </a:rPr>
              <a:t>Collaboration avec </a:t>
            </a:r>
            <a:r>
              <a:rPr lang="fr-FR" b="1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Perola</a:t>
            </a:r>
            <a:r>
              <a:rPr lang="fr-FR" b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fr-FR" b="1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Milman</a:t>
            </a:r>
            <a:r>
              <a:rPr lang="fr-FR" b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 et Thomas </a:t>
            </a:r>
            <a:r>
              <a:rPr lang="fr-FR" b="1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Coudreau</a:t>
            </a:r>
            <a:endParaRPr lang="fr-FR" b="1" dirty="0">
              <a:latin typeface="Calibri" panose="020F0502020204030204" pitchFamily="34" charset="0"/>
            </a:endParaRPr>
          </a:p>
        </p:txBody>
      </p:sp>
      <p:sp>
        <p:nvSpPr>
          <p:cNvPr id="3" name="Accolade fermante 2"/>
          <p:cNvSpPr/>
          <p:nvPr/>
        </p:nvSpPr>
        <p:spPr>
          <a:xfrm rot="5400000">
            <a:off x="1789772" y="1075810"/>
            <a:ext cx="385898" cy="2592290"/>
          </a:xfrm>
          <a:prstGeom prst="rightBrace">
            <a:avLst>
              <a:gd name="adj1" fmla="val 8333"/>
              <a:gd name="adj2" fmla="val 51023"/>
            </a:avLst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479005" y="2564904"/>
            <a:ext cx="33607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Calibri" panose="020F0502020204030204" pitchFamily="34" charset="0"/>
                <a:sym typeface="Wingdings 3" panose="05040102010807070707" pitchFamily="18" charset="2"/>
              </a:rPr>
              <a:t> </a:t>
            </a:r>
            <a:r>
              <a:rPr lang="fr-FR" b="1" dirty="0" smtClean="0">
                <a:latin typeface="Calibri" panose="020F0502020204030204" pitchFamily="34" charset="0"/>
                <a:sym typeface="Wingdings 3" panose="05040102010807070707" pitchFamily="18" charset="2"/>
              </a:rPr>
              <a:t>Faire varier </a:t>
            </a:r>
            <a:r>
              <a:rPr lang="fr-FR" b="1" dirty="0">
                <a:latin typeface="Calibri" panose="020F0502020204030204" pitchFamily="34" charset="0"/>
                <a:sym typeface="Wingdings 3" panose="05040102010807070707" pitchFamily="18" charset="2"/>
              </a:rPr>
              <a:t>leur </a:t>
            </a:r>
            <a:r>
              <a:rPr lang="fr-FR" b="1" dirty="0" smtClean="0">
                <a:latin typeface="Calibri" panose="020F0502020204030204" pitchFamily="34" charset="0"/>
                <a:sym typeface="Wingdings 3" panose="05040102010807070707" pitchFamily="18" charset="2"/>
              </a:rPr>
              <a:t>contributions relatives </a:t>
            </a:r>
            <a:r>
              <a:rPr lang="fr-FR" dirty="0" smtClean="0">
                <a:latin typeface="Calibri" panose="020F0502020204030204" pitchFamily="34" charset="0"/>
                <a:sym typeface="Wingdings 3" panose="05040102010807070707" pitchFamily="18" charset="2"/>
              </a:rPr>
              <a:t>e</a:t>
            </a:r>
            <a:r>
              <a:rPr lang="fr-FR" dirty="0" smtClean="0">
                <a:latin typeface="Calibri" panose="020F0502020204030204" pitchFamily="34" charset="0"/>
              </a:rPr>
              <a:t>n faisant varier la profondeur du réseau</a:t>
            </a:r>
          </a:p>
        </p:txBody>
      </p:sp>
      <p:sp>
        <p:nvSpPr>
          <p:cNvPr id="7" name="Rectangle 6"/>
          <p:cNvSpPr/>
          <p:nvPr/>
        </p:nvSpPr>
        <p:spPr>
          <a:xfrm>
            <a:off x="802308" y="4452788"/>
            <a:ext cx="316835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>
              <a:buFont typeface="Courier New" panose="02070309020205020404" pitchFamily="49" charset="0"/>
              <a:buChar char="o"/>
            </a:pPr>
            <a:r>
              <a:rPr lang="fr-FR" sz="1600" b="1" dirty="0">
                <a:solidFill>
                  <a:srgbClr val="009999"/>
                </a:solidFill>
                <a:latin typeface="Calibri" panose="020F0502020204030204" pitchFamily="34" charset="0"/>
              </a:rPr>
              <a:t>A haute profondeur :</a:t>
            </a:r>
          </a:p>
          <a:p>
            <a:r>
              <a:rPr lang="fr-FR" dirty="0">
                <a:latin typeface="Calibri" panose="020F0502020204030204" pitchFamily="34" charset="0"/>
              </a:rPr>
              <a:t>Oscillations cohérentes de spin</a:t>
            </a:r>
          </a:p>
        </p:txBody>
      </p:sp>
      <p:grpSp>
        <p:nvGrpSpPr>
          <p:cNvPr id="32" name="Groupe 31"/>
          <p:cNvGrpSpPr/>
          <p:nvPr/>
        </p:nvGrpSpPr>
        <p:grpSpPr>
          <a:xfrm>
            <a:off x="5113114" y="3488234"/>
            <a:ext cx="1441357" cy="587695"/>
            <a:chOff x="7392635" y="1130208"/>
            <a:chExt cx="1441357" cy="587695"/>
          </a:xfrm>
        </p:grpSpPr>
        <p:sp>
          <p:nvSpPr>
            <p:cNvPr id="30" name="Rectangle à coins arrondis 29"/>
            <p:cNvSpPr/>
            <p:nvPr/>
          </p:nvSpPr>
          <p:spPr>
            <a:xfrm>
              <a:off x="7392635" y="1130208"/>
              <a:ext cx="1432282" cy="587215"/>
            </a:xfrm>
            <a:prstGeom prst="wedgeRoundRectCallout">
              <a:avLst>
                <a:gd name="adj1" fmla="val -39500"/>
                <a:gd name="adj2" fmla="val -110328"/>
                <a:gd name="adj3" fmla="val 16667"/>
              </a:avLst>
            </a:prstGeom>
            <a:solidFill>
              <a:schemeClr val="bg1"/>
            </a:solidFill>
            <a:ln>
              <a:solidFill>
                <a:srgbClr val="66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7402216" y="1133128"/>
              <a:ext cx="1431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 smtClean="0">
                  <a:latin typeface="Calibri" panose="020F0502020204030204" pitchFamily="34" charset="0"/>
                </a:rPr>
                <a:t>Amplitude </a:t>
              </a:r>
            </a:p>
            <a:p>
              <a:pPr algn="ctr"/>
              <a:r>
                <a:rPr lang="fr-FR" sz="1600" dirty="0">
                  <a:latin typeface="Calibri" panose="020F0502020204030204" pitchFamily="34" charset="0"/>
                </a:rPr>
                <a:t>o</a:t>
              </a:r>
              <a:r>
                <a:rPr lang="fr-FR" sz="1600" dirty="0" smtClean="0">
                  <a:latin typeface="Calibri" panose="020F0502020204030204" pitchFamily="34" charset="0"/>
                </a:rPr>
                <a:t>scillations</a:t>
              </a:r>
              <a:endParaRPr lang="fr-FR" sz="1600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20" name="Groupe 19"/>
          <p:cNvGrpSpPr/>
          <p:nvPr/>
        </p:nvGrpSpPr>
        <p:grpSpPr>
          <a:xfrm>
            <a:off x="7523131" y="4785824"/>
            <a:ext cx="1441357" cy="833917"/>
            <a:chOff x="7392635" y="1130208"/>
            <a:chExt cx="1441357" cy="833917"/>
          </a:xfrm>
        </p:grpSpPr>
        <p:sp>
          <p:nvSpPr>
            <p:cNvPr id="21" name="Rectangle à coins arrondis 20"/>
            <p:cNvSpPr/>
            <p:nvPr/>
          </p:nvSpPr>
          <p:spPr>
            <a:xfrm>
              <a:off x="7392635" y="1130208"/>
              <a:ext cx="1432282" cy="833917"/>
            </a:xfrm>
            <a:prstGeom prst="wedgeRoundRectCallout">
              <a:avLst>
                <a:gd name="adj1" fmla="val -48367"/>
                <a:gd name="adj2" fmla="val -190026"/>
                <a:gd name="adj3" fmla="val 16667"/>
              </a:avLst>
            </a:prstGeom>
            <a:solidFill>
              <a:schemeClr val="bg1"/>
            </a:solidFill>
            <a:ln>
              <a:solidFill>
                <a:srgbClr val="B895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7402216" y="1133128"/>
              <a:ext cx="14317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 smtClean="0">
                  <a:latin typeface="Calibri" panose="020F0502020204030204" pitchFamily="34" charset="0"/>
                </a:rPr>
                <a:t>Amplitude de la dynamique exponentielle</a:t>
              </a:r>
              <a:endParaRPr lang="fr-FR" sz="1600" dirty="0"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371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23244" y="105321"/>
            <a:ext cx="7781925" cy="5873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fr-FR" altLang="fr-FR" sz="3200" b="1" i="1" dirty="0" smtClean="0">
                <a:solidFill>
                  <a:schemeClr val="tx1"/>
                </a:solidFill>
                <a:latin typeface="Calibri" pitchFamily="34" charset="0"/>
              </a:rPr>
              <a:t>Perspectives (2)</a:t>
            </a:r>
            <a:endParaRPr lang="fr-FR" altLang="fr-FR" sz="3200" b="1" i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6" name="Ellipse 25"/>
          <p:cNvSpPr/>
          <p:nvPr/>
        </p:nvSpPr>
        <p:spPr>
          <a:xfrm>
            <a:off x="8532440" y="6309320"/>
            <a:ext cx="432048" cy="432048"/>
          </a:xfrm>
          <a:prstGeom prst="ellipse">
            <a:avLst/>
          </a:prstGeom>
          <a:solidFill>
            <a:srgbClr val="818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8549584" y="6356067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Calibri" panose="020F0502020204030204" pitchFamily="34" charset="0"/>
              </a:rPr>
              <a:t>44</a:t>
            </a:r>
            <a:endParaRPr lang="fr-FR" sz="1600" b="1" dirty="0">
              <a:latin typeface="Calibri" panose="020F0502020204030204" pitchFamily="34" charset="0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421914" y="692696"/>
            <a:ext cx="75953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Relaxation dipolaire entre deux atomes dans deux sites distants :</a:t>
            </a:r>
            <a:endParaRPr lang="fr-FR" b="1" dirty="0">
              <a:latin typeface="Calibri" panose="020F0502020204030204" pitchFamily="34" charset="0"/>
            </a:endParaRPr>
          </a:p>
        </p:txBody>
      </p:sp>
      <p:sp>
        <p:nvSpPr>
          <p:cNvPr id="107" name="ZoneTexte 106"/>
          <p:cNvSpPr txBox="1"/>
          <p:nvPr/>
        </p:nvSpPr>
        <p:spPr>
          <a:xfrm>
            <a:off x="6184869" y="1702549"/>
            <a:ext cx="2465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alibri" panose="020F0502020204030204" pitchFamily="34" charset="0"/>
              </a:rPr>
              <a:t>Possible à champ magnétique très faible</a:t>
            </a:r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564952" y="2996952"/>
            <a:ext cx="770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latin typeface="Calibri" panose="020F0502020204030204" pitchFamily="34" charset="0"/>
              </a:rPr>
              <a:t>Système à magnétisation libre dans la bande fondamentale du réseau + couplage spin orbite (voir les propositions théoriques de </a:t>
            </a:r>
            <a:r>
              <a:rPr lang="fr-FR" b="1" dirty="0" err="1" smtClean="0">
                <a:latin typeface="Calibri" panose="020F0502020204030204" pitchFamily="34" charset="0"/>
              </a:rPr>
              <a:t>Buchler</a:t>
            </a:r>
            <a:r>
              <a:rPr lang="fr-FR" b="1" dirty="0" smtClean="0">
                <a:latin typeface="Calibri" panose="020F0502020204030204" pitchFamily="34" charset="0"/>
              </a:rPr>
              <a:t> et </a:t>
            </a:r>
            <a:r>
              <a:rPr lang="fr-FR" b="1" dirty="0" err="1" smtClean="0">
                <a:latin typeface="Calibri" panose="020F0502020204030204" pitchFamily="34" charset="0"/>
              </a:rPr>
              <a:t>Zoller</a:t>
            </a:r>
            <a:r>
              <a:rPr lang="fr-FR" b="1" baseline="30000" dirty="0" smtClean="0">
                <a:latin typeface="Calibri" panose="020F0502020204030204" pitchFamily="34" charset="0"/>
              </a:rPr>
              <a:t>(4)</a:t>
            </a:r>
            <a:r>
              <a:rPr lang="fr-FR" b="1" dirty="0" smtClean="0">
                <a:latin typeface="Calibri" panose="020F0502020204030204" pitchFamily="34" charset="0"/>
              </a:rPr>
              <a:t>)</a:t>
            </a:r>
            <a:endParaRPr lang="fr-FR" sz="1600" i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110" name="Image 10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854" y="1154590"/>
            <a:ext cx="4703266" cy="14103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0" y="616530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400" baseline="30000" dirty="0" smtClean="0">
                <a:latin typeface="Calibri" panose="020F0502020204030204" pitchFamily="34" charset="0"/>
              </a:rPr>
              <a:t>(4)</a:t>
            </a:r>
            <a:r>
              <a:rPr lang="fr-FR" sz="1400" i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D</a:t>
            </a:r>
            <a:r>
              <a:rPr lang="fr-FR" sz="1400" i="1" dirty="0">
                <a:solidFill>
                  <a:srgbClr val="C00000"/>
                </a:solidFill>
                <a:latin typeface="Calibri" panose="020F0502020204030204" pitchFamily="34" charset="0"/>
              </a:rPr>
              <a:t>. Peter et al.</a:t>
            </a:r>
            <a:r>
              <a:rPr lang="de-DE" sz="1400" i="1" dirty="0">
                <a:solidFill>
                  <a:srgbClr val="C00000"/>
                </a:solidFill>
                <a:latin typeface="Calibri" panose="020F0502020204030204" pitchFamily="34" charset="0"/>
              </a:rPr>
              <a:t>, arXiv:1410.5667 (2014)</a:t>
            </a:r>
          </a:p>
          <a:p>
            <a:r>
              <a:rPr lang="en-US" sz="1400" i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  A.W</a:t>
            </a:r>
            <a:r>
              <a:rPr lang="en-US" sz="1400" i="1" dirty="0">
                <a:solidFill>
                  <a:srgbClr val="C00000"/>
                </a:solidFill>
                <a:latin typeface="Calibri" panose="020F0502020204030204" pitchFamily="34" charset="0"/>
              </a:rPr>
              <a:t>. </a:t>
            </a:r>
            <a:r>
              <a:rPr lang="en-US" sz="1400" i="1" dirty="0" err="1">
                <a:solidFill>
                  <a:srgbClr val="C00000"/>
                </a:solidFill>
                <a:latin typeface="Calibri" panose="020F0502020204030204" pitchFamily="34" charset="0"/>
              </a:rPr>
              <a:t>Glaetzle</a:t>
            </a:r>
            <a:r>
              <a:rPr lang="en-US" sz="1400" i="1" dirty="0">
                <a:solidFill>
                  <a:srgbClr val="C00000"/>
                </a:solidFill>
                <a:latin typeface="Calibri" panose="020F0502020204030204" pitchFamily="34" charset="0"/>
              </a:rPr>
              <a:t> et al., </a:t>
            </a:r>
            <a:r>
              <a:rPr lang="fr-FR" sz="1400" i="1" dirty="0">
                <a:solidFill>
                  <a:srgbClr val="C00000"/>
                </a:solidFill>
                <a:latin typeface="Calibri" panose="020F0502020204030204" pitchFamily="34" charset="0"/>
              </a:rPr>
              <a:t>arXiv:1410.3388 (2014)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548081" y="3677890"/>
            <a:ext cx="539207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b="1" dirty="0" smtClean="0">
              <a:latin typeface="Calibri" panose="020F0502020204030204" pitchFamily="34" charset="0"/>
            </a:endParaRPr>
          </a:p>
          <a:p>
            <a:endParaRPr lang="fr-FR" sz="2000" b="1" dirty="0">
              <a:latin typeface="Calibri" panose="020F0502020204030204" pitchFamily="34" charset="0"/>
            </a:endParaRPr>
          </a:p>
          <a:p>
            <a:r>
              <a:rPr lang="fr-FR" b="1" dirty="0" smtClean="0">
                <a:latin typeface="Calibri" panose="020F0502020204030204" pitchFamily="34" charset="0"/>
              </a:rPr>
              <a:t>Magnétisme avec des particules de spin F = 9/2 :</a:t>
            </a:r>
          </a:p>
          <a:p>
            <a:r>
              <a:rPr lang="fr-FR" b="1" dirty="0" smtClean="0">
                <a:solidFill>
                  <a:srgbClr val="7030A0"/>
                </a:solidFill>
                <a:latin typeface="Calibri" panose="020F0502020204030204" pitchFamily="34" charset="0"/>
                <a:sym typeface="Wingdings 3" panose="05040102010807070707" pitchFamily="18" charset="2"/>
              </a:rPr>
              <a:t> </a:t>
            </a:r>
            <a:r>
              <a:rPr lang="fr-FR" b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Principe d’exclusion de Pauli :</a:t>
            </a:r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283" y="4504490"/>
            <a:ext cx="1364949" cy="1660814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4926" y="4576498"/>
            <a:ext cx="1395546" cy="1517517"/>
          </a:xfrm>
          <a:prstGeom prst="rect">
            <a:avLst/>
          </a:prstGeom>
        </p:spPr>
      </p:pic>
      <p:sp>
        <p:nvSpPr>
          <p:cNvPr id="34" name="ZoneTexte 33"/>
          <p:cNvSpPr txBox="1"/>
          <p:nvPr/>
        </p:nvSpPr>
        <p:spPr>
          <a:xfrm>
            <a:off x="6805788" y="5432995"/>
            <a:ext cx="502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alibri" panose="020F0502020204030204" pitchFamily="34" charset="0"/>
              </a:rPr>
              <a:t>ou</a:t>
            </a:r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457199" y="3645520"/>
            <a:ext cx="7747969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177800" indent="-177800">
              <a:spcBef>
                <a:spcPct val="0"/>
              </a:spcBef>
            </a:pPr>
            <a:r>
              <a:rPr lang="fr-FR" altLang="fr-FR" sz="2000" b="1" dirty="0">
                <a:solidFill>
                  <a:srgbClr val="7030A0"/>
                </a:solidFill>
                <a:latin typeface="Calibri" pitchFamily="34" charset="0"/>
              </a:rPr>
              <a:t>Obtention d’une mer de Fermi de Chrome 53 (fin 2014)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1122059" y="5158933"/>
            <a:ext cx="3593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Calibri" panose="020F0502020204030204" pitchFamily="34" charset="0"/>
              </a:rPr>
              <a:t>Couplage entre les propriétés de transport et la dynamique de spin</a:t>
            </a:r>
            <a:endParaRPr lang="fr-FR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70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8388424" y="6093296"/>
            <a:ext cx="755576" cy="764704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196752"/>
            <a:ext cx="6348681" cy="4161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61040" y="1512655"/>
            <a:ext cx="2592288" cy="3385542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4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L’équipe :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2000" dirty="0" smtClean="0">
                <a:latin typeface="Calibri" panose="020F0502020204030204" pitchFamily="34" charset="0"/>
              </a:rPr>
              <a:t>B. </a:t>
            </a:r>
            <a:r>
              <a:rPr lang="fr-FR" altLang="fr-FR" sz="2000" dirty="0" err="1" smtClean="0">
                <a:latin typeface="Calibri" panose="020F0502020204030204" pitchFamily="34" charset="0"/>
              </a:rPr>
              <a:t>Naylor</a:t>
            </a:r>
            <a:r>
              <a:rPr lang="fr-FR" altLang="fr-FR" sz="2000" dirty="0" smtClean="0">
                <a:latin typeface="Calibri" panose="020F0502020204030204" pitchFamily="34" charset="0"/>
              </a:rPr>
              <a:t> (PhD),</a:t>
            </a:r>
            <a:r>
              <a:rPr lang="fr-FR" altLang="fr-FR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Bébé</a:t>
            </a:r>
            <a:endParaRPr lang="fr-FR" altLang="fr-FR" sz="2000" dirty="0" smtClean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fr-FR" altLang="fr-FR" sz="2000" dirty="0" smtClean="0">
                <a:latin typeface="Calibri" panose="020F0502020204030204" pitchFamily="34" charset="0"/>
              </a:rPr>
              <a:t>Etienne Maréchal,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fr-FR" altLang="fr-FR" sz="2000" dirty="0" smtClean="0">
                <a:latin typeface="Calibri" panose="020F0502020204030204" pitchFamily="34" charset="0"/>
              </a:rPr>
              <a:t>Laurent </a:t>
            </a:r>
            <a:r>
              <a:rPr lang="fr-FR" altLang="fr-FR" sz="2000" dirty="0" err="1" smtClean="0">
                <a:latin typeface="Calibri" panose="020F0502020204030204" pitchFamily="34" charset="0"/>
              </a:rPr>
              <a:t>Vernac</a:t>
            </a:r>
            <a:r>
              <a:rPr lang="fr-FR" altLang="fr-FR" sz="2000" dirty="0" smtClean="0">
                <a:latin typeface="Calibri" panose="020F0502020204030204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fr-FR" altLang="fr-FR" sz="2000" dirty="0" smtClean="0">
                <a:latin typeface="Calibri" panose="020F0502020204030204" pitchFamily="34" charset="0"/>
              </a:rPr>
              <a:t>Paolo </a:t>
            </a:r>
            <a:r>
              <a:rPr lang="fr-FR" altLang="fr-FR" sz="2000" dirty="0" err="1" smtClean="0">
                <a:latin typeface="Calibri" panose="020F0502020204030204" pitchFamily="34" charset="0"/>
              </a:rPr>
              <a:t>Pedri</a:t>
            </a:r>
            <a:r>
              <a:rPr lang="fr-FR" altLang="fr-FR" sz="2000" dirty="0" smtClean="0">
                <a:latin typeface="Calibri" panose="020F0502020204030204" pitchFamily="34" charset="0"/>
              </a:rPr>
              <a:t> (Théorie),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fr-FR" altLang="fr-FR" sz="2000" dirty="0" smtClean="0">
                <a:latin typeface="Calibri" panose="020F0502020204030204" pitchFamily="34" charset="0"/>
              </a:rPr>
              <a:t>Martin Robert-de-Saint-Vincent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fr-FR" altLang="fr-FR" sz="2000" dirty="0" smtClean="0">
                <a:latin typeface="Calibri" panose="020F0502020204030204" pitchFamily="34" charset="0"/>
              </a:rPr>
              <a:t>Olivier </a:t>
            </a:r>
            <a:r>
              <a:rPr lang="fr-FR" altLang="fr-FR" sz="2000" dirty="0" err="1" smtClean="0">
                <a:latin typeface="Calibri" panose="020F0502020204030204" pitchFamily="34" charset="0"/>
              </a:rPr>
              <a:t>Gorceix</a:t>
            </a:r>
            <a:r>
              <a:rPr lang="fr-FR" altLang="fr-FR" sz="2000" dirty="0" smtClean="0">
                <a:latin typeface="Calibri" panose="020F0502020204030204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fr-FR" altLang="fr-FR" sz="2000" dirty="0" smtClean="0">
                <a:latin typeface="Calibri" panose="020F0502020204030204" pitchFamily="34" charset="0"/>
              </a:rPr>
              <a:t>Bruno </a:t>
            </a:r>
            <a:r>
              <a:rPr lang="fr-FR" altLang="fr-FR" sz="2000" dirty="0" err="1" smtClean="0">
                <a:latin typeface="Calibri" panose="020F0502020204030204" pitchFamily="34" charset="0"/>
              </a:rPr>
              <a:t>Laburthe-Tolra</a:t>
            </a:r>
            <a:endParaRPr lang="fr-FR" altLang="fr-FR" sz="200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fr-FR" altLang="fr-FR" sz="2000" dirty="0" smtClean="0">
                <a:latin typeface="Calibri" panose="020F0502020204030204" pitchFamily="34" charset="0"/>
              </a:rPr>
              <a:t>(Chef d’équipe)</a:t>
            </a:r>
            <a:r>
              <a:rPr lang="fr-FR" altLang="fr-FR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Grand</a:t>
            </a:r>
            <a:endParaRPr lang="fr-FR" altLang="fr-FR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95536" y="5517604"/>
            <a:ext cx="72802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algn="l" eaLnBrk="0" hangingPunct="0">
              <a:spcBef>
                <a:spcPct val="20000"/>
              </a:spcBef>
              <a:buClr>
                <a:schemeClr val="accent2"/>
              </a:buClr>
              <a:buFont typeface="Century Gothic" pitchFamily="34" charset="0"/>
              <a:buChar char="►"/>
              <a:defRPr sz="2400">
                <a:solidFill>
                  <a:schemeClr val="accent2"/>
                </a:solidFill>
                <a:latin typeface="Century Gothic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9966FF"/>
              </a:buClr>
              <a:buSzPct val="70000"/>
              <a:buFont typeface="Century Gothic" pitchFamily="34" charset="0"/>
              <a:buChar char="►"/>
              <a:defRPr sz="2000" b="1">
                <a:solidFill>
                  <a:srgbClr val="9966FF"/>
                </a:solidFill>
                <a:latin typeface="Century Gothic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000000"/>
              </a:buClr>
              <a:buSzPct val="60000"/>
              <a:buFont typeface="Century Gothic" pitchFamily="34" charset="0"/>
              <a:buChar char="►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fr-FR" altLang="fr-FR" sz="18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Les anciens :</a:t>
            </a:r>
            <a:r>
              <a:rPr lang="fr-FR" altLang="fr-FR" sz="18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fr-FR" altLang="fr-FR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B. </a:t>
            </a:r>
            <a:r>
              <a:rPr lang="fr-FR" altLang="fr-FR" sz="18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Pasquiou</a:t>
            </a:r>
            <a:r>
              <a:rPr lang="fr-FR" altLang="fr-FR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, G. </a:t>
            </a:r>
            <a:r>
              <a:rPr lang="fr-FR" altLang="fr-FR" sz="18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Bismut</a:t>
            </a:r>
            <a:r>
              <a:rPr lang="fr-FR" altLang="fr-FR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, A. </a:t>
            </a:r>
            <a:r>
              <a:rPr lang="fr-FR" altLang="fr-FR" sz="18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Chotia</a:t>
            </a:r>
            <a:r>
              <a:rPr lang="fr-FR" altLang="fr-FR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, A. Sharma</a:t>
            </a:r>
          </a:p>
          <a:p>
            <a:pPr eaLnBrk="1" hangingPunct="1"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fr-FR" altLang="fr-FR" sz="18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Les collaborateurs : </a:t>
            </a:r>
            <a:r>
              <a:rPr lang="fr-FR" altLang="fr-FR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Johnny </a:t>
            </a:r>
            <a:r>
              <a:rPr lang="fr-FR" altLang="fr-FR" sz="18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Huckans</a:t>
            </a:r>
            <a:r>
              <a:rPr lang="fr-FR" altLang="fr-FR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, Luis Santos </a:t>
            </a:r>
            <a:endParaRPr lang="fr-FR" altLang="fr-FR" sz="1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108" y="1305337"/>
            <a:ext cx="853440" cy="2707640"/>
          </a:xfrm>
          <a:prstGeom prst="rect">
            <a:avLst/>
          </a:prstGeom>
        </p:spPr>
      </p:pic>
      <p:sp>
        <p:nvSpPr>
          <p:cNvPr id="11" name="Titre 1"/>
          <p:cNvSpPr txBox="1">
            <a:spLocks/>
          </p:cNvSpPr>
          <p:nvPr/>
        </p:nvSpPr>
        <p:spPr>
          <a:xfrm>
            <a:off x="423244" y="105321"/>
            <a:ext cx="7781925" cy="5873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fr-FR" altLang="fr-FR" sz="3200" b="1" i="1" dirty="0" smtClean="0">
                <a:solidFill>
                  <a:schemeClr val="tx1"/>
                </a:solidFill>
                <a:latin typeface="Calibri" pitchFamily="34" charset="0"/>
              </a:rPr>
              <a:t>Remerciements</a:t>
            </a:r>
            <a:endParaRPr lang="fr-FR" altLang="fr-FR" sz="3200" b="1" i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5580112" y="6207695"/>
            <a:ext cx="3473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Merci de votre attention !</a:t>
            </a:r>
            <a:endParaRPr lang="fr-FR" sz="24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50652" y="692696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Tous les membres du LPL</a:t>
            </a:r>
            <a:endParaRPr lang="fr-FR" sz="2400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77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23244" y="105321"/>
            <a:ext cx="8325220" cy="5873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fr-FR" altLang="fr-FR" sz="3200" b="1" i="1" dirty="0" smtClean="0">
                <a:solidFill>
                  <a:schemeClr val="tx1"/>
                </a:solidFill>
                <a:latin typeface="Calibri" pitchFamily="34" charset="0"/>
              </a:rPr>
              <a:t>Un effet systématique au cours de l’analyse Stern et Gerlach</a:t>
            </a:r>
            <a:endParaRPr lang="fr-FR" altLang="fr-FR" sz="3200" b="1" i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" r="38915" b="2941"/>
          <a:stretch/>
        </p:blipFill>
        <p:spPr>
          <a:xfrm>
            <a:off x="5610136" y="1268760"/>
            <a:ext cx="2952000" cy="1296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028384" y="1124744"/>
            <a:ext cx="93610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79699"/>
            <a:ext cx="4175380" cy="299737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25" y="4867189"/>
            <a:ext cx="3910370" cy="180217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281822"/>
            <a:ext cx="4576276" cy="3381989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843808" y="1259468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fr-FR" b="1" dirty="0" smtClean="0">
                <a:latin typeface="Calibri" panose="020F0502020204030204" pitchFamily="34" charset="0"/>
              </a:rPr>
              <a:t>Un effet de la densité</a:t>
            </a:r>
            <a:endParaRPr lang="fr-FR" b="1" dirty="0">
              <a:latin typeface="Calibri" panose="020F050202020403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23244" y="4194125"/>
            <a:ext cx="3428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fr-FR" b="1" dirty="0" smtClean="0">
                <a:latin typeface="Calibri" panose="020F0502020204030204" pitchFamily="34" charset="0"/>
              </a:rPr>
              <a:t>Procédure de libération et recapture du nuage</a:t>
            </a:r>
            <a:endParaRPr lang="fr-FR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4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Ellipse 27"/>
          <p:cNvSpPr/>
          <p:nvPr/>
        </p:nvSpPr>
        <p:spPr>
          <a:xfrm>
            <a:off x="8532440" y="6309320"/>
            <a:ext cx="432048" cy="432048"/>
          </a:xfrm>
          <a:prstGeom prst="ellipse">
            <a:avLst/>
          </a:prstGeom>
          <a:solidFill>
            <a:srgbClr val="818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8549584" y="6356067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Calibri" panose="020F0502020204030204" pitchFamily="34" charset="0"/>
              </a:rPr>
              <a:t>30</a:t>
            </a:r>
            <a:endParaRPr lang="fr-FR" sz="1600" b="1" dirty="0">
              <a:latin typeface="Calibri" panose="020F0502020204030204" pitchFamily="34" charset="0"/>
            </a:endParaRPr>
          </a:p>
        </p:txBody>
      </p:sp>
      <p:sp>
        <p:nvSpPr>
          <p:cNvPr id="13" name="Titre 1"/>
          <p:cNvSpPr txBox="1">
            <a:spLocks/>
          </p:cNvSpPr>
          <p:nvPr/>
        </p:nvSpPr>
        <p:spPr>
          <a:xfrm>
            <a:off x="423244" y="105321"/>
            <a:ext cx="7781925" cy="5873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pPr>
              <a:buNone/>
            </a:pPr>
            <a:r>
              <a:rPr lang="fr-FR" sz="3200" b="1" dirty="0">
                <a:solidFill>
                  <a:schemeClr val="tx1"/>
                </a:solidFill>
                <a:latin typeface="Calibri" panose="020F0502020204030204" pitchFamily="34" charset="0"/>
              </a:rPr>
              <a:t>Effet des interactions </a:t>
            </a:r>
            <a:r>
              <a:rPr lang="fr-FR" sz="3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intra-site</a:t>
            </a:r>
            <a:endParaRPr lang="fr-FR" sz="32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57200" y="332656"/>
            <a:ext cx="5266928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buNone/>
            </a:pPr>
            <a:endParaRPr lang="fr-FR" sz="2400" b="1" dirty="0">
              <a:solidFill>
                <a:srgbClr val="3333CC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44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7953610"/>
              </p:ext>
            </p:extLst>
          </p:nvPr>
        </p:nvGraphicFramePr>
        <p:xfrm>
          <a:off x="6942408" y="2071638"/>
          <a:ext cx="1292225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514" name="Équation" r:id="rId4" imgW="888840" imgH="241200" progId="Equation.3">
                  <p:embed/>
                </p:oleObj>
              </mc:Choice>
              <mc:Fallback>
                <p:oleObj name="Équation" r:id="rId4" imgW="8888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2408" y="2071638"/>
                        <a:ext cx="1292225" cy="349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ZoneTexte 32"/>
          <p:cNvSpPr txBox="1"/>
          <p:nvPr/>
        </p:nvSpPr>
        <p:spPr>
          <a:xfrm>
            <a:off x="6538047" y="1484784"/>
            <a:ext cx="21384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Calibri" panose="020F0502020204030204" pitchFamily="34" charset="0"/>
              </a:rPr>
              <a:t>Données prises à un Profondeur du réseau :</a:t>
            </a:r>
          </a:p>
          <a:p>
            <a:endParaRPr lang="fr-FR" sz="1600" dirty="0">
              <a:latin typeface="Calibri" panose="020F0502020204030204" pitchFamily="34" charset="0"/>
            </a:endParaRPr>
          </a:p>
          <a:p>
            <a:endParaRPr lang="fr-FR" sz="1600" dirty="0" smtClean="0">
              <a:latin typeface="Calibri" panose="020F0502020204030204" pitchFamily="34" charset="0"/>
            </a:endParaRPr>
          </a:p>
          <a:p>
            <a:pPr algn="ctr"/>
            <a:r>
              <a:rPr lang="fr-FR" sz="1600" dirty="0" smtClean="0">
                <a:latin typeface="Calibri" panose="020F0502020204030204" pitchFamily="34" charset="0"/>
                <a:sym typeface="Wingdings"/>
              </a:rPr>
              <a:t> Résonance attendue à </a:t>
            </a:r>
            <a:r>
              <a:rPr lang="fr-FR" sz="1600" b="1" dirty="0" smtClean="0">
                <a:solidFill>
                  <a:srgbClr val="C00000"/>
                </a:solidFill>
                <a:latin typeface="Calibri" panose="020F0502020204030204" pitchFamily="34" charset="0"/>
                <a:sym typeface="Wingdings"/>
              </a:rPr>
              <a:t>45 kHz</a:t>
            </a:r>
            <a:endParaRPr lang="fr-FR" sz="16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22" y="1124744"/>
            <a:ext cx="5387516" cy="3184091"/>
          </a:xfrm>
          <a:prstGeom prst="rect">
            <a:avLst/>
          </a:prstGeom>
        </p:spPr>
      </p:pic>
      <p:cxnSp>
        <p:nvCxnSpPr>
          <p:cNvPr id="34" name="Connecteur droit 33"/>
          <p:cNvCxnSpPr/>
          <p:nvPr/>
        </p:nvCxnSpPr>
        <p:spPr>
          <a:xfrm flipH="1" flipV="1">
            <a:off x="5587064" y="1408607"/>
            <a:ext cx="1397" cy="2627446"/>
          </a:xfrm>
          <a:prstGeom prst="line">
            <a:avLst/>
          </a:prstGeom>
          <a:ln w="28575">
            <a:solidFill>
              <a:srgbClr val="C0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/>
          <p:cNvCxnSpPr/>
          <p:nvPr/>
        </p:nvCxnSpPr>
        <p:spPr>
          <a:xfrm flipV="1">
            <a:off x="4418840" y="1408607"/>
            <a:ext cx="12526" cy="2627445"/>
          </a:xfrm>
          <a:prstGeom prst="line">
            <a:avLst/>
          </a:prstGeom>
          <a:ln w="28575">
            <a:solidFill>
              <a:srgbClr val="C0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>
            <a:spLocks noChangeArrowheads="1"/>
          </p:cNvSpPr>
          <p:nvPr/>
        </p:nvSpPr>
        <p:spPr bwMode="auto">
          <a:xfrm>
            <a:off x="459820" y="333152"/>
            <a:ext cx="6056396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buNone/>
            </a:pPr>
            <a:r>
              <a:rPr lang="fr-FR" sz="2400" b="1" dirty="0" smtClean="0">
                <a:solidFill>
                  <a:srgbClr val="3333CC"/>
                </a:solidFill>
                <a:latin typeface="Calibri" panose="020F0502020204030204" pitchFamily="34" charset="0"/>
              </a:rPr>
              <a:t>Sur </a:t>
            </a:r>
            <a:r>
              <a:rPr lang="fr-FR" sz="2400" b="1" dirty="0">
                <a:solidFill>
                  <a:srgbClr val="3333CC"/>
                </a:solidFill>
                <a:latin typeface="Calibri" panose="020F0502020204030204" pitchFamily="34" charset="0"/>
              </a:rPr>
              <a:t>les résonances de </a:t>
            </a:r>
            <a:r>
              <a:rPr lang="fr-FR" sz="2400" b="1" dirty="0" smtClean="0">
                <a:solidFill>
                  <a:srgbClr val="3333CC"/>
                </a:solidFill>
                <a:latin typeface="Calibri" panose="020F0502020204030204" pitchFamily="34" charset="0"/>
              </a:rPr>
              <a:t>relaxation </a:t>
            </a:r>
            <a:r>
              <a:rPr lang="fr-FR" sz="2400" b="1" dirty="0">
                <a:solidFill>
                  <a:srgbClr val="3333CC"/>
                </a:solidFill>
                <a:latin typeface="Calibri" panose="020F0502020204030204" pitchFamily="34" charset="0"/>
              </a:rPr>
              <a:t>dipolaire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221088"/>
            <a:ext cx="1838254" cy="2298595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983138" y="5435932"/>
            <a:ext cx="303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U</a:t>
            </a:r>
            <a:endParaRPr lang="fr-FR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436" y="4148029"/>
            <a:ext cx="1850924" cy="2389860"/>
          </a:xfrm>
          <a:prstGeom prst="rect">
            <a:avLst/>
          </a:prstGeom>
        </p:spPr>
      </p:pic>
      <p:sp>
        <p:nvSpPr>
          <p:cNvPr id="39" name="ZoneTexte 38"/>
          <p:cNvSpPr txBox="1"/>
          <p:nvPr/>
        </p:nvSpPr>
        <p:spPr>
          <a:xfrm>
            <a:off x="7884368" y="4203944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U’</a:t>
            </a:r>
            <a:endParaRPr lang="fr-FR" b="1" dirty="0">
              <a:solidFill>
                <a:srgbClr val="009999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79512" y="4573276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Calibri" panose="020F0502020204030204" pitchFamily="34" charset="0"/>
              </a:rPr>
              <a:t>Décalage en énergie de :</a:t>
            </a:r>
          </a:p>
          <a:p>
            <a:r>
              <a:rPr lang="fr-FR" sz="16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l’état fondamental </a:t>
            </a:r>
            <a:endParaRPr lang="fr-FR" sz="16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7575052" y="5157192"/>
            <a:ext cx="1389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Calibri" panose="020F0502020204030204" pitchFamily="34" charset="0"/>
              </a:rPr>
              <a:t>Décalage en énergie de :</a:t>
            </a:r>
          </a:p>
          <a:p>
            <a:r>
              <a:rPr lang="fr-FR" sz="1600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l’état excité</a:t>
            </a:r>
            <a:endParaRPr lang="fr-FR" sz="1600" b="1" dirty="0">
              <a:solidFill>
                <a:srgbClr val="009999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Accolade ouvrante 15"/>
          <p:cNvSpPr/>
          <p:nvPr/>
        </p:nvSpPr>
        <p:spPr>
          <a:xfrm rot="16200000">
            <a:off x="4850431" y="3645485"/>
            <a:ext cx="298094" cy="1161270"/>
          </a:xfrm>
          <a:prstGeom prst="leftBrace">
            <a:avLst>
              <a:gd name="adj1" fmla="val 25000"/>
              <a:gd name="adj2" fmla="val 50000"/>
            </a:avLst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4051174" y="4437112"/>
            <a:ext cx="1816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U’ – U ~ -2,5 kHz</a:t>
            </a:r>
            <a:endParaRPr lang="fr-FR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2822" y="1340768"/>
            <a:ext cx="338778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839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32" y="953296"/>
            <a:ext cx="6126156" cy="3216667"/>
          </a:xfrm>
          <a:prstGeom prst="rect">
            <a:avLst/>
          </a:prstGeom>
        </p:spPr>
      </p:pic>
      <p:pic>
        <p:nvPicPr>
          <p:cNvPr id="47157" name="Picture 5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118" y="4221088"/>
            <a:ext cx="1976986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Ellipse 27"/>
          <p:cNvSpPr/>
          <p:nvPr/>
        </p:nvSpPr>
        <p:spPr>
          <a:xfrm>
            <a:off x="8532440" y="6309320"/>
            <a:ext cx="432048" cy="432048"/>
          </a:xfrm>
          <a:prstGeom prst="ellipse">
            <a:avLst/>
          </a:prstGeom>
          <a:solidFill>
            <a:srgbClr val="818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8549584" y="6356067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Calibri" panose="020F0502020204030204" pitchFamily="34" charset="0"/>
              </a:rPr>
              <a:t>32</a:t>
            </a:r>
            <a:endParaRPr lang="fr-FR" sz="1600" b="1" dirty="0">
              <a:latin typeface="Calibri" panose="020F0502020204030204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57200" y="332656"/>
            <a:ext cx="7427168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buNone/>
            </a:pPr>
            <a:r>
              <a:rPr lang="fr-FR" sz="2400" b="1" dirty="0" smtClean="0">
                <a:solidFill>
                  <a:srgbClr val="3333CC"/>
                </a:solidFill>
                <a:latin typeface="Calibri" panose="020F0502020204030204" pitchFamily="34" charset="0"/>
              </a:rPr>
              <a:t>Avec 3 atomes par site</a:t>
            </a:r>
            <a:endParaRPr lang="fr-FR" sz="2400" b="1" dirty="0">
              <a:solidFill>
                <a:srgbClr val="3333CC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22896" y="2348880"/>
            <a:ext cx="1670171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585272" y="1106456"/>
            <a:ext cx="334491" cy="2165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5868144" y="2052137"/>
            <a:ext cx="30963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B0F0"/>
                </a:solidFill>
                <a:latin typeface="Calibri" panose="020F0502020204030204" pitchFamily="34" charset="0"/>
              </a:rPr>
              <a:t>Chargement rapide du réseau </a:t>
            </a:r>
            <a:r>
              <a:rPr lang="fr-FR" dirty="0" smtClean="0">
                <a:solidFill>
                  <a:srgbClr val="00B0F0"/>
                </a:solidFill>
                <a:latin typeface="Calibri" panose="020F0502020204030204" pitchFamily="34" charset="0"/>
              </a:rPr>
              <a:t>:</a:t>
            </a:r>
          </a:p>
          <a:p>
            <a:r>
              <a:rPr lang="fr-FR" sz="1400" b="1" dirty="0" smtClean="0">
                <a:latin typeface="Calibri" panose="020F0502020204030204" pitchFamily="34" charset="0"/>
              </a:rPr>
              <a:t>Certains sites contiennent 3 atomes</a:t>
            </a:r>
            <a:endParaRPr lang="fr-FR" sz="1400" b="1" dirty="0">
              <a:latin typeface="Calibri" panose="020F0502020204030204" pitchFamily="34" charset="0"/>
            </a:endParaRPr>
          </a:p>
        </p:txBody>
      </p:sp>
      <p:sp>
        <p:nvSpPr>
          <p:cNvPr id="18" name="Titre 1"/>
          <p:cNvSpPr txBox="1">
            <a:spLocks/>
          </p:cNvSpPr>
          <p:nvPr/>
        </p:nvSpPr>
        <p:spPr>
          <a:xfrm>
            <a:off x="423244" y="105321"/>
            <a:ext cx="7781925" cy="5873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pPr>
              <a:buNone/>
            </a:pPr>
            <a:r>
              <a:rPr lang="fr-FR" sz="3200" b="1" dirty="0">
                <a:solidFill>
                  <a:schemeClr val="tx1"/>
                </a:solidFill>
                <a:latin typeface="Calibri" panose="020F0502020204030204" pitchFamily="34" charset="0"/>
              </a:rPr>
              <a:t>Effet des interactions </a:t>
            </a:r>
            <a:r>
              <a:rPr lang="fr-FR" sz="3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intra-site</a:t>
            </a:r>
            <a:endParaRPr lang="fr-FR" sz="32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23244" y="5230941"/>
            <a:ext cx="2708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Calibri" panose="020F0502020204030204" pitchFamily="34" charset="0"/>
              </a:rPr>
              <a:t>Calcul très difficile : </a:t>
            </a:r>
            <a:r>
              <a:rPr lang="fr-FR" b="1" dirty="0">
                <a:solidFill>
                  <a:srgbClr val="009999"/>
                </a:solidFill>
                <a:latin typeface="Calibri" panose="020F0502020204030204" pitchFamily="34" charset="0"/>
              </a:rPr>
              <a:t>P</a:t>
            </a:r>
            <a:r>
              <a:rPr lang="fr-FR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roblème à trois corps</a:t>
            </a:r>
            <a:endParaRPr lang="fr-FR" b="1" dirty="0">
              <a:solidFill>
                <a:srgbClr val="009999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423244" y="4821435"/>
            <a:ext cx="27085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Calibri" panose="020F0502020204030204" pitchFamily="34" charset="0"/>
              </a:rPr>
              <a:t>Théorie par </a:t>
            </a:r>
            <a:r>
              <a:rPr lang="fr-FR" sz="2000" b="1" i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Paolo </a:t>
            </a:r>
            <a:r>
              <a:rPr lang="fr-FR" sz="2000" b="1" i="1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Pedri</a:t>
            </a:r>
            <a:endParaRPr lang="fr-FR" sz="2000" b="1" i="1" dirty="0">
              <a:solidFill>
                <a:srgbClr val="7030A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723355" y="5085184"/>
            <a:ext cx="338514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Prédit quatre résonances :</a:t>
            </a:r>
          </a:p>
          <a:p>
            <a:r>
              <a:rPr lang="fr-FR" sz="1600" b="1" dirty="0" smtClean="0">
                <a:latin typeface="Calibri" panose="020F0502020204030204" pitchFamily="34" charset="0"/>
              </a:rPr>
              <a:t>Compatible avec nos observations</a:t>
            </a:r>
            <a:endParaRPr lang="fr-FR" sz="16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35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11"/>
          <p:cNvSpPr txBox="1">
            <a:spLocks noChangeArrowheads="1"/>
          </p:cNvSpPr>
          <p:nvPr/>
        </p:nvSpPr>
        <p:spPr bwMode="auto">
          <a:xfrm>
            <a:off x="5076056" y="2925192"/>
            <a:ext cx="7524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800" baseline="30000" dirty="0">
                <a:latin typeface="Calibri" pitchFamily="34" charset="0"/>
              </a:rPr>
              <a:t>52</a:t>
            </a:r>
            <a:r>
              <a:rPr lang="fr-FR" altLang="fr-FR" sz="1800" dirty="0">
                <a:latin typeface="Calibri" pitchFamily="34" charset="0"/>
              </a:rPr>
              <a:t>Cr :</a:t>
            </a:r>
          </a:p>
        </p:txBody>
      </p:sp>
      <p:graphicFrame>
        <p:nvGraphicFramePr>
          <p:cNvPr id="4100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3842639"/>
              </p:ext>
            </p:extLst>
          </p:nvPr>
        </p:nvGraphicFramePr>
        <p:xfrm>
          <a:off x="5801543" y="2863280"/>
          <a:ext cx="1425575" cy="49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676" name="Équation" r:id="rId4" imgW="660240" imgH="228600" progId="Equation.3">
                  <p:embed/>
                </p:oleObj>
              </mc:Choice>
              <mc:Fallback>
                <p:oleObj name="Équation" r:id="rId4" imgW="6602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01543" y="2863280"/>
                        <a:ext cx="1425575" cy="493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1" name="Text Box 15"/>
          <p:cNvSpPr txBox="1">
            <a:spLocks noChangeArrowheads="1"/>
          </p:cNvSpPr>
          <p:nvPr/>
        </p:nvSpPr>
        <p:spPr bwMode="auto">
          <a:xfrm>
            <a:off x="467544" y="4365104"/>
            <a:ext cx="85169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rgbClr val="FF0000"/>
                </a:solidFill>
                <a:latin typeface="Calibri" pitchFamily="34" charset="0"/>
              </a:rPr>
              <a:t>Condensat de Cr</a:t>
            </a:r>
            <a:r>
              <a:rPr lang="fr-FR" altLang="fr-FR" sz="2000" b="1" dirty="0">
                <a:latin typeface="Calibri" pitchFamily="34" charset="0"/>
              </a:rPr>
              <a:t> </a:t>
            </a:r>
            <a:r>
              <a:rPr lang="fr-FR" altLang="fr-FR" sz="2000" b="1" dirty="0" smtClean="0">
                <a:latin typeface="Calibri" pitchFamily="34" charset="0"/>
              </a:rPr>
              <a:t>:</a:t>
            </a: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fr-FR" altLang="fr-FR" sz="2000" b="1" dirty="0" smtClean="0">
                <a:latin typeface="Calibri" pitchFamily="34" charset="0"/>
              </a:rPr>
              <a:t>combine les interactions dipôle-dipôle et les interactions </a:t>
            </a:r>
            <a:r>
              <a:rPr lang="fr-FR" altLang="fr-FR" sz="2000" b="1" dirty="0">
                <a:latin typeface="Calibri" pitchFamily="34" charset="0"/>
              </a:rPr>
              <a:t>de </a:t>
            </a:r>
            <a:r>
              <a:rPr lang="fr-FR" altLang="fr-FR" sz="2000" b="1" dirty="0" smtClean="0">
                <a:latin typeface="Calibri" pitchFamily="34" charset="0"/>
              </a:rPr>
              <a:t>Van der </a:t>
            </a:r>
            <a:r>
              <a:rPr lang="fr-FR" altLang="fr-FR" sz="2000" b="1" dirty="0" err="1" smtClean="0">
                <a:latin typeface="Calibri" pitchFamily="34" charset="0"/>
              </a:rPr>
              <a:t>Waals</a:t>
            </a:r>
            <a:endParaRPr lang="fr-FR" altLang="fr-FR" sz="2000" b="1" dirty="0">
              <a:latin typeface="Calibri" pitchFamily="34" charset="0"/>
            </a:endParaRPr>
          </a:p>
        </p:txBody>
      </p:sp>
      <p:sp>
        <p:nvSpPr>
          <p:cNvPr id="4104" name="Text Box 13"/>
          <p:cNvSpPr txBox="1">
            <a:spLocks noChangeArrowheads="1"/>
          </p:cNvSpPr>
          <p:nvPr/>
        </p:nvSpPr>
        <p:spPr bwMode="auto">
          <a:xfrm>
            <a:off x="395288" y="1379491"/>
            <a:ext cx="828040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fr-FR" altLang="fr-FR" sz="1800" b="1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fr-FR" altLang="fr-FR" sz="1800" b="1" baseline="30000" dirty="0">
                <a:solidFill>
                  <a:schemeClr val="accent2"/>
                </a:solidFill>
                <a:latin typeface="Calibri" pitchFamily="34" charset="0"/>
              </a:rPr>
              <a:t>52</a:t>
            </a:r>
            <a:r>
              <a:rPr lang="fr-FR" altLang="fr-FR" sz="1800" b="1" dirty="0">
                <a:solidFill>
                  <a:schemeClr val="accent2"/>
                </a:solidFill>
                <a:latin typeface="Calibri" pitchFamily="34" charset="0"/>
              </a:rPr>
              <a:t>Cr :</a:t>
            </a:r>
            <a:r>
              <a:rPr lang="fr-FR" altLang="fr-FR" sz="1800" dirty="0"/>
              <a:t> </a:t>
            </a:r>
            <a:r>
              <a:rPr lang="fr-FR" altLang="fr-FR" sz="1800" b="1" dirty="0">
                <a:solidFill>
                  <a:schemeClr val="accent2"/>
                </a:solidFill>
                <a:latin typeface="Calibri" pitchFamily="34" charset="0"/>
              </a:rPr>
              <a:t>Spin électronique = 3</a:t>
            </a:r>
          </a:p>
        </p:txBody>
      </p:sp>
      <p:sp>
        <p:nvSpPr>
          <p:cNvPr id="4107" name="Text Box 38"/>
          <p:cNvSpPr txBox="1">
            <a:spLocks noChangeArrowheads="1"/>
          </p:cNvSpPr>
          <p:nvPr/>
        </p:nvSpPr>
        <p:spPr bwMode="auto">
          <a:xfrm>
            <a:off x="3249613" y="1334095"/>
            <a:ext cx="3194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Char char="ð"/>
            </a:pPr>
            <a:r>
              <a:rPr lang="fr-FR" altLang="fr-FR" sz="1800" dirty="0">
                <a:latin typeface="Calibri" pitchFamily="34" charset="0"/>
              </a:rPr>
              <a:t> 7 sous-états Zeeman (</a:t>
            </a:r>
            <a:r>
              <a:rPr lang="fr-FR" altLang="fr-FR" sz="1800" dirty="0" err="1">
                <a:latin typeface="Calibri" pitchFamily="34" charset="0"/>
              </a:rPr>
              <a:t>m</a:t>
            </a:r>
            <a:r>
              <a:rPr lang="fr-FR" altLang="fr-FR" sz="1800" baseline="-25000" dirty="0" err="1">
                <a:latin typeface="Calibri" pitchFamily="34" charset="0"/>
              </a:rPr>
              <a:t>S</a:t>
            </a:r>
            <a:r>
              <a:rPr lang="fr-FR" altLang="fr-FR" sz="1800" dirty="0">
                <a:latin typeface="Calibri" pitchFamily="34" charset="0"/>
              </a:rPr>
              <a:t>)</a:t>
            </a:r>
          </a:p>
        </p:txBody>
      </p:sp>
      <p:sp>
        <p:nvSpPr>
          <p:cNvPr id="4110" name="Text Box 34"/>
          <p:cNvSpPr txBox="1">
            <a:spLocks noChangeArrowheads="1"/>
          </p:cNvSpPr>
          <p:nvPr/>
        </p:nvSpPr>
        <p:spPr bwMode="auto">
          <a:xfrm>
            <a:off x="395287" y="3039924"/>
            <a:ext cx="4392737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200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fr-FR" altLang="fr-FR" sz="2000" b="1" dirty="0">
                <a:solidFill>
                  <a:schemeClr val="accent2"/>
                </a:solidFill>
                <a:latin typeface="Calibri" pitchFamily="34" charset="0"/>
              </a:rPr>
              <a:t>Force relative </a:t>
            </a:r>
            <a:r>
              <a:rPr lang="fr-FR" altLang="fr-FR" sz="1900" dirty="0">
                <a:latin typeface="Calibri" pitchFamily="34" charset="0"/>
              </a:rPr>
              <a:t>entre l’interaction dipôle-dipôle et l’interaction </a:t>
            </a:r>
            <a:r>
              <a:rPr lang="fr-FR" altLang="fr-FR" sz="1900" dirty="0" smtClean="0">
                <a:latin typeface="Calibri" pitchFamily="34" charset="0"/>
              </a:rPr>
              <a:t>de Van der </a:t>
            </a:r>
            <a:r>
              <a:rPr lang="fr-FR" altLang="fr-FR" sz="1900" dirty="0" err="1" smtClean="0">
                <a:latin typeface="Calibri" pitchFamily="34" charset="0"/>
              </a:rPr>
              <a:t>Waals</a:t>
            </a:r>
            <a:endParaRPr lang="fr-FR" altLang="fr-FR" sz="1900" dirty="0">
              <a:latin typeface="Calibri" pitchFamily="34" charset="0"/>
            </a:endParaRPr>
          </a:p>
        </p:txBody>
      </p:sp>
      <p:sp>
        <p:nvSpPr>
          <p:cNvPr id="4115" name="Rectangle 40"/>
          <p:cNvSpPr>
            <a:spLocks noChangeArrowheads="1"/>
          </p:cNvSpPr>
          <p:nvPr/>
        </p:nvSpPr>
        <p:spPr bwMode="auto">
          <a:xfrm>
            <a:off x="468313" y="1935240"/>
            <a:ext cx="8443912" cy="341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fr-FR" sz="1800" b="1" dirty="0" smtClean="0">
                <a:latin typeface="Calibri" pitchFamily="34" charset="0"/>
                <a:sym typeface="Wingdings 3" panose="05040102010807070707" pitchFamily="18" charset="2"/>
              </a:rPr>
              <a:t></a:t>
            </a:r>
            <a:r>
              <a:rPr lang="fr-FR" altLang="fr-FR" sz="1800" b="1" dirty="0" smtClean="0">
                <a:latin typeface="Calibri" pitchFamily="34" charset="0"/>
              </a:rPr>
              <a:t> </a:t>
            </a:r>
            <a:r>
              <a:rPr lang="fr-FR" altLang="fr-FR" sz="1800" b="1" dirty="0">
                <a:solidFill>
                  <a:srgbClr val="000000"/>
                </a:solidFill>
                <a:latin typeface="Calibri" pitchFamily="34" charset="0"/>
              </a:rPr>
              <a:t>moment magnétique de 6 µ</a:t>
            </a:r>
            <a:r>
              <a:rPr lang="fr-FR" altLang="fr-FR" sz="1800" b="1" baseline="-25000" dirty="0">
                <a:solidFill>
                  <a:srgbClr val="000000"/>
                </a:solidFill>
                <a:latin typeface="Calibri" pitchFamily="34" charset="0"/>
              </a:rPr>
              <a:t>B</a:t>
            </a:r>
            <a:r>
              <a:rPr lang="fr-FR" altLang="fr-FR" sz="1800" dirty="0">
                <a:solidFill>
                  <a:srgbClr val="000000"/>
                </a:solidFill>
                <a:latin typeface="Calibri" pitchFamily="34" charset="0"/>
              </a:rPr>
              <a:t>, ce qui rend </a:t>
            </a:r>
            <a:r>
              <a:rPr lang="fr-FR" altLang="fr-FR" sz="1800" b="1" dirty="0">
                <a:solidFill>
                  <a:schemeClr val="hlink"/>
                </a:solidFill>
                <a:latin typeface="Calibri" pitchFamily="34" charset="0"/>
              </a:rPr>
              <a:t>l'interaction dipôle-dipôle</a:t>
            </a:r>
            <a:r>
              <a:rPr lang="fr-FR" altLang="fr-FR" sz="1800" dirty="0">
                <a:solidFill>
                  <a:srgbClr val="000000"/>
                </a:solidFill>
                <a:latin typeface="Calibri" pitchFamily="34" charset="0"/>
              </a:rPr>
              <a:t> non négligeable</a:t>
            </a:r>
            <a:endParaRPr lang="fr-FR" altLang="fr-FR" sz="1800" dirty="0">
              <a:latin typeface="Calibri" pitchFamily="34" charset="0"/>
            </a:endParaRPr>
          </a:p>
        </p:txBody>
      </p:sp>
      <p:sp>
        <p:nvSpPr>
          <p:cNvPr id="37" name="Titre 1"/>
          <p:cNvSpPr txBox="1">
            <a:spLocks/>
          </p:cNvSpPr>
          <p:nvPr/>
        </p:nvSpPr>
        <p:spPr>
          <a:xfrm>
            <a:off x="423244" y="105321"/>
            <a:ext cx="7781925" cy="5873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fr-FR" altLang="fr-FR" sz="3200" b="1" i="1" dirty="0" smtClean="0">
                <a:solidFill>
                  <a:schemeClr val="tx1"/>
                </a:solidFill>
                <a:latin typeface="Calibri" pitchFamily="34" charset="0"/>
              </a:rPr>
              <a:t>Introduction</a:t>
            </a:r>
            <a:endParaRPr lang="fr-FR" altLang="fr-FR" sz="3200" b="1" i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38" name="Rectangle 4"/>
          <p:cNvSpPr>
            <a:spLocks noChangeArrowheads="1"/>
          </p:cNvSpPr>
          <p:nvPr/>
        </p:nvSpPr>
        <p:spPr bwMode="auto">
          <a:xfrm>
            <a:off x="424814" y="332656"/>
            <a:ext cx="6407568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b="1" dirty="0" smtClean="0">
                <a:solidFill>
                  <a:srgbClr val="009999"/>
                </a:solidFill>
                <a:latin typeface="Calibri" pitchFamily="34" charset="0"/>
              </a:rPr>
              <a:t>Un système combinant deux interactions</a:t>
            </a:r>
            <a:endParaRPr lang="fr-FR" altLang="fr-FR" sz="4400" i="1" dirty="0">
              <a:solidFill>
                <a:srgbClr val="009999"/>
              </a:solidFill>
              <a:latin typeface="Calibri" pitchFamily="34" charset="0"/>
            </a:endParaRPr>
          </a:p>
        </p:txBody>
      </p:sp>
      <p:sp>
        <p:nvSpPr>
          <p:cNvPr id="39" name="Ellipse 38"/>
          <p:cNvSpPr/>
          <p:nvPr/>
        </p:nvSpPr>
        <p:spPr>
          <a:xfrm>
            <a:off x="8532440" y="6309320"/>
            <a:ext cx="432048" cy="432048"/>
          </a:xfrm>
          <a:prstGeom prst="ellipse">
            <a:avLst/>
          </a:prstGeom>
          <a:solidFill>
            <a:srgbClr val="818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8604448" y="6356067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468313" y="5445224"/>
            <a:ext cx="85681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Autres atomes dipolaires :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fr-FR" b="1" dirty="0" smtClean="0">
                <a:latin typeface="Calibri" panose="020F0502020204030204" pitchFamily="34" charset="0"/>
              </a:rPr>
              <a:t>Erbium </a:t>
            </a:r>
            <a:r>
              <a:rPr lang="fr-FR" dirty="0" smtClean="0">
                <a:latin typeface="Calibri" panose="020F0502020204030204" pitchFamily="34" charset="0"/>
              </a:rPr>
              <a:t>(</a:t>
            </a:r>
            <a:r>
              <a:rPr lang="fr-FR" b="1" dirty="0" smtClean="0">
                <a:solidFill>
                  <a:srgbClr val="009999"/>
                </a:solidFill>
                <a:latin typeface="Calibri" pitchFamily="34" charset="0"/>
              </a:rPr>
              <a:t>7</a:t>
            </a:r>
            <a:r>
              <a:rPr lang="fr-FR" altLang="fr-FR" b="1" dirty="0" smtClean="0">
                <a:solidFill>
                  <a:srgbClr val="009999"/>
                </a:solidFill>
                <a:latin typeface="Calibri" pitchFamily="34" charset="0"/>
              </a:rPr>
              <a:t> </a:t>
            </a:r>
            <a:r>
              <a:rPr lang="fr-FR" altLang="fr-FR" b="1" dirty="0">
                <a:solidFill>
                  <a:srgbClr val="009999"/>
                </a:solidFill>
                <a:latin typeface="Calibri" pitchFamily="34" charset="0"/>
              </a:rPr>
              <a:t>µ</a:t>
            </a:r>
            <a:r>
              <a:rPr lang="fr-FR" altLang="fr-FR" b="1" baseline="-25000" dirty="0">
                <a:solidFill>
                  <a:srgbClr val="009999"/>
                </a:solidFill>
                <a:latin typeface="Calibri" pitchFamily="34" charset="0"/>
              </a:rPr>
              <a:t>B</a:t>
            </a:r>
            <a:r>
              <a:rPr lang="fr-FR" dirty="0" smtClean="0">
                <a:latin typeface="Calibri" panose="020F0502020204030204" pitchFamily="34" charset="0"/>
              </a:rPr>
              <a:t>) (</a:t>
            </a:r>
            <a:r>
              <a:rPr lang="fr-FR" dirty="0">
                <a:latin typeface="Calibri" panose="020F0502020204030204" pitchFamily="34" charset="0"/>
              </a:rPr>
              <a:t>F. </a:t>
            </a:r>
            <a:r>
              <a:rPr lang="fr-FR" dirty="0" err="1">
                <a:latin typeface="Calibri" panose="020F0502020204030204" pitchFamily="34" charset="0"/>
              </a:rPr>
              <a:t>Ferlaino</a:t>
            </a:r>
            <a:r>
              <a:rPr lang="fr-FR" dirty="0">
                <a:latin typeface="Calibri" panose="020F0502020204030204" pitchFamily="34" charset="0"/>
              </a:rPr>
              <a:t>) </a:t>
            </a:r>
            <a:r>
              <a:rPr lang="fr-FR" sz="1600" i="1" dirty="0">
                <a:solidFill>
                  <a:srgbClr val="C00000"/>
                </a:solidFill>
                <a:latin typeface="Calibri" panose="020F0502020204030204" pitchFamily="34" charset="0"/>
              </a:rPr>
              <a:t>K. </a:t>
            </a:r>
            <a:r>
              <a:rPr lang="fr-FR" sz="1600" i="1" dirty="0" err="1">
                <a:solidFill>
                  <a:srgbClr val="C00000"/>
                </a:solidFill>
                <a:latin typeface="Calibri" panose="020F0502020204030204" pitchFamily="34" charset="0"/>
              </a:rPr>
              <a:t>Aikawa</a:t>
            </a:r>
            <a:r>
              <a:rPr lang="fr-FR" sz="1600" i="1" dirty="0">
                <a:solidFill>
                  <a:srgbClr val="C00000"/>
                </a:solidFill>
                <a:latin typeface="Calibri" panose="020F0502020204030204" pitchFamily="34" charset="0"/>
              </a:rPr>
              <a:t> et al., PRL, </a:t>
            </a:r>
            <a:r>
              <a:rPr lang="fr-FR" sz="1600" b="1" i="1" dirty="0">
                <a:solidFill>
                  <a:srgbClr val="C00000"/>
                </a:solidFill>
                <a:latin typeface="Calibri" panose="020F0502020204030204" pitchFamily="34" charset="0"/>
              </a:rPr>
              <a:t>108</a:t>
            </a:r>
            <a:r>
              <a:rPr lang="fr-FR" sz="1600" i="1" dirty="0">
                <a:solidFill>
                  <a:srgbClr val="C00000"/>
                </a:solidFill>
                <a:latin typeface="Calibri" panose="020F0502020204030204" pitchFamily="34" charset="0"/>
              </a:rPr>
              <a:t>, </a:t>
            </a:r>
            <a:r>
              <a:rPr lang="fr-FR" sz="1600" i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210401 (</a:t>
            </a:r>
            <a:r>
              <a:rPr lang="fr-FR" sz="1600" i="1" dirty="0" smtClean="0">
                <a:latin typeface="Calibri" panose="020F0502020204030204" pitchFamily="34" charset="0"/>
              </a:rPr>
              <a:t>2012</a:t>
            </a:r>
            <a:r>
              <a:rPr lang="fr-FR" sz="1600" i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)</a:t>
            </a:r>
            <a:endParaRPr lang="fr-FR" sz="1600" dirty="0" smtClean="0">
              <a:latin typeface="Calibri" panose="020F0502020204030204" pitchFamily="34" charset="0"/>
            </a:endParaRP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fr-FR" b="1" dirty="0" smtClean="0">
                <a:latin typeface="Calibri" panose="020F0502020204030204" pitchFamily="34" charset="0"/>
              </a:rPr>
              <a:t>Dysprosium </a:t>
            </a:r>
            <a:r>
              <a:rPr lang="fr-FR" dirty="0" smtClean="0">
                <a:latin typeface="Calibri" panose="020F0502020204030204" pitchFamily="34" charset="0"/>
              </a:rPr>
              <a:t>(</a:t>
            </a:r>
            <a:r>
              <a:rPr lang="fr-FR" b="1" dirty="0" smtClean="0">
                <a:solidFill>
                  <a:srgbClr val="009999"/>
                </a:solidFill>
                <a:latin typeface="Calibri" pitchFamily="34" charset="0"/>
              </a:rPr>
              <a:t>10</a:t>
            </a:r>
            <a:r>
              <a:rPr lang="fr-FR" altLang="fr-FR" b="1" dirty="0" smtClean="0">
                <a:solidFill>
                  <a:srgbClr val="009999"/>
                </a:solidFill>
                <a:latin typeface="Calibri" pitchFamily="34" charset="0"/>
              </a:rPr>
              <a:t> µ</a:t>
            </a:r>
            <a:r>
              <a:rPr lang="fr-FR" altLang="fr-FR" b="1" baseline="-25000" dirty="0" smtClean="0">
                <a:solidFill>
                  <a:srgbClr val="009999"/>
                </a:solidFill>
                <a:latin typeface="Calibri" pitchFamily="34" charset="0"/>
              </a:rPr>
              <a:t>B</a:t>
            </a:r>
            <a:r>
              <a:rPr lang="fr-FR" dirty="0" smtClean="0">
                <a:latin typeface="Calibri" panose="020F0502020204030204" pitchFamily="34" charset="0"/>
              </a:rPr>
              <a:t>)</a:t>
            </a:r>
            <a:r>
              <a:rPr lang="fr-FR" b="1" dirty="0" smtClean="0">
                <a:latin typeface="Calibri" panose="020F0502020204030204" pitchFamily="34" charset="0"/>
              </a:rPr>
              <a:t> </a:t>
            </a:r>
            <a:r>
              <a:rPr lang="fr-FR" dirty="0" smtClean="0">
                <a:latin typeface="Calibri" panose="020F0502020204030204" pitchFamily="34" charset="0"/>
              </a:rPr>
              <a:t>(B. L. Lev)</a:t>
            </a:r>
            <a:r>
              <a:rPr lang="fr-FR" b="1" dirty="0" smtClean="0">
                <a:latin typeface="Calibri" panose="020F0502020204030204" pitchFamily="34" charset="0"/>
              </a:rPr>
              <a:t> </a:t>
            </a:r>
            <a:r>
              <a:rPr lang="fr-FR" sz="1600" i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M. Lu et al., PRL, </a:t>
            </a:r>
            <a:r>
              <a:rPr lang="fr-FR" sz="1600" b="1" i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107</a:t>
            </a:r>
            <a:r>
              <a:rPr lang="fr-FR" sz="1600" i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, 190401 (</a:t>
            </a:r>
            <a:r>
              <a:rPr lang="fr-FR" sz="1600" i="1" dirty="0" smtClean="0">
                <a:latin typeface="Calibri" panose="020F0502020204030204" pitchFamily="34" charset="0"/>
              </a:rPr>
              <a:t>2011</a:t>
            </a:r>
            <a:r>
              <a:rPr lang="fr-FR" sz="1600" i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)</a:t>
            </a:r>
            <a:endParaRPr lang="fr-FR" sz="1600" i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2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7732128"/>
              </p:ext>
            </p:extLst>
          </p:nvPr>
        </p:nvGraphicFramePr>
        <p:xfrm>
          <a:off x="5810349" y="3583359"/>
          <a:ext cx="1590675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677" name="Equation" r:id="rId6" imgW="736600" imgH="228600" progId="Equation.3">
                  <p:embed/>
                </p:oleObj>
              </mc:Choice>
              <mc:Fallback>
                <p:oleObj name="Equation" r:id="rId6" imgW="736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0349" y="3583359"/>
                        <a:ext cx="1590675" cy="49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 Box 12"/>
          <p:cNvSpPr txBox="1">
            <a:spLocks noChangeArrowheads="1"/>
          </p:cNvSpPr>
          <p:nvPr/>
        </p:nvSpPr>
        <p:spPr bwMode="auto">
          <a:xfrm>
            <a:off x="5079578" y="3648447"/>
            <a:ext cx="1047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2"/>
              </a:buClr>
              <a:buFont typeface="Century Gothic" panose="020B0502020202020204" pitchFamily="34" charset="0"/>
              <a:buChar char="►"/>
              <a:defRPr sz="2400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9966FF"/>
              </a:buClr>
              <a:buSzPct val="70000"/>
              <a:buFont typeface="Century Gothic" panose="020B0502020202020204" pitchFamily="34" charset="0"/>
              <a:buChar char="►"/>
              <a:defRPr sz="2000" b="1">
                <a:solidFill>
                  <a:srgbClr val="9966FF"/>
                </a:solidFill>
                <a:latin typeface="Century Gothic" panose="020B0502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000000"/>
              </a:buClr>
              <a:buSzPct val="60000"/>
              <a:buFont typeface="Century Gothic" panose="020B0502020202020204" pitchFamily="34" charset="0"/>
              <a:buChar char="►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fr-FR" altLang="fr-FR" sz="1800" baseline="30000" dirty="0">
                <a:solidFill>
                  <a:schemeClr val="tx1"/>
                </a:solidFill>
                <a:latin typeface="Calibri" panose="020F0502020204030204" pitchFamily="34" charset="0"/>
              </a:rPr>
              <a:t>87</a:t>
            </a:r>
            <a:r>
              <a:rPr lang="fr-FR" altLang="fr-FR" sz="1800" dirty="0">
                <a:solidFill>
                  <a:schemeClr val="tx1"/>
                </a:solidFill>
                <a:latin typeface="Calibri" panose="020F0502020204030204" pitchFamily="34" charset="0"/>
              </a:rPr>
              <a:t>Rb :</a:t>
            </a:r>
          </a:p>
        </p:txBody>
      </p:sp>
      <p:graphicFrame>
        <p:nvGraphicFramePr>
          <p:cNvPr id="23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6585212"/>
              </p:ext>
            </p:extLst>
          </p:nvPr>
        </p:nvGraphicFramePr>
        <p:xfrm>
          <a:off x="7553424" y="3611934"/>
          <a:ext cx="1198562" cy="42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678" name="Equation" r:id="rId8" imgW="609336" imgH="215806" progId="Equation.3">
                  <p:embed/>
                </p:oleObj>
              </mc:Choice>
              <mc:Fallback>
                <p:oleObj name="Equation" r:id="rId8" imgW="609336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3424" y="3611934"/>
                        <a:ext cx="1198562" cy="423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1753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65" descr="R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969288"/>
            <a:ext cx="2602699" cy="184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363598" y="5796235"/>
            <a:ext cx="832138" cy="4410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" name="Groupe 4"/>
          <p:cNvGrpSpPr/>
          <p:nvPr/>
        </p:nvGrpSpPr>
        <p:grpSpPr>
          <a:xfrm>
            <a:off x="107504" y="3339353"/>
            <a:ext cx="4176464" cy="1529807"/>
            <a:chOff x="4047770" y="4324127"/>
            <a:chExt cx="3612485" cy="1085378"/>
          </a:xfrm>
        </p:grpSpPr>
        <p:pic>
          <p:nvPicPr>
            <p:cNvPr id="17414" name="Picture 2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429" y="4324127"/>
              <a:ext cx="3545826" cy="6080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5" name="Text Box 42"/>
            <p:cNvSpPr txBox="1">
              <a:spLocks noChangeArrowheads="1"/>
            </p:cNvSpPr>
            <p:nvPr/>
          </p:nvSpPr>
          <p:spPr bwMode="auto">
            <a:xfrm>
              <a:off x="4047770" y="4947840"/>
              <a:ext cx="615874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200" b="1" dirty="0">
                  <a:latin typeface="Calibri" pitchFamily="34" charset="0"/>
                </a:rPr>
                <a:t>BEC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200" b="1" i="1" dirty="0" err="1" smtClean="0">
                  <a:latin typeface="Calibri" pitchFamily="34" charset="0"/>
                </a:rPr>
                <a:t>m</a:t>
              </a:r>
              <a:r>
                <a:rPr lang="fr-FR" altLang="fr-FR" sz="1200" b="1" i="1" baseline="-25000" dirty="0" err="1" smtClean="0">
                  <a:latin typeface="Calibri" pitchFamily="34" charset="0"/>
                </a:rPr>
                <a:t>S</a:t>
              </a:r>
              <a:r>
                <a:rPr lang="fr-FR" altLang="fr-FR" sz="1200" b="1" i="1" baseline="-25000" dirty="0" smtClean="0">
                  <a:latin typeface="Calibri" pitchFamily="34" charset="0"/>
                </a:rPr>
                <a:t> </a:t>
              </a:r>
              <a:r>
                <a:rPr lang="fr-FR" altLang="fr-FR" sz="1200" b="1" dirty="0" smtClean="0">
                  <a:latin typeface="Calibri" pitchFamily="34" charset="0"/>
                </a:rPr>
                <a:t>= -3</a:t>
              </a:r>
              <a:endParaRPr lang="fr-FR" altLang="fr-FR" sz="1200" b="1" dirty="0">
                <a:latin typeface="Calibri" pitchFamily="34" charset="0"/>
              </a:endParaRPr>
            </a:p>
          </p:txBody>
        </p:sp>
        <p:sp>
          <p:nvSpPr>
            <p:cNvPr id="17416" name="Text Box 47"/>
            <p:cNvSpPr txBox="1">
              <a:spLocks noChangeArrowheads="1"/>
            </p:cNvSpPr>
            <p:nvPr/>
          </p:nvSpPr>
          <p:spPr bwMode="auto">
            <a:xfrm>
              <a:off x="5936378" y="4534404"/>
              <a:ext cx="229056" cy="2620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 dirty="0" smtClean="0">
                  <a:latin typeface="Calibri" pitchFamily="34" charset="0"/>
                </a:rPr>
                <a:t>t</a:t>
              </a:r>
              <a:endParaRPr lang="fr-FR" altLang="fr-FR" sz="1800" b="1" baseline="-25000" dirty="0">
                <a:latin typeface="Calibri" pitchFamily="34" charset="0"/>
              </a:endParaRPr>
            </a:p>
          </p:txBody>
        </p:sp>
        <p:sp>
          <p:nvSpPr>
            <p:cNvPr id="17417" name="Line 48"/>
            <p:cNvSpPr>
              <a:spLocks noChangeShapeType="1"/>
            </p:cNvSpPr>
            <p:nvPr/>
          </p:nvSpPr>
          <p:spPr bwMode="auto">
            <a:xfrm flipH="1">
              <a:off x="5132944" y="4672245"/>
              <a:ext cx="721068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418" name="Line 49"/>
            <p:cNvSpPr>
              <a:spLocks noChangeShapeType="1"/>
            </p:cNvSpPr>
            <p:nvPr/>
          </p:nvSpPr>
          <p:spPr bwMode="auto">
            <a:xfrm>
              <a:off x="6227718" y="4672245"/>
              <a:ext cx="740442" cy="36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422" name="Freeform 40"/>
            <p:cNvSpPr>
              <a:spLocks/>
            </p:cNvSpPr>
            <p:nvPr/>
          </p:nvSpPr>
          <p:spPr bwMode="auto">
            <a:xfrm>
              <a:off x="4982790" y="4592085"/>
              <a:ext cx="107950" cy="300038"/>
            </a:xfrm>
            <a:custGeom>
              <a:avLst/>
              <a:gdLst>
                <a:gd name="T0" fmla="*/ 0 w 136"/>
                <a:gd name="T1" fmla="*/ 2147483647 h 363"/>
                <a:gd name="T2" fmla="*/ 0 w 136"/>
                <a:gd name="T3" fmla="*/ 0 h 363"/>
                <a:gd name="T4" fmla="*/ 2147483647 w 136"/>
                <a:gd name="T5" fmla="*/ 0 h 363"/>
                <a:gd name="T6" fmla="*/ 2147483647 w 136"/>
                <a:gd name="T7" fmla="*/ 2147483647 h 36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" h="363">
                  <a:moveTo>
                    <a:pt x="0" y="363"/>
                  </a:moveTo>
                  <a:lnTo>
                    <a:pt x="0" y="0"/>
                  </a:lnTo>
                  <a:lnTo>
                    <a:pt x="136" y="0"/>
                  </a:lnTo>
                  <a:lnTo>
                    <a:pt x="136" y="363"/>
                  </a:ln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424" name="Rectangle 52"/>
            <p:cNvSpPr>
              <a:spLocks noChangeArrowheads="1"/>
            </p:cNvSpPr>
            <p:nvPr/>
          </p:nvSpPr>
          <p:spPr bwMode="auto">
            <a:xfrm>
              <a:off x="4760540" y="5013102"/>
              <a:ext cx="569387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200" b="1" i="1" dirty="0" err="1" smtClean="0">
                  <a:latin typeface="Calibri" pitchFamily="34" charset="0"/>
                </a:rPr>
                <a:t>m</a:t>
              </a:r>
              <a:r>
                <a:rPr lang="fr-FR" altLang="fr-FR" sz="1200" b="1" i="1" baseline="-25000" dirty="0" err="1" smtClean="0">
                  <a:latin typeface="Calibri" pitchFamily="34" charset="0"/>
                </a:rPr>
                <a:t>S</a:t>
              </a:r>
              <a:r>
                <a:rPr lang="fr-FR" altLang="fr-FR" sz="1200" b="1" i="1" baseline="-25000" dirty="0" smtClean="0">
                  <a:latin typeface="Calibri" pitchFamily="34" charset="0"/>
                </a:rPr>
                <a:t> </a:t>
              </a:r>
              <a:r>
                <a:rPr lang="fr-FR" altLang="fr-FR" sz="1200" b="1" dirty="0" smtClean="0">
                  <a:latin typeface="Calibri" pitchFamily="34" charset="0"/>
                </a:rPr>
                <a:t>= 3</a:t>
              </a:r>
              <a:endParaRPr lang="fr-FR" altLang="fr-FR" sz="1200" b="1" dirty="0">
                <a:latin typeface="Calibri" pitchFamily="34" charset="0"/>
              </a:endParaRPr>
            </a:p>
          </p:txBody>
        </p:sp>
      </p:grpSp>
      <p:sp>
        <p:nvSpPr>
          <p:cNvPr id="17430" name="Rectangle 65"/>
          <p:cNvSpPr>
            <a:spLocks noChangeArrowheads="1"/>
          </p:cNvSpPr>
          <p:nvPr/>
        </p:nvSpPr>
        <p:spPr bwMode="auto">
          <a:xfrm>
            <a:off x="438979" y="4889897"/>
            <a:ext cx="3560212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None/>
            </a:pPr>
            <a:r>
              <a:rPr lang="fr-FR" altLang="fr-FR" sz="1800" b="1" dirty="0" smtClean="0">
                <a:solidFill>
                  <a:srgbClr val="CC6600"/>
                </a:solidFill>
                <a:latin typeface="Calibri" pitchFamily="34" charset="0"/>
              </a:rPr>
              <a:t>Relaxation dipolaire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fr-FR" altLang="fr-FR" sz="1800" b="1" dirty="0" smtClean="0">
                <a:latin typeface="Calibri" pitchFamily="34" charset="0"/>
              </a:rPr>
              <a:t>à </a:t>
            </a:r>
            <a:r>
              <a:rPr lang="fr-FR" altLang="fr-FR" sz="1800" b="1" dirty="0">
                <a:latin typeface="Calibri" pitchFamily="34" charset="0"/>
              </a:rPr>
              <a:t>champ </a:t>
            </a:r>
            <a:r>
              <a:rPr lang="fr-FR" altLang="fr-FR" sz="1800" b="1" dirty="0" smtClean="0">
                <a:latin typeface="Calibri" pitchFamily="34" charset="0"/>
              </a:rPr>
              <a:t>élevé</a:t>
            </a:r>
            <a:endParaRPr lang="fr-FR" altLang="fr-FR" sz="1800" b="1" dirty="0">
              <a:latin typeface="Calibri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fr-FR" sz="1800" b="1" i="1" dirty="0">
                <a:latin typeface="Calibri" pitchFamily="34" charset="0"/>
              </a:rPr>
              <a:t>B ~ 15 MHz</a:t>
            </a:r>
            <a:r>
              <a:rPr lang="fr-FR" altLang="fr-FR" sz="1800" dirty="0">
                <a:latin typeface="Calibri" pitchFamily="34" charset="0"/>
              </a:rPr>
              <a:t> </a:t>
            </a:r>
          </a:p>
        </p:txBody>
      </p:sp>
      <p:graphicFrame>
        <p:nvGraphicFramePr>
          <p:cNvPr id="17433" name="Object 70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926783294"/>
              </p:ext>
            </p:extLst>
          </p:nvPr>
        </p:nvGraphicFramePr>
        <p:xfrm>
          <a:off x="457436" y="5796235"/>
          <a:ext cx="1489402" cy="441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77" name="Equation" r:id="rId5" imgW="812447" imgH="241195" progId="Equation.3">
                  <p:embed/>
                </p:oleObj>
              </mc:Choice>
              <mc:Fallback>
                <p:oleObj name="Equation" r:id="rId5" imgW="812447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436" y="5796235"/>
                        <a:ext cx="1489402" cy="4410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Titre 1"/>
          <p:cNvSpPr txBox="1">
            <a:spLocks/>
          </p:cNvSpPr>
          <p:nvPr/>
        </p:nvSpPr>
        <p:spPr>
          <a:xfrm>
            <a:off x="423244" y="105321"/>
            <a:ext cx="6092971" cy="5873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fr-FR" altLang="fr-FR" sz="3000" b="1" dirty="0" smtClean="0">
                <a:solidFill>
                  <a:schemeClr val="tx1"/>
                </a:solidFill>
                <a:latin typeface="Calibri" pitchFamily="34" charset="0"/>
              </a:rPr>
              <a:t>Mesure du nombre de doublons</a:t>
            </a:r>
            <a:endParaRPr lang="fr-FR" altLang="fr-FR" sz="30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107504" y="1124744"/>
            <a:ext cx="3355018" cy="1847480"/>
            <a:chOff x="107504" y="4725144"/>
            <a:chExt cx="3355018" cy="1847480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4725144"/>
              <a:ext cx="3183230" cy="1368152"/>
            </a:xfrm>
            <a:prstGeom prst="rect">
              <a:avLst/>
            </a:prstGeom>
          </p:spPr>
        </p:pic>
        <p:sp>
          <p:nvSpPr>
            <p:cNvPr id="73" name="ZoneTexte 72"/>
            <p:cNvSpPr txBox="1"/>
            <p:nvPr/>
          </p:nvSpPr>
          <p:spPr>
            <a:xfrm>
              <a:off x="827584" y="6165304"/>
              <a:ext cx="22322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smtClean="0">
                  <a:latin typeface="Calibri" panose="020F0502020204030204" pitchFamily="34" charset="0"/>
                </a:rPr>
                <a:t>Un ou deux atome par site</a:t>
              </a:r>
              <a:endParaRPr lang="fr-FR" sz="1400" b="1" dirty="0">
                <a:latin typeface="Calibri" panose="020F0502020204030204" pitchFamily="34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07504" y="4725144"/>
              <a:ext cx="3355018" cy="1847480"/>
            </a:xfrm>
            <a:prstGeom prst="wedgeRectCallout">
              <a:avLst>
                <a:gd name="adj1" fmla="val -25863"/>
                <a:gd name="adj2" fmla="val 65249"/>
              </a:avLst>
            </a:prstGeom>
            <a:noFill/>
            <a:ln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8" name="Rectangle 37"/>
          <p:cNvSpPr/>
          <p:nvPr/>
        </p:nvSpPr>
        <p:spPr>
          <a:xfrm>
            <a:off x="251521" y="4800544"/>
            <a:ext cx="3312367" cy="1940823"/>
          </a:xfrm>
          <a:prstGeom prst="wedgeRectCallout">
            <a:avLst>
              <a:gd name="adj1" fmla="val 2756"/>
              <a:gd name="adj2" fmla="val -82539"/>
            </a:avLst>
          </a:prstGeom>
          <a:noFill/>
          <a:ln>
            <a:solidFill>
              <a:srgbClr val="CC66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421192" y="6093296"/>
            <a:ext cx="15484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Calibri" panose="020F0502020204030204" pitchFamily="34" charset="0"/>
                <a:sym typeface="Wingdings 3" panose="05040102010807070707" pitchFamily="18" charset="2"/>
              </a:rPr>
              <a:t> </a:t>
            </a:r>
            <a:r>
              <a:rPr lang="fr-FR" sz="2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Pertes !</a:t>
            </a:r>
            <a:endParaRPr lang="fr-FR" sz="20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54" name="Ellipse 53"/>
          <p:cNvSpPr/>
          <p:nvPr/>
        </p:nvSpPr>
        <p:spPr>
          <a:xfrm>
            <a:off x="8532440" y="6309320"/>
            <a:ext cx="432048" cy="432048"/>
          </a:xfrm>
          <a:prstGeom prst="ellipse">
            <a:avLst/>
          </a:prstGeom>
          <a:solidFill>
            <a:srgbClr val="818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8549584" y="6356067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Calibri" panose="020F0502020204030204" pitchFamily="34" charset="0"/>
              </a:rPr>
              <a:t>37</a:t>
            </a:r>
            <a:endParaRPr lang="fr-FR" sz="1600" b="1" dirty="0">
              <a:latin typeface="Calibri" panose="020F0502020204030204" pitchFamily="34" charset="0"/>
            </a:endParaRPr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457200" y="332656"/>
            <a:ext cx="5266928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buNone/>
            </a:pPr>
            <a:r>
              <a:rPr lang="fr-FR" sz="24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expérience</a:t>
            </a:r>
            <a:endParaRPr lang="fr-FR" sz="24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164993"/>
            <a:ext cx="5288367" cy="4064207"/>
          </a:xfrm>
          <a:prstGeom prst="rect">
            <a:avLst/>
          </a:prstGeom>
        </p:spPr>
      </p:pic>
      <p:grpSp>
        <p:nvGrpSpPr>
          <p:cNvPr id="13" name="Groupe 12"/>
          <p:cNvGrpSpPr/>
          <p:nvPr/>
        </p:nvGrpSpPr>
        <p:grpSpPr>
          <a:xfrm>
            <a:off x="3491880" y="5517232"/>
            <a:ext cx="2880320" cy="584775"/>
            <a:chOff x="3851920" y="764704"/>
            <a:chExt cx="2880320" cy="584775"/>
          </a:xfrm>
        </p:grpSpPr>
        <p:sp>
          <p:nvSpPr>
            <p:cNvPr id="47" name="ZoneTexte 1"/>
            <p:cNvSpPr txBox="1">
              <a:spLocks noChangeArrowheads="1"/>
            </p:cNvSpPr>
            <p:nvPr/>
          </p:nvSpPr>
          <p:spPr bwMode="auto">
            <a:xfrm>
              <a:off x="3851920" y="764704"/>
              <a:ext cx="2880320" cy="58477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600" b="1" dirty="0" smtClean="0">
                  <a:latin typeface="Calibri" pitchFamily="34" charset="0"/>
                </a:rPr>
                <a:t>Mesure du nombre d’atomes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600" b="1" dirty="0">
                  <a:latin typeface="Calibri" pitchFamily="34" charset="0"/>
                </a:rPr>
                <a:t>p</a:t>
              </a:r>
              <a:r>
                <a:rPr lang="fr-FR" altLang="fr-FR" sz="1600" b="1" dirty="0" smtClean="0">
                  <a:latin typeface="Calibri" pitchFamily="34" charset="0"/>
                </a:rPr>
                <a:t>ar temps de vol</a:t>
              </a:r>
              <a:endParaRPr lang="fr-FR" altLang="fr-FR" sz="1600" b="1" dirty="0">
                <a:latin typeface="Calibri" pitchFamily="34" charset="0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3987364" y="770627"/>
              <a:ext cx="2736304" cy="578852"/>
            </a:xfrm>
            <a:prstGeom prst="wedgeRectCallout">
              <a:avLst>
                <a:gd name="adj1" fmla="val -51539"/>
                <a:gd name="adj2" fmla="val -272326"/>
              </a:avLst>
            </a:prstGeom>
            <a:noFill/>
            <a:ln>
              <a:solidFill>
                <a:srgbClr val="0033CC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92954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23244" y="105321"/>
            <a:ext cx="8325220" cy="5873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fr-FR" altLang="fr-FR" sz="3200" b="1" i="1" dirty="0" smtClean="0">
                <a:solidFill>
                  <a:schemeClr val="tx1"/>
                </a:solidFill>
                <a:latin typeface="Calibri" pitchFamily="34" charset="0"/>
              </a:rPr>
              <a:t>Mesure interférométrique</a:t>
            </a:r>
            <a:endParaRPr lang="fr-FR" altLang="fr-FR" sz="3200" b="1" i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57200" y="621184"/>
            <a:ext cx="7427168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buNone/>
            </a:pPr>
            <a:r>
              <a:rPr lang="fr-FR" sz="2400" b="1" dirty="0" smtClean="0">
                <a:solidFill>
                  <a:srgbClr val="3333CC"/>
                </a:solidFill>
                <a:latin typeface="Calibri" panose="020F0502020204030204" pitchFamily="34" charset="0"/>
              </a:rPr>
              <a:t>De la valeur de l’effet quadratique résiduel induit par la présence du réseau et du piège dipolaire</a:t>
            </a:r>
            <a:endParaRPr lang="fr-FR" sz="2400" b="1" dirty="0">
              <a:solidFill>
                <a:srgbClr val="3333CC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736" y="1412776"/>
            <a:ext cx="4044704" cy="144475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11560" y="1484784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Calibri" panose="020F0502020204030204" pitchFamily="34" charset="0"/>
              </a:rPr>
              <a:t>Au terme de la séquence</a:t>
            </a:r>
          </a:p>
          <a:p>
            <a:r>
              <a:rPr lang="fr-FR" b="1" dirty="0" smtClean="0">
                <a:latin typeface="Calibri" panose="020F0502020204030204" pitchFamily="34" charset="0"/>
              </a:rPr>
              <a:t>Phase acquise par les atomes :</a:t>
            </a:r>
            <a:endParaRPr lang="fr-FR" b="1" dirty="0">
              <a:latin typeface="Calibri" panose="020F0502020204030204" pitchFamily="34" charset="0"/>
            </a:endParaRPr>
          </a:p>
        </p:txBody>
      </p:sp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5117139"/>
              </p:ext>
            </p:extLst>
          </p:nvPr>
        </p:nvGraphicFramePr>
        <p:xfrm>
          <a:off x="899592" y="2060848"/>
          <a:ext cx="1789112" cy="83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40" name="Équation" r:id="rId4" imgW="927000" imgH="431640" progId="Equation.3">
                  <p:embed/>
                </p:oleObj>
              </mc:Choice>
              <mc:Fallback>
                <p:oleObj name="Équation" r:id="rId4" imgW="9270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2060848"/>
                        <a:ext cx="1789112" cy="83502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611560" y="2852936"/>
            <a:ext cx="5051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Calibri" panose="020F0502020204030204" pitchFamily="34" charset="0"/>
              </a:rPr>
              <a:t>Les contributions linéaires sont s’annulent</a:t>
            </a:r>
            <a:endParaRPr lang="fr-FR" b="1" dirty="0">
              <a:latin typeface="Calibri" panose="020F0502020204030204" pitchFamily="34" charset="0"/>
            </a:endParaRPr>
          </a:p>
        </p:txBody>
      </p:sp>
      <p:grpSp>
        <p:nvGrpSpPr>
          <p:cNvPr id="12" name="Groupe 11"/>
          <p:cNvGrpSpPr/>
          <p:nvPr/>
        </p:nvGrpSpPr>
        <p:grpSpPr>
          <a:xfrm>
            <a:off x="573601" y="3617694"/>
            <a:ext cx="3468079" cy="1724364"/>
            <a:chOff x="4932040" y="3371432"/>
            <a:chExt cx="3468079" cy="1724364"/>
          </a:xfrm>
        </p:grpSpPr>
        <p:sp>
          <p:nvSpPr>
            <p:cNvPr id="8" name="ZoneTexte 7"/>
            <p:cNvSpPr txBox="1"/>
            <p:nvPr/>
          </p:nvSpPr>
          <p:spPr>
            <a:xfrm>
              <a:off x="4932040" y="3371432"/>
              <a:ext cx="3468079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7800" indent="-17780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fr-FR" dirty="0">
                  <a:latin typeface="Calibri" panose="020F0502020204030204" pitchFamily="34" charset="0"/>
                </a:rPr>
                <a:t>q</a:t>
              </a:r>
              <a:r>
                <a:rPr lang="fr-FR" dirty="0" smtClean="0">
                  <a:latin typeface="Calibri" panose="020F0502020204030204" pitchFamily="34" charset="0"/>
                </a:rPr>
                <a:t> = 0 : population dans </a:t>
              </a:r>
              <a:r>
                <a:rPr lang="fr-FR" dirty="0" err="1" smtClean="0">
                  <a:latin typeface="Calibri" panose="020F0502020204030204" pitchFamily="34" charset="0"/>
                </a:rPr>
                <a:t>m</a:t>
              </a:r>
              <a:r>
                <a:rPr lang="fr-FR" baseline="-25000" dirty="0" err="1" smtClean="0">
                  <a:latin typeface="Calibri" panose="020F0502020204030204" pitchFamily="34" charset="0"/>
                </a:rPr>
                <a:t>S</a:t>
              </a:r>
              <a:r>
                <a:rPr lang="fr-FR" dirty="0" smtClean="0">
                  <a:latin typeface="Calibri" panose="020F0502020204030204" pitchFamily="34" charset="0"/>
                </a:rPr>
                <a:t> = -3 constante</a:t>
              </a:r>
            </a:p>
            <a:p>
              <a:pPr marL="177800" indent="-1778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fr-FR" dirty="0" smtClean="0">
                  <a:latin typeface="Calibri" panose="020F0502020204030204" pitchFamily="34" charset="0"/>
                </a:rPr>
                <a:t>q ≠ 0 : extinction à               et résurgence à               .</a:t>
              </a:r>
              <a:endParaRPr lang="fr-FR" dirty="0">
                <a:latin typeface="Calibri" panose="020F0502020204030204" pitchFamily="34" charset="0"/>
              </a:endParaRPr>
            </a:p>
          </p:txBody>
        </p:sp>
        <p:graphicFrame>
          <p:nvGraphicFramePr>
            <p:cNvPr id="9" name="Obje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75673348"/>
                </p:ext>
              </p:extLst>
            </p:nvPr>
          </p:nvGraphicFramePr>
          <p:xfrm>
            <a:off x="6456809" y="4483720"/>
            <a:ext cx="703287" cy="6120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6041" name="Équation" r:id="rId6" imgW="482400" imgH="419040" progId="Equation.3">
                    <p:embed/>
                  </p:oleObj>
                </mc:Choice>
                <mc:Fallback>
                  <p:oleObj name="Équation" r:id="rId6" imgW="482400" imgH="419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56809" y="4483720"/>
                          <a:ext cx="703287" cy="612076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74246592"/>
                </p:ext>
              </p:extLst>
            </p:nvPr>
          </p:nvGraphicFramePr>
          <p:xfrm>
            <a:off x="6986364" y="4072756"/>
            <a:ext cx="703287" cy="6120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6042" name="Équation" r:id="rId8" imgW="482400" imgH="419040" progId="Equation.3">
                    <p:embed/>
                  </p:oleObj>
                </mc:Choice>
                <mc:Fallback>
                  <p:oleObj name="Équation" r:id="rId8" imgW="482400" imgH="419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86364" y="4072756"/>
                          <a:ext cx="703287" cy="612076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1" name="Imag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775" y="3114830"/>
            <a:ext cx="4117420" cy="3573015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3131840" y="5847655"/>
            <a:ext cx="1918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q &lt; 25 Hz</a:t>
            </a:r>
            <a:endParaRPr lang="fr-FR" sz="24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70640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/>
          <p:cNvSpPr txBox="1">
            <a:spLocks/>
          </p:cNvSpPr>
          <p:nvPr/>
        </p:nvSpPr>
        <p:spPr>
          <a:xfrm>
            <a:off x="423244" y="116632"/>
            <a:ext cx="8253212" cy="5873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fr-FR" altLang="fr-FR" sz="3200" b="1" i="1" dirty="0" smtClean="0">
                <a:solidFill>
                  <a:schemeClr val="tx1"/>
                </a:solidFill>
                <a:latin typeface="Calibri" pitchFamily="34" charset="0"/>
              </a:rPr>
              <a:t>Echange de spin à longue portée</a:t>
            </a:r>
            <a:endParaRPr lang="fr-FR" altLang="fr-FR" sz="3200" b="1" i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852936"/>
            <a:ext cx="3512780" cy="271061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57199" y="908720"/>
            <a:ext cx="4706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r-FR" dirty="0" smtClean="0">
                <a:latin typeface="Calibri" panose="020F0502020204030204" pitchFamily="34" charset="0"/>
              </a:rPr>
              <a:t> Introduire à l’aide d’un gradient un </a:t>
            </a:r>
            <a:r>
              <a:rPr lang="fr-FR" b="1" dirty="0" smtClean="0">
                <a:latin typeface="Calibri" panose="020F0502020204030204" pitchFamily="34" charset="0"/>
              </a:rPr>
              <a:t>décalage en énergie magnétique </a:t>
            </a:r>
            <a:r>
              <a:rPr lang="fr-FR" dirty="0" smtClean="0">
                <a:latin typeface="Calibri" panose="020F0502020204030204" pitchFamily="34" charset="0"/>
              </a:rPr>
              <a:t>entre deux sites voisins</a:t>
            </a:r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72102" y="1700808"/>
            <a:ext cx="4099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fr-FR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sym typeface="Wingdings 3" pitchFamily="18" charset="2"/>
              </a:rPr>
              <a:t> </a:t>
            </a:r>
            <a:r>
              <a:rPr lang="fr-FR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Met hors résonance tout processus à longue distance</a:t>
            </a:r>
            <a:endParaRPr lang="fr-FR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944" y="1987099"/>
            <a:ext cx="4670536" cy="3854772"/>
          </a:xfrm>
          <a:prstGeom prst="rect">
            <a:avLst/>
          </a:prstGeom>
          <a:ln w="19050">
            <a:noFill/>
          </a:ln>
          <a:effectLst/>
        </p:spPr>
      </p:pic>
      <p:sp>
        <p:nvSpPr>
          <p:cNvPr id="14" name="ZoneTexte 13"/>
          <p:cNvSpPr txBox="1"/>
          <p:nvPr/>
        </p:nvSpPr>
        <p:spPr>
          <a:xfrm>
            <a:off x="5580112" y="1556792"/>
            <a:ext cx="2952328" cy="646331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FF"/>
                </a:solidFill>
                <a:latin typeface="Calibri" panose="020F0502020204030204" pitchFamily="34" charset="0"/>
              </a:rPr>
              <a:t>La dynamique disparait quand le gradient augmente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479640" y="5877272"/>
            <a:ext cx="6828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fr-FR" sz="2000" b="1" dirty="0">
                <a:solidFill>
                  <a:srgbClr val="FF0000"/>
                </a:solidFill>
                <a:latin typeface="Calibri" panose="020F0502020204030204" pitchFamily="34" charset="0"/>
                <a:sym typeface="Wingdings 3" pitchFamily="18" charset="2"/>
              </a:rPr>
              <a:t> D</a:t>
            </a:r>
            <a:r>
              <a:rPr lang="fr-FR" altLang="fr-FR" sz="2000" b="1" dirty="0" smtClean="0">
                <a:solidFill>
                  <a:srgbClr val="FF0000"/>
                </a:solidFill>
                <a:latin typeface="Calibri" panose="020F0502020204030204" pitchFamily="34" charset="0"/>
                <a:sym typeface="Wingdings 3" pitchFamily="18" charset="2"/>
              </a:rPr>
              <a:t>ynamique observée </a:t>
            </a:r>
            <a:r>
              <a:rPr lang="fr-FR" altLang="fr-FR" sz="2000" b="1" dirty="0">
                <a:solidFill>
                  <a:srgbClr val="FF0000"/>
                </a:solidFill>
                <a:latin typeface="Calibri" panose="020F0502020204030204" pitchFamily="34" charset="0"/>
                <a:sym typeface="Wingdings 3" pitchFamily="18" charset="2"/>
              </a:rPr>
              <a:t>induite </a:t>
            </a:r>
            <a:r>
              <a:rPr lang="fr-FR" altLang="fr-FR" sz="2000" b="1" dirty="0" smtClean="0">
                <a:solidFill>
                  <a:srgbClr val="FF0000"/>
                </a:solidFill>
                <a:latin typeface="Calibri" panose="020F0502020204030204" pitchFamily="34" charset="0"/>
                <a:sym typeface="Wingdings 3" pitchFamily="18" charset="2"/>
              </a:rPr>
              <a:t>par les interactions dipolaires à </a:t>
            </a:r>
            <a:r>
              <a:rPr lang="fr-FR" altLang="fr-FR" sz="2000" b="1" dirty="0">
                <a:solidFill>
                  <a:srgbClr val="FF0000"/>
                </a:solidFill>
                <a:latin typeface="Calibri" panose="020F0502020204030204" pitchFamily="34" charset="0"/>
                <a:sym typeface="Wingdings 3" pitchFamily="18" charset="2"/>
              </a:rPr>
              <a:t>longue </a:t>
            </a:r>
            <a:r>
              <a:rPr lang="fr-FR" altLang="fr-FR" sz="2000" b="1" dirty="0" smtClean="0">
                <a:solidFill>
                  <a:srgbClr val="FF0000"/>
                </a:solidFill>
                <a:latin typeface="Calibri" panose="020F0502020204030204" pitchFamily="34" charset="0"/>
                <a:sym typeface="Wingdings 3" pitchFamily="18" charset="2"/>
              </a:rPr>
              <a:t>portée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16" name="Ellipse 15"/>
          <p:cNvSpPr/>
          <p:nvPr/>
        </p:nvSpPr>
        <p:spPr>
          <a:xfrm>
            <a:off x="8532440" y="6309320"/>
            <a:ext cx="432048" cy="432048"/>
          </a:xfrm>
          <a:prstGeom prst="ellipse">
            <a:avLst/>
          </a:prstGeom>
          <a:solidFill>
            <a:srgbClr val="818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8549584" y="6356067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Calibri" panose="020F0502020204030204" pitchFamily="34" charset="0"/>
              </a:rPr>
              <a:t>40</a:t>
            </a:r>
            <a:endParaRPr lang="fr-FR" sz="16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03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/>
          <p:cNvSpPr txBox="1">
            <a:spLocks/>
          </p:cNvSpPr>
          <p:nvPr/>
        </p:nvSpPr>
        <p:spPr>
          <a:xfrm>
            <a:off x="423244" y="105321"/>
            <a:ext cx="7781925" cy="5873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fr-FR" altLang="fr-FR" sz="3200" b="1" i="1" dirty="0" smtClean="0">
                <a:solidFill>
                  <a:schemeClr val="tx1"/>
                </a:solidFill>
                <a:latin typeface="Calibri" pitchFamily="34" charset="0"/>
              </a:rPr>
              <a:t>Echange de Spin</a:t>
            </a:r>
            <a:endParaRPr lang="fr-FR" altLang="fr-FR" sz="3200" b="1" i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676" y="404664"/>
            <a:ext cx="3872820" cy="298844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57199" y="1630541"/>
            <a:ext cx="4706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r-FR" dirty="0" smtClean="0">
                <a:latin typeface="Calibri" panose="020F0502020204030204" pitchFamily="34" charset="0"/>
              </a:rPr>
              <a:t> Introduire à l’aide d’un gradient un </a:t>
            </a:r>
            <a:r>
              <a:rPr lang="fr-FR" b="1" dirty="0" smtClean="0">
                <a:latin typeface="Calibri" panose="020F0502020204030204" pitchFamily="34" charset="0"/>
              </a:rPr>
              <a:t>décalage en énergie magnétique </a:t>
            </a:r>
            <a:r>
              <a:rPr lang="fr-FR" dirty="0" smtClean="0">
                <a:latin typeface="Calibri" panose="020F0502020204030204" pitchFamily="34" charset="0"/>
              </a:rPr>
              <a:t>entre deux sites voisins</a:t>
            </a:r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72102" y="2710661"/>
            <a:ext cx="4099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fr-FR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sym typeface="Wingdings 3" pitchFamily="18" charset="2"/>
              </a:rPr>
              <a:t> </a:t>
            </a:r>
            <a:r>
              <a:rPr lang="fr-FR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Met hors résonance tout processus à longue distance</a:t>
            </a:r>
            <a:endParaRPr lang="fr-FR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364088" y="4437112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Mesure de l’amplitude de la dynamique en fonction du gradient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58" y="3429000"/>
            <a:ext cx="4598095" cy="3343334"/>
          </a:xfrm>
          <a:prstGeom prst="rect">
            <a:avLst/>
          </a:prstGeom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57200" y="621184"/>
            <a:ext cx="4906888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ts val="0"/>
              </a:spcBef>
              <a:buNone/>
            </a:pPr>
            <a:r>
              <a:rPr lang="fr-FR" sz="2400" b="1" dirty="0" smtClean="0">
                <a:solidFill>
                  <a:srgbClr val="3333CC"/>
                </a:solidFill>
                <a:latin typeface="Calibri" panose="020F0502020204030204" pitchFamily="34" charset="0"/>
              </a:rPr>
              <a:t>En présence d’un gradient de champ</a:t>
            </a:r>
          </a:p>
          <a:p>
            <a:pPr>
              <a:spcBef>
                <a:spcPts val="0"/>
              </a:spcBef>
              <a:buNone/>
            </a:pPr>
            <a:r>
              <a:rPr lang="fr-FR" sz="2400" b="1" dirty="0" smtClean="0">
                <a:solidFill>
                  <a:srgbClr val="3333CC"/>
                </a:solidFill>
                <a:latin typeface="Calibri" panose="020F0502020204030204" pitchFamily="34" charset="0"/>
              </a:rPr>
              <a:t>magnétique</a:t>
            </a:r>
            <a:endParaRPr lang="fr-FR" sz="2400" b="1" dirty="0">
              <a:solidFill>
                <a:srgbClr val="3333CC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58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457199" y="309563"/>
            <a:ext cx="7747969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b="1" dirty="0" smtClean="0">
                <a:solidFill>
                  <a:srgbClr val="FF00FF"/>
                </a:solidFill>
                <a:latin typeface="Calibri" pitchFamily="34" charset="0"/>
              </a:rPr>
              <a:t>Nouveau régime</a:t>
            </a:r>
            <a:endParaRPr lang="fr-FR" altLang="fr-FR" sz="3000" i="1" dirty="0">
              <a:solidFill>
                <a:srgbClr val="FF00FF"/>
              </a:solidFill>
              <a:latin typeface="Calibri" pitchFamily="34" charset="0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423244" y="105321"/>
            <a:ext cx="7781925" cy="5873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fr-FR" altLang="fr-FR" sz="3200" b="1" i="1" dirty="0" smtClean="0">
                <a:solidFill>
                  <a:schemeClr val="tx1"/>
                </a:solidFill>
                <a:latin typeface="Calibri" pitchFamily="34" charset="0"/>
              </a:rPr>
              <a:t>Echange de Spin en réseau 3D</a:t>
            </a:r>
            <a:endParaRPr lang="fr-FR" altLang="fr-FR" sz="3200" b="1" i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78" y="1209665"/>
            <a:ext cx="6802574" cy="495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54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253" y="980728"/>
            <a:ext cx="6702115" cy="5079010"/>
          </a:xfrm>
          <a:prstGeom prst="rect">
            <a:avLst/>
          </a:prstGeom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423244" y="105321"/>
            <a:ext cx="7781925" cy="5873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fr-FR" altLang="fr-FR" sz="3200" b="1" i="1" dirty="0" smtClean="0">
                <a:solidFill>
                  <a:schemeClr val="tx1"/>
                </a:solidFill>
                <a:latin typeface="Calibri" pitchFamily="34" charset="0"/>
              </a:rPr>
              <a:t>Fréquence des oscillations de spin</a:t>
            </a:r>
            <a:endParaRPr lang="fr-FR" altLang="fr-FR" sz="3200" b="1" i="1" dirty="0">
              <a:solidFill>
                <a:schemeClr val="tx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00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23244" y="105321"/>
            <a:ext cx="7781925" cy="5873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fr-FR" altLang="fr-FR" sz="3200" b="1" i="1" dirty="0" smtClean="0">
                <a:solidFill>
                  <a:schemeClr val="tx1"/>
                </a:solidFill>
                <a:latin typeface="Calibri" pitchFamily="34" charset="0"/>
              </a:rPr>
              <a:t>Deux spins macroscopiques de polarisations opposées</a:t>
            </a:r>
            <a:endParaRPr lang="fr-FR" altLang="fr-FR" sz="3200" b="1" i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8" t="29846" r="428" b="25364"/>
          <a:stretch/>
        </p:blipFill>
        <p:spPr>
          <a:xfrm>
            <a:off x="4453248" y="4293096"/>
            <a:ext cx="4426080" cy="2340000"/>
          </a:xfrm>
          <a:prstGeom prst="rect">
            <a:avLst/>
          </a:prstGeom>
        </p:spPr>
      </p:pic>
      <p:sp>
        <p:nvSpPr>
          <p:cNvPr id="7" name="Bulle ronde 6"/>
          <p:cNvSpPr/>
          <p:nvPr/>
        </p:nvSpPr>
        <p:spPr>
          <a:xfrm>
            <a:off x="6306248" y="4671008"/>
            <a:ext cx="720080" cy="702208"/>
          </a:xfrm>
          <a:prstGeom prst="wedgeEllipseCallout">
            <a:avLst>
              <a:gd name="adj1" fmla="val -31564"/>
              <a:gd name="adj2" fmla="val -142369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4499992" y="3635732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Préparation d’état spatialement sélective</a:t>
            </a:r>
            <a:endParaRPr lang="fr-FR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9" name="Groupe 1"/>
          <p:cNvGrpSpPr>
            <a:grpSpLocks/>
          </p:cNvGrpSpPr>
          <p:nvPr/>
        </p:nvGrpSpPr>
        <p:grpSpPr bwMode="auto">
          <a:xfrm>
            <a:off x="971600" y="1772816"/>
            <a:ext cx="2170113" cy="3744912"/>
            <a:chOff x="539750" y="476250"/>
            <a:chExt cx="2628900" cy="4443413"/>
          </a:xfrm>
        </p:grpSpPr>
        <p:grpSp>
          <p:nvGrpSpPr>
            <p:cNvPr id="10" name="Group 9"/>
            <p:cNvGrpSpPr>
              <a:grpSpLocks/>
            </p:cNvGrpSpPr>
            <p:nvPr/>
          </p:nvGrpSpPr>
          <p:grpSpPr bwMode="auto">
            <a:xfrm rot="5400000">
              <a:off x="179388" y="1089025"/>
              <a:ext cx="3455988" cy="2230437"/>
              <a:chOff x="113" y="891"/>
              <a:chExt cx="2177" cy="1405"/>
            </a:xfrm>
          </p:grpSpPr>
          <p:sp>
            <p:nvSpPr>
              <p:cNvPr id="12" name="Line 10"/>
              <p:cNvSpPr>
                <a:spLocks noChangeShapeType="1"/>
              </p:cNvSpPr>
              <p:nvPr/>
            </p:nvSpPr>
            <p:spPr bwMode="auto">
              <a:xfrm>
                <a:off x="158" y="1162"/>
                <a:ext cx="5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13" name="Group 11"/>
              <p:cNvGrpSpPr>
                <a:grpSpLocks/>
              </p:cNvGrpSpPr>
              <p:nvPr/>
            </p:nvGrpSpPr>
            <p:grpSpPr bwMode="auto">
              <a:xfrm>
                <a:off x="113" y="1071"/>
                <a:ext cx="2177" cy="409"/>
                <a:chOff x="113" y="1071"/>
                <a:chExt cx="2177" cy="409"/>
              </a:xfrm>
            </p:grpSpPr>
            <p:sp>
              <p:nvSpPr>
                <p:cNvPr id="18" name="Rectangle 12"/>
                <p:cNvSpPr>
                  <a:spLocks noChangeArrowheads="1"/>
                </p:cNvSpPr>
                <p:nvPr/>
              </p:nvSpPr>
              <p:spPr bwMode="auto">
                <a:xfrm>
                  <a:off x="113" y="1076"/>
                  <a:ext cx="680" cy="179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50000">
                      <a:srgbClr val="00FF00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19" name="AutoShape 13"/>
                <p:cNvSpPr>
                  <a:spLocks noChangeArrowheads="1"/>
                </p:cNvSpPr>
                <p:nvPr/>
              </p:nvSpPr>
              <p:spPr bwMode="auto">
                <a:xfrm rot="6340710">
                  <a:off x="1407" y="597"/>
                  <a:ext cx="179" cy="1591"/>
                </a:xfrm>
                <a:prstGeom prst="triangle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bg1"/>
                    </a:gs>
                    <a:gs pos="50000">
                      <a:srgbClr val="00FF00"/>
                    </a:gs>
                    <a:gs pos="100000">
                      <a:schemeClr val="bg1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latin typeface="Arial" charset="0"/>
                    <a:cs typeface="+mn-cs"/>
                  </a:endParaRPr>
                </a:p>
              </p:txBody>
            </p:sp>
          </p:grpSp>
          <p:grpSp>
            <p:nvGrpSpPr>
              <p:cNvPr id="14" name="Group 14"/>
              <p:cNvGrpSpPr>
                <a:grpSpLocks/>
              </p:cNvGrpSpPr>
              <p:nvPr/>
            </p:nvGrpSpPr>
            <p:grpSpPr bwMode="auto">
              <a:xfrm flipV="1">
                <a:off x="113" y="1752"/>
                <a:ext cx="2177" cy="363"/>
                <a:chOff x="113" y="1071"/>
                <a:chExt cx="2177" cy="409"/>
              </a:xfrm>
            </p:grpSpPr>
            <p:sp>
              <p:nvSpPr>
                <p:cNvPr id="16" name="Rectangle 15"/>
                <p:cNvSpPr>
                  <a:spLocks noChangeArrowheads="1"/>
                </p:cNvSpPr>
                <p:nvPr/>
              </p:nvSpPr>
              <p:spPr bwMode="auto">
                <a:xfrm>
                  <a:off x="113" y="1054"/>
                  <a:ext cx="680" cy="183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50000">
                      <a:srgbClr val="00FF00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17" name="AutoShape 16"/>
                <p:cNvSpPr>
                  <a:spLocks noChangeArrowheads="1"/>
                </p:cNvSpPr>
                <p:nvPr/>
              </p:nvSpPr>
              <p:spPr bwMode="auto">
                <a:xfrm rot="6340710">
                  <a:off x="1405" y="574"/>
                  <a:ext cx="184" cy="1591"/>
                </a:xfrm>
                <a:prstGeom prst="triangle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bg1"/>
                    </a:gs>
                    <a:gs pos="50000">
                      <a:srgbClr val="00FF00"/>
                    </a:gs>
                    <a:gs pos="100000">
                      <a:schemeClr val="bg1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latin typeface="Arial" charset="0"/>
                    <a:cs typeface="+mn-cs"/>
                  </a:endParaRPr>
                </a:p>
              </p:txBody>
            </p:sp>
          </p:grpSp>
          <p:sp>
            <p:nvSpPr>
              <p:cNvPr id="15" name="Line 17"/>
              <p:cNvSpPr>
                <a:spLocks noChangeShapeType="1"/>
              </p:cNvSpPr>
              <p:nvPr/>
            </p:nvSpPr>
            <p:spPr bwMode="auto">
              <a:xfrm flipV="1">
                <a:off x="748" y="891"/>
                <a:ext cx="0" cy="1405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 type="arrow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aphicFrame>
          <p:nvGraphicFramePr>
            <p:cNvPr id="11" name="Object 18"/>
            <p:cNvGraphicFramePr>
              <a:graphicFrameLocks noChangeAspect="1"/>
            </p:cNvGraphicFramePr>
            <p:nvPr/>
          </p:nvGraphicFramePr>
          <p:xfrm>
            <a:off x="539750" y="3463925"/>
            <a:ext cx="2628900" cy="14557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001" name="CorelDRAW" r:id="rId4" imgW="5088240" imgH="2823120" progId="CorelDRAW.Graphic.12">
                    <p:embed/>
                  </p:oleObj>
                </mc:Choice>
                <mc:Fallback>
                  <p:oleObj name="CorelDRAW" r:id="rId4" imgW="5088240" imgH="2823120" progId="CorelDRAW.Graphic.1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9750" y="3463925"/>
                          <a:ext cx="2628900" cy="14557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0" name="ZoneTexte 19"/>
          <p:cNvSpPr txBox="1"/>
          <p:nvPr/>
        </p:nvSpPr>
        <p:spPr>
          <a:xfrm>
            <a:off x="1043608" y="5868476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Calibri" panose="020F0502020204030204" pitchFamily="34" charset="0"/>
              </a:rPr>
              <a:t>Réseau de pas 4,2 µm</a:t>
            </a:r>
            <a:endParaRPr lang="fr-FR" b="1" dirty="0">
              <a:latin typeface="Calibri" panose="020F0502020204030204" pitchFamily="34" charset="0"/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801824"/>
            <a:ext cx="3957330" cy="272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03091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23244" y="105321"/>
            <a:ext cx="8325220" cy="5873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fr-FR" altLang="fr-FR" sz="3200" b="1" i="1" dirty="0" smtClean="0">
                <a:solidFill>
                  <a:schemeClr val="tx1"/>
                </a:solidFill>
                <a:latin typeface="Calibri" pitchFamily="34" charset="0"/>
              </a:rPr>
              <a:t>Dynamique de spin dans un double puits</a:t>
            </a:r>
            <a:endParaRPr lang="fr-FR" altLang="fr-FR" sz="3200" b="1" i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24744"/>
            <a:ext cx="3207499" cy="213646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11" r="3934"/>
          <a:stretch/>
        </p:blipFill>
        <p:spPr>
          <a:xfrm>
            <a:off x="179512" y="1052736"/>
            <a:ext cx="3245977" cy="556487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71" b="-1166"/>
          <a:stretch/>
        </p:blipFill>
        <p:spPr>
          <a:xfrm>
            <a:off x="3851920" y="3740847"/>
            <a:ext cx="4696989" cy="3000521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23244" y="692696"/>
            <a:ext cx="5660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Calibri" panose="020F0502020204030204" pitchFamily="34" charset="0"/>
              </a:rPr>
              <a:t>Pb</a:t>
            </a:r>
            <a:r>
              <a:rPr lang="fr-FR" dirty="0" smtClean="0">
                <a:latin typeface="Calibri" panose="020F0502020204030204" pitchFamily="34" charset="0"/>
              </a:rPr>
              <a:t> : 20 ms pour couper le gradient : Relaxation dipolaire</a:t>
            </a:r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123728" y="2780928"/>
            <a:ext cx="208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Dynamique de spin gelée !!</a:t>
            </a:r>
            <a:endParaRPr lang="fr-FR" sz="20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47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23244" y="105321"/>
            <a:ext cx="7781925" cy="5873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fr-FR" altLang="fr-FR" sz="3200" b="1" i="1" dirty="0" smtClean="0">
                <a:solidFill>
                  <a:schemeClr val="tx1"/>
                </a:solidFill>
                <a:latin typeface="Calibri" pitchFamily="34" charset="0"/>
              </a:rPr>
              <a:t>Echange de Spin </a:t>
            </a:r>
            <a:r>
              <a:rPr lang="fr-FR" altLang="fr-FR" sz="3200" b="1" i="1" dirty="0" smtClean="0">
                <a:solidFill>
                  <a:schemeClr val="tx1"/>
                </a:solidFill>
                <a:latin typeface="Calibri" pitchFamily="34" charset="0"/>
                <a:sym typeface="Wingdings 3" panose="05040102010807070707" pitchFamily="18" charset="2"/>
              </a:rPr>
              <a:t> Intrication ?</a:t>
            </a:r>
            <a:endParaRPr lang="fr-FR" altLang="fr-FR" sz="3200" b="1" i="1" dirty="0">
              <a:solidFill>
                <a:schemeClr val="tx1"/>
              </a:solidFill>
              <a:latin typeface="Calibri" pitchFamily="34" charset="0"/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611560" y="1412776"/>
            <a:ext cx="5324736" cy="2880320"/>
            <a:chOff x="539552" y="4822513"/>
            <a:chExt cx="4108277" cy="1990863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4822513"/>
              <a:ext cx="4108277" cy="1990863"/>
            </a:xfrm>
            <a:prstGeom prst="rect">
              <a:avLst/>
            </a:prstGeom>
          </p:spPr>
        </p:pic>
        <p:graphicFrame>
          <p:nvGraphicFramePr>
            <p:cNvPr id="7" name="Obje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30968972"/>
                </p:ext>
              </p:extLst>
            </p:nvPr>
          </p:nvGraphicFramePr>
          <p:xfrm>
            <a:off x="2692122" y="5582152"/>
            <a:ext cx="371531" cy="5814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0914" name="Équation" r:id="rId4" imgW="266400" imgH="419040" progId="Equation.3">
                    <p:embed/>
                  </p:oleObj>
                </mc:Choice>
                <mc:Fallback>
                  <p:oleObj name="Équation" r:id="rId4" imgW="266400" imgH="419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92122" y="5582152"/>
                          <a:ext cx="371531" cy="581471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Plus 7"/>
            <p:cNvSpPr/>
            <p:nvPr/>
          </p:nvSpPr>
          <p:spPr>
            <a:xfrm>
              <a:off x="3769405" y="5672092"/>
              <a:ext cx="302360" cy="325871"/>
            </a:xfrm>
            <a:prstGeom prst="mathPlus">
              <a:avLst>
                <a:gd name="adj1" fmla="val 9604"/>
              </a:avLst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827584" y="4869160"/>
            <a:ext cx="6912768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alibri" panose="020F0502020204030204" pitchFamily="34" charset="0"/>
              </a:rPr>
              <a:t>Trouver le bon témoin d’intrication </a:t>
            </a:r>
            <a:r>
              <a:rPr lang="fr-FR" dirty="0" smtClean="0">
                <a:latin typeface="Calibri" panose="020F0502020204030204" pitchFamily="34" charset="0"/>
              </a:rPr>
              <a:t>:</a:t>
            </a:r>
          </a:p>
          <a:p>
            <a:pPr algn="ctr"/>
            <a:r>
              <a:rPr lang="fr-FR" dirty="0" smtClean="0">
                <a:latin typeface="Calibri" panose="020F0502020204030204" pitchFamily="34" charset="0"/>
              </a:rPr>
              <a:t>collaboration avec </a:t>
            </a:r>
            <a:r>
              <a:rPr lang="fr-FR" sz="2000" b="1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Perola</a:t>
            </a:r>
            <a:r>
              <a:rPr lang="fr-FR" sz="2000" b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fr-FR" sz="2000" b="1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Milman</a:t>
            </a:r>
            <a:r>
              <a:rPr lang="fr-FR" sz="2000" b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 et Thomas </a:t>
            </a:r>
            <a:r>
              <a:rPr lang="fr-FR" sz="2000" b="1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Coudreau</a:t>
            </a:r>
            <a:r>
              <a:rPr lang="fr-FR" sz="2000" b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 du MPQ</a:t>
            </a:r>
          </a:p>
          <a:p>
            <a:pPr algn="ctr"/>
            <a:endParaRPr lang="fr-FR" sz="1100" b="1" dirty="0">
              <a:solidFill>
                <a:srgbClr val="7030A0"/>
              </a:solidFill>
              <a:latin typeface="Calibri" panose="020F0502020204030204" pitchFamily="34" charset="0"/>
            </a:endParaRPr>
          </a:p>
          <a:p>
            <a:pPr algn="ctr"/>
            <a:r>
              <a:rPr lang="fr-FR" sz="2000" b="1" dirty="0" smtClean="0">
                <a:latin typeface="Calibri" panose="020F0502020204030204" pitchFamily="34" charset="0"/>
              </a:rPr>
              <a:t>Mesurer les fluctuations de spin</a:t>
            </a:r>
            <a:endParaRPr lang="fr-FR" sz="2000" b="1" dirty="0">
              <a:latin typeface="Calibri" panose="020F050202020403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516216" y="2204864"/>
            <a:ext cx="25202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Calibri" panose="020F0502020204030204" pitchFamily="34" charset="0"/>
              </a:rPr>
              <a:t>Intrication :</a:t>
            </a:r>
          </a:p>
          <a:p>
            <a:r>
              <a:rPr lang="fr-FR" dirty="0" smtClean="0">
                <a:latin typeface="Calibri" panose="020F0502020204030204" pitchFamily="34" charset="0"/>
              </a:rPr>
              <a:t>Observable dans le régime de </a:t>
            </a:r>
            <a:r>
              <a:rPr lang="fr-FR" dirty="0" err="1" smtClean="0">
                <a:latin typeface="Calibri" panose="020F0502020204030204" pitchFamily="34" charset="0"/>
              </a:rPr>
              <a:t>Mott</a:t>
            </a:r>
            <a:r>
              <a:rPr lang="fr-FR" dirty="0" smtClean="0">
                <a:latin typeface="Calibri" panose="020F0502020204030204" pitchFamily="34" charset="0"/>
              </a:rPr>
              <a:t> et pas dans le régime superfluide</a:t>
            </a:r>
            <a:endParaRPr lang="fr-FR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440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5478960" y="2295596"/>
            <a:ext cx="3197496" cy="2179770"/>
            <a:chOff x="5478960" y="3193446"/>
            <a:chExt cx="3197496" cy="2179770"/>
          </a:xfrm>
        </p:grpSpPr>
        <p:grpSp>
          <p:nvGrpSpPr>
            <p:cNvPr id="4" name="Groupe 3"/>
            <p:cNvGrpSpPr/>
            <p:nvPr/>
          </p:nvGrpSpPr>
          <p:grpSpPr>
            <a:xfrm>
              <a:off x="5478960" y="3250704"/>
              <a:ext cx="3197496" cy="2122512"/>
              <a:chOff x="870448" y="3362601"/>
              <a:chExt cx="3197496" cy="2122512"/>
            </a:xfrm>
          </p:grpSpPr>
          <p:pic>
            <p:nvPicPr>
              <p:cNvPr id="2" name="Image 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70448" y="3362601"/>
                <a:ext cx="3081930" cy="2122512"/>
              </a:xfrm>
              <a:prstGeom prst="rect">
                <a:avLst/>
              </a:prstGeom>
            </p:spPr>
          </p:pic>
          <p:sp>
            <p:nvSpPr>
              <p:cNvPr id="3" name="Ellipse 2"/>
              <p:cNvSpPr/>
              <p:nvPr/>
            </p:nvSpPr>
            <p:spPr>
              <a:xfrm>
                <a:off x="870448" y="4147773"/>
                <a:ext cx="3197496" cy="980089"/>
              </a:xfrm>
              <a:prstGeom prst="ellipse">
                <a:avLst/>
              </a:prstGeom>
              <a:noFill/>
              <a:ln w="38100">
                <a:solidFill>
                  <a:schemeClr val="accent1">
                    <a:lumMod val="50000"/>
                  </a:schemeClr>
                </a:solidFill>
                <a:prstDash val="lg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5796136" y="3193446"/>
              <a:ext cx="2592288" cy="4760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125" name="Rectangle 94"/>
          <p:cNvSpPr>
            <a:spLocks noChangeArrowheads="1"/>
          </p:cNvSpPr>
          <p:nvPr/>
        </p:nvSpPr>
        <p:spPr bwMode="auto">
          <a:xfrm>
            <a:off x="423244" y="2531150"/>
            <a:ext cx="170662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17938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Char char="•"/>
            </a:pPr>
            <a:r>
              <a:rPr lang="fr-FR" altLang="fr-FR" sz="1800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 Anisotrope :</a:t>
            </a:r>
          </a:p>
        </p:txBody>
      </p:sp>
      <p:grpSp>
        <p:nvGrpSpPr>
          <p:cNvPr id="5128" name="Group 70"/>
          <p:cNvGrpSpPr>
            <a:grpSpLocks/>
          </p:cNvGrpSpPr>
          <p:nvPr/>
        </p:nvGrpSpPr>
        <p:grpSpPr bwMode="auto">
          <a:xfrm>
            <a:off x="1332212" y="2675166"/>
            <a:ext cx="3239788" cy="2219833"/>
            <a:chOff x="4150" y="869"/>
            <a:chExt cx="1429" cy="1010"/>
          </a:xfrm>
        </p:grpSpPr>
        <p:pic>
          <p:nvPicPr>
            <p:cNvPr id="5138" name="Picture 79" descr="DD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0" y="1163"/>
              <a:ext cx="1368" cy="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39" name="Text Box 80"/>
            <p:cNvSpPr txBox="1">
              <a:spLocks noChangeArrowheads="1"/>
            </p:cNvSpPr>
            <p:nvPr/>
          </p:nvSpPr>
          <p:spPr bwMode="auto">
            <a:xfrm>
              <a:off x="4279" y="1117"/>
              <a:ext cx="623" cy="1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800" b="1" dirty="0">
                  <a:solidFill>
                    <a:srgbClr val="FF3300"/>
                  </a:solidFill>
                  <a:latin typeface="Calibri" pitchFamily="34" charset="0"/>
                </a:rPr>
                <a:t>Répulsive</a:t>
              </a:r>
            </a:p>
          </p:txBody>
        </p:sp>
        <p:sp>
          <p:nvSpPr>
            <p:cNvPr id="5140" name="Text Box 81"/>
            <p:cNvSpPr txBox="1">
              <a:spLocks noChangeArrowheads="1"/>
            </p:cNvSpPr>
            <p:nvPr/>
          </p:nvSpPr>
          <p:spPr bwMode="auto">
            <a:xfrm>
              <a:off x="4946" y="869"/>
              <a:ext cx="633" cy="1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800" b="1" dirty="0">
                  <a:solidFill>
                    <a:srgbClr val="FF3300"/>
                  </a:solidFill>
                  <a:latin typeface="Calibri" pitchFamily="34" charset="0"/>
                </a:rPr>
                <a:t>Attractive</a:t>
              </a:r>
            </a:p>
          </p:txBody>
        </p:sp>
        <p:grpSp>
          <p:nvGrpSpPr>
            <p:cNvPr id="5141" name="Group 67"/>
            <p:cNvGrpSpPr>
              <a:grpSpLocks noChangeAspect="1"/>
            </p:cNvGrpSpPr>
            <p:nvPr/>
          </p:nvGrpSpPr>
          <p:grpSpPr bwMode="auto">
            <a:xfrm>
              <a:off x="5366" y="1307"/>
              <a:ext cx="101" cy="299"/>
              <a:chOff x="5366" y="1307"/>
              <a:chExt cx="101" cy="299"/>
            </a:xfrm>
          </p:grpSpPr>
          <p:sp>
            <p:nvSpPr>
              <p:cNvPr id="5142" name="AutoShape 66"/>
              <p:cNvSpPr>
                <a:spLocks noChangeAspect="1" noChangeArrowheads="1" noTextEdit="1"/>
              </p:cNvSpPr>
              <p:nvPr/>
            </p:nvSpPr>
            <p:spPr bwMode="auto">
              <a:xfrm>
                <a:off x="5366" y="1438"/>
                <a:ext cx="101" cy="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43" name="Rectangle 68"/>
              <p:cNvSpPr>
                <a:spLocks noChangeArrowheads="1"/>
              </p:cNvSpPr>
              <p:nvPr/>
            </p:nvSpPr>
            <p:spPr bwMode="auto">
              <a:xfrm>
                <a:off x="5384" y="1466"/>
                <a:ext cx="65" cy="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2400" i="1" dirty="0">
                    <a:solidFill>
                      <a:srgbClr val="000000"/>
                    </a:solidFill>
                    <a:latin typeface="Times New Roman" pitchFamily="18" charset="0"/>
                  </a:rPr>
                  <a:t>B</a:t>
                </a:r>
                <a:endParaRPr lang="fr-FR" altLang="fr-FR" sz="3600" dirty="0"/>
              </a:p>
            </p:txBody>
          </p:sp>
          <p:sp>
            <p:nvSpPr>
              <p:cNvPr id="5144" name="Rectangle 69"/>
              <p:cNvSpPr>
                <a:spLocks noChangeArrowheads="1"/>
              </p:cNvSpPr>
              <p:nvPr/>
            </p:nvSpPr>
            <p:spPr bwMode="auto">
              <a:xfrm>
                <a:off x="5398" y="1307"/>
                <a:ext cx="59" cy="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dirty="0">
                    <a:solidFill>
                      <a:srgbClr val="000000"/>
                    </a:solidFill>
                    <a:latin typeface="MT Extra" pitchFamily="18" charset="2"/>
                  </a:rPr>
                  <a:t>r</a:t>
                </a:r>
                <a:endParaRPr lang="fr-FR" altLang="fr-FR" sz="4400" dirty="0"/>
              </a:p>
            </p:txBody>
          </p:sp>
        </p:grpSp>
      </p:grpSp>
      <p:sp>
        <p:nvSpPr>
          <p:cNvPr id="5123" name="Rectangle 76"/>
          <p:cNvSpPr>
            <a:spLocks noChangeArrowheads="1"/>
          </p:cNvSpPr>
          <p:nvPr/>
        </p:nvSpPr>
        <p:spPr bwMode="auto">
          <a:xfrm>
            <a:off x="5711270" y="1523038"/>
            <a:ext cx="310920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17938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Char char="•"/>
            </a:pPr>
            <a:r>
              <a:rPr lang="fr-FR" altLang="fr-FR" sz="18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fr-FR" altLang="fr-FR" sz="1800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Longue portée (1/r</a:t>
            </a:r>
            <a:r>
              <a:rPr lang="fr-FR" altLang="fr-FR" sz="1800" b="1" baseline="300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3</a:t>
            </a:r>
            <a:r>
              <a:rPr lang="fr-FR" altLang="fr-FR" sz="1800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)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fr-FR" altLang="fr-FR" sz="1400" u="sng" dirty="0">
                <a:latin typeface="Calibri" pitchFamily="34" charset="0"/>
              </a:rPr>
              <a:t>Par exemple</a:t>
            </a:r>
            <a:r>
              <a:rPr lang="fr-FR" altLang="fr-FR" sz="1400" dirty="0">
                <a:latin typeface="Calibri" pitchFamily="34" charset="0"/>
              </a:rPr>
              <a:t> : Interactions </a:t>
            </a:r>
            <a:r>
              <a:rPr lang="fr-FR" altLang="fr-FR" sz="1400" dirty="0" smtClean="0">
                <a:latin typeface="Calibri" pitchFamily="34" charset="0"/>
              </a:rPr>
              <a:t>entre atomes dans différents </a:t>
            </a:r>
            <a:r>
              <a:rPr lang="fr-FR" altLang="fr-FR" sz="1400" dirty="0">
                <a:latin typeface="Calibri" pitchFamily="34" charset="0"/>
              </a:rPr>
              <a:t>sites d’un réseau optique</a:t>
            </a:r>
            <a:endParaRPr lang="fr-FR" altLang="fr-FR" sz="1600" dirty="0">
              <a:latin typeface="Calibri" pitchFamily="34" charset="0"/>
            </a:endParaRPr>
          </a:p>
        </p:txBody>
      </p:sp>
      <p:sp>
        <p:nvSpPr>
          <p:cNvPr id="5127" name="Text Box 62"/>
          <p:cNvSpPr txBox="1">
            <a:spLocks noChangeArrowheads="1"/>
          </p:cNvSpPr>
          <p:nvPr/>
        </p:nvSpPr>
        <p:spPr bwMode="auto">
          <a:xfrm>
            <a:off x="611560" y="1270810"/>
            <a:ext cx="20162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800" b="1" i="1" dirty="0">
                <a:latin typeface="Calibri" pitchFamily="34" charset="0"/>
              </a:rPr>
              <a:t>Pour deux atomes :</a:t>
            </a:r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424814" y="332656"/>
            <a:ext cx="5266928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Interactions dipôle-dipôle</a:t>
            </a:r>
            <a:endParaRPr lang="fr-FR" altLang="fr-FR" sz="4400" i="1" dirty="0">
              <a:solidFill>
                <a:schemeClr val="accent5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32" name="Ellipse 31"/>
          <p:cNvSpPr/>
          <p:nvPr/>
        </p:nvSpPr>
        <p:spPr>
          <a:xfrm>
            <a:off x="8532440" y="6309320"/>
            <a:ext cx="432048" cy="432048"/>
          </a:xfrm>
          <a:prstGeom prst="ellipse">
            <a:avLst/>
          </a:prstGeom>
          <a:solidFill>
            <a:srgbClr val="818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ZoneTexte 33"/>
          <p:cNvSpPr txBox="1"/>
          <p:nvPr/>
        </p:nvSpPr>
        <p:spPr>
          <a:xfrm>
            <a:off x="8604448" y="6356067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Calibri" panose="020F0502020204030204" pitchFamily="34" charset="0"/>
              </a:rPr>
              <a:t>7</a:t>
            </a:r>
            <a:endParaRPr lang="fr-FR" sz="1600" b="1" dirty="0">
              <a:latin typeface="Calibri" panose="020F0502020204030204" pitchFamily="34" charset="0"/>
            </a:endParaRPr>
          </a:p>
        </p:txBody>
      </p:sp>
      <p:sp>
        <p:nvSpPr>
          <p:cNvPr id="19" name="Titre 1"/>
          <p:cNvSpPr txBox="1">
            <a:spLocks/>
          </p:cNvSpPr>
          <p:nvPr/>
        </p:nvSpPr>
        <p:spPr>
          <a:xfrm>
            <a:off x="423244" y="105321"/>
            <a:ext cx="7781925" cy="5873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fr-FR" altLang="fr-FR" sz="3200" b="1" i="1" dirty="0" smtClean="0">
                <a:solidFill>
                  <a:schemeClr val="tx1"/>
                </a:solidFill>
                <a:latin typeface="Calibri" pitchFamily="34" charset="0"/>
              </a:rPr>
              <a:t>Introduction</a:t>
            </a:r>
            <a:endParaRPr lang="fr-FR" altLang="fr-FR" sz="3200" b="1" i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33" name="Text Box 10"/>
          <p:cNvSpPr txBox="1">
            <a:spLocks noChangeArrowheads="1"/>
          </p:cNvSpPr>
          <p:nvPr/>
        </p:nvSpPr>
        <p:spPr bwMode="auto">
          <a:xfrm>
            <a:off x="984140" y="5077182"/>
            <a:ext cx="50247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2"/>
              </a:buClr>
              <a:buFont typeface="Century Gothic" panose="020B0502020202020204" pitchFamily="34" charset="0"/>
              <a:buChar char="►"/>
              <a:defRPr sz="2400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9966FF"/>
              </a:buClr>
              <a:buSzPct val="70000"/>
              <a:buFont typeface="Century Gothic" panose="020B0502020202020204" pitchFamily="34" charset="0"/>
              <a:buChar char="►"/>
              <a:defRPr sz="2000" b="1">
                <a:solidFill>
                  <a:srgbClr val="9966FF"/>
                </a:solidFill>
                <a:latin typeface="Century Gothic" panose="020B0502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000000"/>
              </a:buClr>
              <a:buSzPct val="60000"/>
              <a:buFont typeface="Century Gothic" panose="020B0502020202020204" pitchFamily="34" charset="0"/>
              <a:buChar char="►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fr-FR" altLang="fr-FR" sz="1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Exemple : Effondrement </a:t>
            </a:r>
            <a:r>
              <a:rPr lang="fr-FR" altLang="fr-FR" sz="1800" b="1" dirty="0">
                <a:solidFill>
                  <a:schemeClr val="tx1"/>
                </a:solidFill>
                <a:latin typeface="Calibri" panose="020F0502020204030204" pitchFamily="34" charset="0"/>
              </a:rPr>
              <a:t>anisotrope </a:t>
            </a:r>
            <a:r>
              <a:rPr lang="fr-FR" altLang="fr-FR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du condensat</a:t>
            </a:r>
            <a:endParaRPr lang="fr-FR" altLang="fr-FR" sz="1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5" name="Text Box 19"/>
          <p:cNvSpPr txBox="1">
            <a:spLocks noChangeArrowheads="1"/>
          </p:cNvSpPr>
          <p:nvPr/>
        </p:nvSpPr>
        <p:spPr bwMode="auto">
          <a:xfrm>
            <a:off x="6016501" y="5118042"/>
            <a:ext cx="29479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2"/>
              </a:buClr>
              <a:buFont typeface="Century Gothic" panose="020B0502020202020204" pitchFamily="34" charset="0"/>
              <a:buChar char="►"/>
              <a:defRPr sz="2400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9966FF"/>
              </a:buClr>
              <a:buSzPct val="70000"/>
              <a:buFont typeface="Century Gothic" panose="020B0502020202020204" pitchFamily="34" charset="0"/>
              <a:buChar char="►"/>
              <a:defRPr sz="2000" b="1">
                <a:solidFill>
                  <a:srgbClr val="9966FF"/>
                </a:solidFill>
                <a:latin typeface="Century Gothic" panose="020B0502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000000"/>
              </a:buClr>
              <a:buSzPct val="60000"/>
              <a:buFont typeface="Century Gothic" panose="020B0502020202020204" pitchFamily="34" charset="0"/>
              <a:buChar char="►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600" i="1" dirty="0" err="1">
                <a:solidFill>
                  <a:srgbClr val="3399FF"/>
                </a:solidFill>
                <a:latin typeface="Calibri" panose="020F0502020204030204" pitchFamily="34" charset="0"/>
              </a:rPr>
              <a:t>Lahaye</a:t>
            </a:r>
            <a:r>
              <a:rPr lang="fr-FR" altLang="fr-FR" sz="1600" i="1" dirty="0">
                <a:solidFill>
                  <a:srgbClr val="3399FF"/>
                </a:solidFill>
                <a:latin typeface="Calibri" panose="020F0502020204030204" pitchFamily="34" charset="0"/>
              </a:rPr>
              <a:t>, PRL </a:t>
            </a:r>
            <a:r>
              <a:rPr lang="fr-FR" altLang="fr-FR" sz="1600" b="1" i="1" dirty="0">
                <a:solidFill>
                  <a:srgbClr val="3399FF"/>
                </a:solidFill>
                <a:latin typeface="Calibri" panose="020F0502020204030204" pitchFamily="34" charset="0"/>
              </a:rPr>
              <a:t>101</a:t>
            </a:r>
            <a:r>
              <a:rPr lang="fr-FR" altLang="fr-FR" sz="1600" i="1" dirty="0">
                <a:solidFill>
                  <a:srgbClr val="3399FF"/>
                </a:solidFill>
                <a:latin typeface="Calibri" panose="020F0502020204030204" pitchFamily="34" charset="0"/>
              </a:rPr>
              <a:t>, 080401 (2008)</a:t>
            </a:r>
          </a:p>
        </p:txBody>
      </p:sp>
      <p:pic>
        <p:nvPicPr>
          <p:cNvPr id="39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3" y="5511656"/>
            <a:ext cx="3138487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50" y="5508481"/>
            <a:ext cx="3046413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Line 32"/>
          <p:cNvSpPr>
            <a:spLocks noChangeShapeType="1"/>
          </p:cNvSpPr>
          <p:nvPr/>
        </p:nvSpPr>
        <p:spPr bwMode="auto">
          <a:xfrm>
            <a:off x="666750" y="6502256"/>
            <a:ext cx="64103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2" name="Text Box 33"/>
          <p:cNvSpPr txBox="1">
            <a:spLocks noChangeArrowheads="1"/>
          </p:cNvSpPr>
          <p:nvPr/>
        </p:nvSpPr>
        <p:spPr bwMode="auto">
          <a:xfrm>
            <a:off x="6886574" y="6330806"/>
            <a:ext cx="106980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2"/>
              </a:buClr>
              <a:buFont typeface="Century Gothic" panose="020B0502020202020204" pitchFamily="34" charset="0"/>
              <a:buChar char="►"/>
              <a:defRPr sz="2400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9966FF"/>
              </a:buClr>
              <a:buSzPct val="70000"/>
              <a:buFont typeface="Century Gothic" panose="020B0502020202020204" pitchFamily="34" charset="0"/>
              <a:buChar char="►"/>
              <a:defRPr sz="2000" b="1">
                <a:solidFill>
                  <a:srgbClr val="9966FF"/>
                </a:solidFill>
                <a:latin typeface="Century Gothic" panose="020B0502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000000"/>
              </a:buClr>
              <a:buSzPct val="60000"/>
              <a:buFont typeface="Century Gothic" panose="020B0502020202020204" pitchFamily="34" charset="0"/>
              <a:buChar char="►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fr-FR" altLang="fr-F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Temps</a:t>
            </a:r>
            <a:endParaRPr lang="fr-FR" altLang="fr-FR" sz="1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pSp>
        <p:nvGrpSpPr>
          <p:cNvPr id="29" name="Group 39"/>
          <p:cNvGrpSpPr>
            <a:grpSpLocks noChangeAspect="1"/>
          </p:cNvGrpSpPr>
          <p:nvPr/>
        </p:nvGrpSpPr>
        <p:grpSpPr bwMode="auto">
          <a:xfrm>
            <a:off x="3193157" y="1196752"/>
            <a:ext cx="933206" cy="1194811"/>
            <a:chOff x="3560" y="2886"/>
            <a:chExt cx="636" cy="907"/>
          </a:xfrm>
        </p:grpSpPr>
        <p:sp>
          <p:nvSpPr>
            <p:cNvPr id="30" name="Line 29"/>
            <p:cNvSpPr>
              <a:spLocks noChangeShapeType="1"/>
            </p:cNvSpPr>
            <p:nvPr/>
          </p:nvSpPr>
          <p:spPr bwMode="auto">
            <a:xfrm flipV="1">
              <a:off x="4105" y="2886"/>
              <a:ext cx="0" cy="63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" name="Line 30"/>
            <p:cNvSpPr>
              <a:spLocks noChangeShapeType="1"/>
            </p:cNvSpPr>
            <p:nvPr/>
          </p:nvSpPr>
          <p:spPr bwMode="auto">
            <a:xfrm flipV="1">
              <a:off x="3651" y="3158"/>
              <a:ext cx="0" cy="63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6" name="Line 31"/>
            <p:cNvSpPr>
              <a:spLocks noChangeShapeType="1"/>
            </p:cNvSpPr>
            <p:nvPr/>
          </p:nvSpPr>
          <p:spPr bwMode="auto">
            <a:xfrm flipV="1">
              <a:off x="3651" y="3521"/>
              <a:ext cx="454" cy="27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4014" y="3113"/>
              <a:ext cx="182" cy="182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fr-FR" sz="1800">
                <a:latin typeface="Times New Roman" panose="02020603050405020304" pitchFamily="18" charset="0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3560" y="3385"/>
              <a:ext cx="182" cy="182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fr-FR" sz="1800">
                <a:latin typeface="Times New Roman" panose="02020603050405020304" pitchFamily="18" charset="0"/>
              </a:endParaRPr>
            </a:p>
          </p:txBody>
        </p:sp>
        <p:graphicFrame>
          <p:nvGraphicFramePr>
            <p:cNvPr id="44" name="Object 19"/>
            <p:cNvGraphicFramePr>
              <a:graphicFrameLocks noChangeAspect="1"/>
            </p:cNvGraphicFramePr>
            <p:nvPr/>
          </p:nvGraphicFramePr>
          <p:xfrm>
            <a:off x="3787" y="3385"/>
            <a:ext cx="134" cy="1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6115" name="Equation" r:id="rId8" imgW="126725" imgH="177415" progId="Equation.DSMT4">
                    <p:embed/>
                  </p:oleObj>
                </mc:Choice>
                <mc:Fallback>
                  <p:oleObj name="Equation" r:id="rId8" imgW="126725" imgH="177415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87" y="3385"/>
                          <a:ext cx="134" cy="1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5" name="Freeform 38"/>
            <p:cNvSpPr>
              <a:spLocks/>
            </p:cNvSpPr>
            <p:nvPr/>
          </p:nvSpPr>
          <p:spPr bwMode="auto">
            <a:xfrm>
              <a:off x="3651" y="3605"/>
              <a:ext cx="182" cy="97"/>
            </a:xfrm>
            <a:custGeom>
              <a:avLst/>
              <a:gdLst>
                <a:gd name="T0" fmla="*/ 0 w 182"/>
                <a:gd name="T1" fmla="*/ 2147483647 h 52"/>
                <a:gd name="T2" fmla="*/ 91 w 182"/>
                <a:gd name="T3" fmla="*/ 2147483647 h 52"/>
                <a:gd name="T4" fmla="*/ 182 w 182"/>
                <a:gd name="T5" fmla="*/ 2147483647 h 52"/>
                <a:gd name="T6" fmla="*/ 0 60000 65536"/>
                <a:gd name="T7" fmla="*/ 0 60000 65536"/>
                <a:gd name="T8" fmla="*/ 0 60000 65536"/>
                <a:gd name="T9" fmla="*/ 0 w 182"/>
                <a:gd name="T10" fmla="*/ 0 h 52"/>
                <a:gd name="T11" fmla="*/ 182 w 182"/>
                <a:gd name="T12" fmla="*/ 52 h 5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2" h="52">
                  <a:moveTo>
                    <a:pt x="0" y="7"/>
                  </a:moveTo>
                  <a:cubicBezTo>
                    <a:pt x="30" y="3"/>
                    <a:pt x="61" y="0"/>
                    <a:pt x="91" y="7"/>
                  </a:cubicBezTo>
                  <a:cubicBezTo>
                    <a:pt x="121" y="14"/>
                    <a:pt x="151" y="33"/>
                    <a:pt x="182" y="52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aphicFrame>
        <p:nvGraphicFramePr>
          <p:cNvPr id="47" name="Object 67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118585"/>
              </p:ext>
            </p:extLst>
          </p:nvPr>
        </p:nvGraphicFramePr>
        <p:xfrm>
          <a:off x="2905125" y="1336757"/>
          <a:ext cx="260350" cy="417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116" name="Équation" r:id="rId10" imgW="164880" imgH="241200" progId="Equation.3">
                  <p:embed/>
                </p:oleObj>
              </mc:Choice>
              <mc:Fallback>
                <p:oleObj name="Équation" r:id="rId10" imgW="1648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5125" y="1336757"/>
                        <a:ext cx="260350" cy="417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67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4044162"/>
              </p:ext>
            </p:extLst>
          </p:nvPr>
        </p:nvGraphicFramePr>
        <p:xfrm>
          <a:off x="4291013" y="1319294"/>
          <a:ext cx="280987" cy="41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117" name="Équation" r:id="rId12" imgW="177480" imgH="241200" progId="Equation.3">
                  <p:embed/>
                </p:oleObj>
              </mc:Choice>
              <mc:Fallback>
                <p:oleObj name="Équation" r:id="rId12" imgW="1774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91013" y="1319294"/>
                        <a:ext cx="280987" cy="417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9886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Ellipse 56"/>
          <p:cNvSpPr/>
          <p:nvPr/>
        </p:nvSpPr>
        <p:spPr>
          <a:xfrm>
            <a:off x="8532440" y="6309320"/>
            <a:ext cx="432048" cy="432048"/>
          </a:xfrm>
          <a:prstGeom prst="ellipse">
            <a:avLst/>
          </a:prstGeom>
          <a:solidFill>
            <a:srgbClr val="818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ZoneTexte 57"/>
          <p:cNvSpPr txBox="1"/>
          <p:nvPr/>
        </p:nvSpPr>
        <p:spPr>
          <a:xfrm>
            <a:off x="8604448" y="6356067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Calibri" panose="020F0502020204030204" pitchFamily="34" charset="0"/>
              </a:rPr>
              <a:t>6</a:t>
            </a:r>
            <a:endParaRPr lang="fr-FR" sz="1600" b="1" dirty="0">
              <a:latin typeface="Calibri" panose="020F0502020204030204" pitchFamily="34" charset="0"/>
            </a:endParaRPr>
          </a:p>
        </p:txBody>
      </p:sp>
      <p:sp>
        <p:nvSpPr>
          <p:cNvPr id="59" name="Text Box 94"/>
          <p:cNvSpPr txBox="1">
            <a:spLocks noChangeArrowheads="1"/>
          </p:cNvSpPr>
          <p:nvPr/>
        </p:nvSpPr>
        <p:spPr bwMode="auto">
          <a:xfrm>
            <a:off x="541338" y="4860551"/>
            <a:ext cx="7191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600" b="1" dirty="0">
                <a:solidFill>
                  <a:srgbClr val="FF0000"/>
                </a:solidFill>
                <a:latin typeface="Calibri" pitchFamily="34" charset="0"/>
              </a:rPr>
              <a:t> 3 ; 3</a:t>
            </a:r>
          </a:p>
        </p:txBody>
      </p:sp>
      <p:sp>
        <p:nvSpPr>
          <p:cNvPr id="60" name="Text Box 42"/>
          <p:cNvSpPr txBox="1">
            <a:spLocks noChangeArrowheads="1"/>
          </p:cNvSpPr>
          <p:nvPr/>
        </p:nvSpPr>
        <p:spPr bwMode="auto">
          <a:xfrm>
            <a:off x="323850" y="4355726"/>
            <a:ext cx="143986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800" b="1" dirty="0">
                <a:latin typeface="Calibri" pitchFamily="34" charset="0"/>
              </a:rPr>
              <a:t>Etat initial :</a:t>
            </a:r>
          </a:p>
        </p:txBody>
      </p:sp>
      <p:grpSp>
        <p:nvGrpSpPr>
          <p:cNvPr id="61" name="Group 56"/>
          <p:cNvGrpSpPr>
            <a:grpSpLocks/>
          </p:cNvGrpSpPr>
          <p:nvPr/>
        </p:nvGrpSpPr>
        <p:grpSpPr bwMode="auto">
          <a:xfrm rot="10800000">
            <a:off x="2484438" y="4500188"/>
            <a:ext cx="287337" cy="1079500"/>
            <a:chOff x="3379" y="2523"/>
            <a:chExt cx="181" cy="680"/>
          </a:xfrm>
          <a:solidFill>
            <a:srgbClr val="3333CC"/>
          </a:solidFill>
        </p:grpSpPr>
        <p:sp>
          <p:nvSpPr>
            <p:cNvPr id="62" name="Line 57"/>
            <p:cNvSpPr>
              <a:spLocks noChangeShapeType="1"/>
            </p:cNvSpPr>
            <p:nvPr/>
          </p:nvSpPr>
          <p:spPr bwMode="auto">
            <a:xfrm>
              <a:off x="3470" y="2523"/>
              <a:ext cx="0" cy="68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" name="Oval 58"/>
            <p:cNvSpPr>
              <a:spLocks noChangeArrowheads="1"/>
            </p:cNvSpPr>
            <p:nvPr/>
          </p:nvSpPr>
          <p:spPr bwMode="auto">
            <a:xfrm>
              <a:off x="3379" y="2750"/>
              <a:ext cx="181" cy="181"/>
            </a:xfrm>
            <a:prstGeom prst="ellips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</p:grpSp>
      <p:grpSp>
        <p:nvGrpSpPr>
          <p:cNvPr id="64" name="Group 59"/>
          <p:cNvGrpSpPr>
            <a:grpSpLocks/>
          </p:cNvGrpSpPr>
          <p:nvPr/>
        </p:nvGrpSpPr>
        <p:grpSpPr bwMode="auto">
          <a:xfrm rot="10800000">
            <a:off x="3205163" y="4500188"/>
            <a:ext cx="287337" cy="1079500"/>
            <a:chOff x="3379" y="2523"/>
            <a:chExt cx="181" cy="680"/>
          </a:xfrm>
          <a:solidFill>
            <a:srgbClr val="3333CC"/>
          </a:solidFill>
        </p:grpSpPr>
        <p:sp>
          <p:nvSpPr>
            <p:cNvPr id="65" name="Line 60"/>
            <p:cNvSpPr>
              <a:spLocks noChangeShapeType="1"/>
            </p:cNvSpPr>
            <p:nvPr/>
          </p:nvSpPr>
          <p:spPr bwMode="auto">
            <a:xfrm>
              <a:off x="3470" y="2523"/>
              <a:ext cx="0" cy="68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6" name="Oval 61"/>
            <p:cNvSpPr>
              <a:spLocks noChangeArrowheads="1"/>
            </p:cNvSpPr>
            <p:nvPr/>
          </p:nvSpPr>
          <p:spPr bwMode="auto">
            <a:xfrm>
              <a:off x="3379" y="2750"/>
              <a:ext cx="181" cy="181"/>
            </a:xfrm>
            <a:prstGeom prst="ellips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</p:grpSp>
      <p:sp>
        <p:nvSpPr>
          <p:cNvPr id="67" name="Ellipse 66"/>
          <p:cNvSpPr/>
          <p:nvPr/>
        </p:nvSpPr>
        <p:spPr>
          <a:xfrm>
            <a:off x="8532440" y="6309320"/>
            <a:ext cx="432048" cy="432048"/>
          </a:xfrm>
          <a:prstGeom prst="ellipse">
            <a:avLst/>
          </a:prstGeom>
          <a:solidFill>
            <a:srgbClr val="818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ZoneTexte 67"/>
          <p:cNvSpPr txBox="1"/>
          <p:nvPr/>
        </p:nvSpPr>
        <p:spPr>
          <a:xfrm>
            <a:off x="8604448" y="6356067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Calibri" panose="020F0502020204030204" pitchFamily="34" charset="0"/>
              </a:rPr>
              <a:t>8</a:t>
            </a:r>
            <a:endParaRPr lang="fr-FR" sz="1600" b="1" dirty="0">
              <a:latin typeface="Calibri" panose="020F0502020204030204" pitchFamily="34" charset="0"/>
            </a:endParaRPr>
          </a:p>
        </p:txBody>
      </p:sp>
      <p:sp>
        <p:nvSpPr>
          <p:cNvPr id="69" name="Titre 1"/>
          <p:cNvSpPr txBox="1">
            <a:spLocks/>
          </p:cNvSpPr>
          <p:nvPr/>
        </p:nvSpPr>
        <p:spPr>
          <a:xfrm>
            <a:off x="423244" y="105321"/>
            <a:ext cx="7781925" cy="5873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fr-FR" altLang="fr-FR" sz="3200" b="1" i="1" dirty="0" smtClean="0">
                <a:solidFill>
                  <a:schemeClr val="tx1"/>
                </a:solidFill>
                <a:latin typeface="Calibri" pitchFamily="34" charset="0"/>
              </a:rPr>
              <a:t>Introduction</a:t>
            </a:r>
            <a:endParaRPr lang="fr-FR" altLang="fr-FR" sz="3200" b="1" i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424814" y="332656"/>
            <a:ext cx="6407568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b="1" dirty="0" smtClean="0">
                <a:solidFill>
                  <a:srgbClr val="CC6600"/>
                </a:solidFill>
                <a:latin typeface="Calibri" pitchFamily="34" charset="0"/>
              </a:rPr>
              <a:t>Relaxation dipolaire</a:t>
            </a:r>
            <a:endParaRPr lang="fr-FR" altLang="fr-FR" sz="4400" i="1" dirty="0">
              <a:solidFill>
                <a:srgbClr val="CC6600"/>
              </a:solidFill>
              <a:latin typeface="Calibri" pitchFamily="34" charset="0"/>
            </a:endParaRPr>
          </a:p>
        </p:txBody>
      </p:sp>
      <p:sp>
        <p:nvSpPr>
          <p:cNvPr id="71" name="Rectangle 89"/>
          <p:cNvSpPr>
            <a:spLocks noChangeArrowheads="1"/>
          </p:cNvSpPr>
          <p:nvPr/>
        </p:nvSpPr>
        <p:spPr bwMode="auto">
          <a:xfrm>
            <a:off x="441966" y="3356992"/>
            <a:ext cx="506613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eaLnBrk="1" hangingPunct="1">
              <a:spcBef>
                <a:spcPct val="0"/>
              </a:spcBef>
              <a:buNone/>
            </a:pPr>
            <a:r>
              <a:rPr lang="fr-FR" sz="1800" b="1" dirty="0" smtClean="0">
                <a:solidFill>
                  <a:srgbClr val="CC6600"/>
                </a:solidFill>
                <a:latin typeface="Calibri" panose="020F0502020204030204" pitchFamily="34" charset="0"/>
              </a:rPr>
              <a:t>Collisions inélastiques :</a:t>
            </a:r>
          </a:p>
          <a:p>
            <a:pPr marL="0" lvl="1" eaLnBrk="1" hangingPunct="1">
              <a:spcBef>
                <a:spcPct val="0"/>
              </a:spcBef>
              <a:buNone/>
            </a:pPr>
            <a:r>
              <a:rPr lang="fr-FR" altLang="fr-FR" sz="1600" b="1" dirty="0" smtClean="0">
                <a:latin typeface="Calibri" pitchFamily="34" charset="0"/>
              </a:rPr>
              <a:t>Change </a:t>
            </a:r>
            <a:r>
              <a:rPr lang="fr-FR" altLang="fr-FR" sz="1600" b="1" dirty="0">
                <a:latin typeface="Calibri" pitchFamily="34" charset="0"/>
              </a:rPr>
              <a:t>le spin </a:t>
            </a:r>
            <a:r>
              <a:rPr lang="fr-FR" altLang="fr-FR" sz="1600" b="1" dirty="0" smtClean="0">
                <a:latin typeface="Calibri" pitchFamily="34" charset="0"/>
              </a:rPr>
              <a:t>total de la paire d’atomes en interactions</a:t>
            </a:r>
            <a:endParaRPr lang="fr-FR" altLang="fr-FR" sz="1600" b="1" dirty="0">
              <a:latin typeface="Calibri" pitchFamily="34" charset="0"/>
            </a:endParaRPr>
          </a:p>
        </p:txBody>
      </p:sp>
      <p:grpSp>
        <p:nvGrpSpPr>
          <p:cNvPr id="72" name="Groupe 71"/>
          <p:cNvGrpSpPr/>
          <p:nvPr/>
        </p:nvGrpSpPr>
        <p:grpSpPr>
          <a:xfrm>
            <a:off x="5262563" y="641689"/>
            <a:ext cx="3341885" cy="2943754"/>
            <a:chOff x="4788024" y="641689"/>
            <a:chExt cx="3341885" cy="2943754"/>
          </a:xfrm>
        </p:grpSpPr>
        <p:pic>
          <p:nvPicPr>
            <p:cNvPr id="73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641689"/>
              <a:ext cx="3341885" cy="2943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4" name="Group 56"/>
            <p:cNvGrpSpPr>
              <a:grpSpLocks/>
            </p:cNvGrpSpPr>
            <p:nvPr/>
          </p:nvGrpSpPr>
          <p:grpSpPr bwMode="auto">
            <a:xfrm>
              <a:off x="6275835" y="1700808"/>
              <a:ext cx="287337" cy="1079502"/>
              <a:chOff x="3379" y="2523"/>
              <a:chExt cx="181" cy="680"/>
            </a:xfrm>
            <a:solidFill>
              <a:srgbClr val="3333CC"/>
            </a:solidFill>
          </p:grpSpPr>
          <p:sp>
            <p:nvSpPr>
              <p:cNvPr id="88" name="Line 57"/>
              <p:cNvSpPr>
                <a:spLocks noChangeShapeType="1"/>
              </p:cNvSpPr>
              <p:nvPr/>
            </p:nvSpPr>
            <p:spPr bwMode="auto">
              <a:xfrm rot="10800000">
                <a:off x="3470" y="2523"/>
                <a:ext cx="0" cy="68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9" name="Oval 58"/>
              <p:cNvSpPr>
                <a:spLocks noChangeArrowheads="1"/>
              </p:cNvSpPr>
              <p:nvPr/>
            </p:nvSpPr>
            <p:spPr bwMode="auto">
              <a:xfrm rot="10800000">
                <a:off x="3379" y="2750"/>
                <a:ext cx="181" cy="181"/>
              </a:xfrm>
              <a:prstGeom prst="ellips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</p:grpSp>
        <p:grpSp>
          <p:nvGrpSpPr>
            <p:cNvPr id="75" name="Group 50"/>
            <p:cNvGrpSpPr>
              <a:grpSpLocks/>
            </p:cNvGrpSpPr>
            <p:nvPr/>
          </p:nvGrpSpPr>
          <p:grpSpPr bwMode="auto">
            <a:xfrm>
              <a:off x="5248272" y="1535508"/>
              <a:ext cx="431800" cy="1079500"/>
              <a:chOff x="3742" y="2886"/>
              <a:chExt cx="272" cy="680"/>
            </a:xfrm>
            <a:solidFill>
              <a:srgbClr val="3333CC"/>
            </a:solidFill>
          </p:grpSpPr>
          <p:sp>
            <p:nvSpPr>
              <p:cNvPr id="76" name="Line 51"/>
              <p:cNvSpPr>
                <a:spLocks noChangeShapeType="1"/>
              </p:cNvSpPr>
              <p:nvPr/>
            </p:nvSpPr>
            <p:spPr bwMode="auto">
              <a:xfrm rot="10800000" flipH="1">
                <a:off x="3742" y="2886"/>
                <a:ext cx="272" cy="68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" name="Oval 52"/>
              <p:cNvSpPr>
                <a:spLocks noChangeArrowheads="1"/>
              </p:cNvSpPr>
              <p:nvPr/>
            </p:nvSpPr>
            <p:spPr bwMode="auto">
              <a:xfrm rot="10800000">
                <a:off x="3795" y="3121"/>
                <a:ext cx="181" cy="181"/>
              </a:xfrm>
              <a:prstGeom prst="ellips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</p:grpSp>
      </p:grpSp>
      <p:sp>
        <p:nvSpPr>
          <p:cNvPr id="90" name="ZoneTexte 89"/>
          <p:cNvSpPr txBox="1"/>
          <p:nvPr/>
        </p:nvSpPr>
        <p:spPr>
          <a:xfrm>
            <a:off x="346200" y="1412776"/>
            <a:ext cx="43842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Calibri" panose="020F0502020204030204" pitchFamily="34" charset="0"/>
              </a:rPr>
              <a:t>Anisotropie des interactions dipôle-dipôle :</a:t>
            </a:r>
          </a:p>
          <a:p>
            <a:endParaRPr lang="fr-FR" dirty="0" smtClean="0">
              <a:latin typeface="Calibri" panose="020F0502020204030204" pitchFamily="34" charset="0"/>
            </a:endParaRPr>
          </a:p>
          <a:p>
            <a:r>
              <a:rPr lang="fr-FR" b="1" dirty="0" smtClean="0">
                <a:latin typeface="Calibri" panose="020F0502020204030204" pitchFamily="34" charset="0"/>
                <a:sym typeface="Wingdings"/>
              </a:rPr>
              <a:t> </a:t>
            </a:r>
            <a:r>
              <a:rPr lang="fr-FR" b="1" dirty="0" smtClean="0">
                <a:latin typeface="Calibri" panose="020F0502020204030204" pitchFamily="34" charset="0"/>
              </a:rPr>
              <a:t>Potentiel non-central : </a:t>
            </a:r>
          </a:p>
          <a:p>
            <a:r>
              <a:rPr lang="fr-FR" dirty="0" smtClean="0">
                <a:latin typeface="Calibri" panose="020F0502020204030204" pitchFamily="34" charset="0"/>
              </a:rPr>
              <a:t>Couplage entre </a:t>
            </a:r>
            <a:r>
              <a:rPr lang="fr-FR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les degrés de liberté de spin et orbital</a:t>
            </a:r>
            <a:r>
              <a:rPr lang="fr-FR" dirty="0" smtClean="0">
                <a:solidFill>
                  <a:srgbClr val="FF00FF"/>
                </a:solidFill>
                <a:latin typeface="Calibri" panose="020F0502020204030204" pitchFamily="34" charset="0"/>
              </a:rPr>
              <a:t> </a:t>
            </a:r>
            <a:r>
              <a:rPr lang="fr-FR" dirty="0" smtClean="0">
                <a:latin typeface="Calibri" panose="020F0502020204030204" pitchFamily="34" charset="0"/>
              </a:rPr>
              <a:t>de l’atome (</a:t>
            </a:r>
            <a:r>
              <a:rPr lang="fr-FR" b="1" i="1" dirty="0" smtClean="0">
                <a:latin typeface="Calibri" panose="020F0502020204030204" pitchFamily="34" charset="0"/>
              </a:rPr>
              <a:t>J = L+S </a:t>
            </a:r>
            <a:r>
              <a:rPr lang="fr-FR" dirty="0" smtClean="0">
                <a:latin typeface="Calibri" panose="020F0502020204030204" pitchFamily="34" charset="0"/>
              </a:rPr>
              <a:t>conservé)</a:t>
            </a:r>
          </a:p>
        </p:txBody>
      </p:sp>
    </p:spTree>
    <p:extLst>
      <p:ext uri="{BB962C8B-B14F-4D97-AF65-F5344CB8AC3E}">
        <p14:creationId xmlns:p14="http://schemas.microsoft.com/office/powerpoint/2010/main" val="272133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9" name="Object 38"/>
          <p:cNvGraphicFramePr>
            <a:graphicFrameLocks noChangeAspect="1"/>
          </p:cNvGraphicFramePr>
          <p:nvPr>
            <p:extLst/>
          </p:nvPr>
        </p:nvGraphicFramePr>
        <p:xfrm>
          <a:off x="3851920" y="5445224"/>
          <a:ext cx="1079500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865" name="Equation" r:id="rId4" imgW="545863" imgH="228501" progId="Equation.3">
                  <p:embed/>
                </p:oleObj>
              </mc:Choice>
              <mc:Fallback>
                <p:oleObj name="Equation" r:id="rId4" imgW="545863" imgH="2285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920" y="5445224"/>
                        <a:ext cx="1079500" cy="452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155" name="Group 49"/>
          <p:cNvGrpSpPr>
            <a:grpSpLocks/>
          </p:cNvGrpSpPr>
          <p:nvPr/>
        </p:nvGrpSpPr>
        <p:grpSpPr bwMode="auto">
          <a:xfrm rot="10800000">
            <a:off x="5580707" y="4489474"/>
            <a:ext cx="431800" cy="1079500"/>
            <a:chOff x="3742" y="2886"/>
            <a:chExt cx="272" cy="680"/>
          </a:xfrm>
          <a:solidFill>
            <a:srgbClr val="3333CC"/>
          </a:solidFill>
        </p:grpSpPr>
        <p:sp>
          <p:nvSpPr>
            <p:cNvPr id="6170" name="Line 36"/>
            <p:cNvSpPr>
              <a:spLocks noChangeShapeType="1"/>
            </p:cNvSpPr>
            <p:nvPr/>
          </p:nvSpPr>
          <p:spPr bwMode="auto">
            <a:xfrm flipH="1">
              <a:off x="3742" y="2886"/>
              <a:ext cx="272" cy="68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171" name="Oval 37"/>
            <p:cNvSpPr>
              <a:spLocks noChangeArrowheads="1"/>
            </p:cNvSpPr>
            <p:nvPr/>
          </p:nvSpPr>
          <p:spPr bwMode="auto">
            <a:xfrm>
              <a:off x="3787" y="3113"/>
              <a:ext cx="181" cy="181"/>
            </a:xfrm>
            <a:prstGeom prst="ellips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</p:grpSp>
      <p:grpSp>
        <p:nvGrpSpPr>
          <p:cNvPr id="6158" name="Group 50"/>
          <p:cNvGrpSpPr>
            <a:grpSpLocks/>
          </p:cNvGrpSpPr>
          <p:nvPr/>
        </p:nvGrpSpPr>
        <p:grpSpPr bwMode="auto">
          <a:xfrm rot="10800000">
            <a:off x="6299845" y="4500587"/>
            <a:ext cx="431800" cy="1079500"/>
            <a:chOff x="3742" y="2886"/>
            <a:chExt cx="272" cy="680"/>
          </a:xfrm>
          <a:solidFill>
            <a:srgbClr val="3333CC"/>
          </a:solidFill>
        </p:grpSpPr>
        <p:sp>
          <p:nvSpPr>
            <p:cNvPr id="6168" name="Line 51"/>
            <p:cNvSpPr>
              <a:spLocks noChangeShapeType="1"/>
            </p:cNvSpPr>
            <p:nvPr/>
          </p:nvSpPr>
          <p:spPr bwMode="auto">
            <a:xfrm flipH="1">
              <a:off x="3742" y="2886"/>
              <a:ext cx="272" cy="68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169" name="Oval 52"/>
            <p:cNvSpPr>
              <a:spLocks noChangeArrowheads="1"/>
            </p:cNvSpPr>
            <p:nvPr/>
          </p:nvSpPr>
          <p:spPr bwMode="auto">
            <a:xfrm>
              <a:off x="3787" y="3113"/>
              <a:ext cx="181" cy="181"/>
            </a:xfrm>
            <a:prstGeom prst="ellips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</p:grpSp>
      <p:sp>
        <p:nvSpPr>
          <p:cNvPr id="6159" name="Text Box 53"/>
          <p:cNvSpPr txBox="1">
            <a:spLocks noChangeArrowheads="1"/>
          </p:cNvSpPr>
          <p:nvPr/>
        </p:nvSpPr>
        <p:spPr bwMode="auto">
          <a:xfrm>
            <a:off x="7380312" y="4345012"/>
            <a:ext cx="12255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800" b="1" dirty="0">
                <a:latin typeface="Calibri" pitchFamily="34" charset="0"/>
              </a:rPr>
              <a:t>Etat final :</a:t>
            </a:r>
          </a:p>
        </p:txBody>
      </p:sp>
      <p:sp>
        <p:nvSpPr>
          <p:cNvPr id="6160" name="Text Box 94"/>
          <p:cNvSpPr txBox="1">
            <a:spLocks noChangeArrowheads="1"/>
          </p:cNvSpPr>
          <p:nvPr/>
        </p:nvSpPr>
        <p:spPr bwMode="auto">
          <a:xfrm>
            <a:off x="7669857" y="4849837"/>
            <a:ext cx="7191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600" b="1">
                <a:solidFill>
                  <a:srgbClr val="FF0000"/>
                </a:solidFill>
                <a:latin typeface="Calibri" pitchFamily="34" charset="0"/>
              </a:rPr>
              <a:t> 2 ; 2</a:t>
            </a:r>
          </a:p>
        </p:txBody>
      </p:sp>
      <p:sp>
        <p:nvSpPr>
          <p:cNvPr id="6161" name="Rectangle 76"/>
          <p:cNvSpPr>
            <a:spLocks noChangeArrowheads="1"/>
          </p:cNvSpPr>
          <p:nvPr/>
        </p:nvSpPr>
        <p:spPr bwMode="auto">
          <a:xfrm>
            <a:off x="4212282" y="4849837"/>
            <a:ext cx="422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b="1" dirty="0">
                <a:solidFill>
                  <a:srgbClr val="FF0000"/>
                </a:solidFill>
                <a:sym typeface="Wingdings 3" pitchFamily="18" charset="2"/>
              </a:rPr>
              <a:t></a:t>
            </a:r>
          </a:p>
        </p:txBody>
      </p:sp>
      <p:sp>
        <p:nvSpPr>
          <p:cNvPr id="31" name="Ellipse 30"/>
          <p:cNvSpPr/>
          <p:nvPr/>
        </p:nvSpPr>
        <p:spPr>
          <a:xfrm>
            <a:off x="8532440" y="6309320"/>
            <a:ext cx="432048" cy="432048"/>
          </a:xfrm>
          <a:prstGeom prst="ellipse">
            <a:avLst/>
          </a:prstGeom>
          <a:solidFill>
            <a:srgbClr val="818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ZoneTexte 31"/>
          <p:cNvSpPr txBox="1"/>
          <p:nvPr/>
        </p:nvSpPr>
        <p:spPr>
          <a:xfrm>
            <a:off x="8604448" y="6356067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Calibri" panose="020F0502020204030204" pitchFamily="34" charset="0"/>
              </a:rPr>
              <a:t>6</a:t>
            </a:r>
            <a:endParaRPr lang="fr-FR" sz="1600" b="1" dirty="0">
              <a:latin typeface="Calibri" panose="020F0502020204030204" pitchFamily="34" charset="0"/>
            </a:endParaRPr>
          </a:p>
        </p:txBody>
      </p:sp>
      <p:sp>
        <p:nvSpPr>
          <p:cNvPr id="37" name="Text Box 94"/>
          <p:cNvSpPr txBox="1">
            <a:spLocks noChangeArrowheads="1"/>
          </p:cNvSpPr>
          <p:nvPr/>
        </p:nvSpPr>
        <p:spPr bwMode="auto">
          <a:xfrm>
            <a:off x="541338" y="4860551"/>
            <a:ext cx="7191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600" b="1" dirty="0">
                <a:solidFill>
                  <a:srgbClr val="FF0000"/>
                </a:solidFill>
                <a:latin typeface="Calibri" pitchFamily="34" charset="0"/>
              </a:rPr>
              <a:t> 3 ; 3</a:t>
            </a:r>
          </a:p>
        </p:txBody>
      </p:sp>
      <p:sp>
        <p:nvSpPr>
          <p:cNvPr id="41" name="Text Box 42"/>
          <p:cNvSpPr txBox="1">
            <a:spLocks noChangeArrowheads="1"/>
          </p:cNvSpPr>
          <p:nvPr/>
        </p:nvSpPr>
        <p:spPr bwMode="auto">
          <a:xfrm>
            <a:off x="323850" y="4355726"/>
            <a:ext cx="143986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800" b="1" dirty="0">
                <a:latin typeface="Calibri" pitchFamily="34" charset="0"/>
              </a:rPr>
              <a:t>Etat initial :</a:t>
            </a:r>
          </a:p>
        </p:txBody>
      </p:sp>
      <p:grpSp>
        <p:nvGrpSpPr>
          <p:cNvPr id="42" name="Group 56"/>
          <p:cNvGrpSpPr>
            <a:grpSpLocks/>
          </p:cNvGrpSpPr>
          <p:nvPr/>
        </p:nvGrpSpPr>
        <p:grpSpPr bwMode="auto">
          <a:xfrm rot="10800000">
            <a:off x="2484438" y="4500188"/>
            <a:ext cx="287337" cy="1079500"/>
            <a:chOff x="3379" y="2523"/>
            <a:chExt cx="181" cy="680"/>
          </a:xfrm>
          <a:solidFill>
            <a:srgbClr val="3333CC"/>
          </a:solidFill>
        </p:grpSpPr>
        <p:sp>
          <p:nvSpPr>
            <p:cNvPr id="43" name="Line 57"/>
            <p:cNvSpPr>
              <a:spLocks noChangeShapeType="1"/>
            </p:cNvSpPr>
            <p:nvPr/>
          </p:nvSpPr>
          <p:spPr bwMode="auto">
            <a:xfrm>
              <a:off x="3470" y="2523"/>
              <a:ext cx="0" cy="68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4" name="Oval 58"/>
            <p:cNvSpPr>
              <a:spLocks noChangeArrowheads="1"/>
            </p:cNvSpPr>
            <p:nvPr/>
          </p:nvSpPr>
          <p:spPr bwMode="auto">
            <a:xfrm>
              <a:off x="3379" y="2750"/>
              <a:ext cx="181" cy="181"/>
            </a:xfrm>
            <a:prstGeom prst="ellips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</p:grpSp>
      <p:grpSp>
        <p:nvGrpSpPr>
          <p:cNvPr id="45" name="Group 59"/>
          <p:cNvGrpSpPr>
            <a:grpSpLocks/>
          </p:cNvGrpSpPr>
          <p:nvPr/>
        </p:nvGrpSpPr>
        <p:grpSpPr bwMode="auto">
          <a:xfrm rot="10800000">
            <a:off x="3205163" y="4500188"/>
            <a:ext cx="287337" cy="1079500"/>
            <a:chOff x="3379" y="2523"/>
            <a:chExt cx="181" cy="680"/>
          </a:xfrm>
          <a:solidFill>
            <a:srgbClr val="3333CC"/>
          </a:solidFill>
        </p:grpSpPr>
        <p:sp>
          <p:nvSpPr>
            <p:cNvPr id="46" name="Line 60"/>
            <p:cNvSpPr>
              <a:spLocks noChangeShapeType="1"/>
            </p:cNvSpPr>
            <p:nvPr/>
          </p:nvSpPr>
          <p:spPr bwMode="auto">
            <a:xfrm>
              <a:off x="3470" y="2523"/>
              <a:ext cx="0" cy="68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7" name="Oval 61"/>
            <p:cNvSpPr>
              <a:spLocks noChangeArrowheads="1"/>
            </p:cNvSpPr>
            <p:nvPr/>
          </p:nvSpPr>
          <p:spPr bwMode="auto">
            <a:xfrm>
              <a:off x="3379" y="2750"/>
              <a:ext cx="181" cy="181"/>
            </a:xfrm>
            <a:prstGeom prst="ellips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</p:grpSp>
      <p:sp>
        <p:nvSpPr>
          <p:cNvPr id="49" name="Ellipse 48"/>
          <p:cNvSpPr/>
          <p:nvPr/>
        </p:nvSpPr>
        <p:spPr>
          <a:xfrm>
            <a:off x="8532440" y="6309320"/>
            <a:ext cx="432048" cy="432048"/>
          </a:xfrm>
          <a:prstGeom prst="ellipse">
            <a:avLst/>
          </a:prstGeom>
          <a:solidFill>
            <a:srgbClr val="818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ZoneTexte 49"/>
          <p:cNvSpPr txBox="1"/>
          <p:nvPr/>
        </p:nvSpPr>
        <p:spPr>
          <a:xfrm>
            <a:off x="8604448" y="6356067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Calibri" panose="020F0502020204030204" pitchFamily="34" charset="0"/>
              </a:rPr>
              <a:t>8</a:t>
            </a:r>
            <a:endParaRPr lang="fr-FR" sz="1600" b="1" dirty="0">
              <a:latin typeface="Calibri" panose="020F0502020204030204" pitchFamily="34" charset="0"/>
            </a:endParaRPr>
          </a:p>
        </p:txBody>
      </p:sp>
      <p:sp>
        <p:nvSpPr>
          <p:cNvPr id="51" name="Titre 1"/>
          <p:cNvSpPr txBox="1">
            <a:spLocks/>
          </p:cNvSpPr>
          <p:nvPr/>
        </p:nvSpPr>
        <p:spPr>
          <a:xfrm>
            <a:off x="423244" y="105321"/>
            <a:ext cx="7781925" cy="5873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fr-FR" altLang="fr-FR" sz="3200" b="1" i="1" dirty="0" smtClean="0">
                <a:solidFill>
                  <a:schemeClr val="tx1"/>
                </a:solidFill>
                <a:latin typeface="Calibri" pitchFamily="34" charset="0"/>
              </a:rPr>
              <a:t>Introduction</a:t>
            </a:r>
            <a:endParaRPr lang="fr-FR" altLang="fr-FR" sz="3200" b="1" i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78" name="Rectangle 4"/>
          <p:cNvSpPr>
            <a:spLocks noChangeArrowheads="1"/>
          </p:cNvSpPr>
          <p:nvPr/>
        </p:nvSpPr>
        <p:spPr bwMode="auto">
          <a:xfrm>
            <a:off x="424814" y="332656"/>
            <a:ext cx="6407568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b="1" dirty="0" smtClean="0">
                <a:solidFill>
                  <a:srgbClr val="CC6600"/>
                </a:solidFill>
                <a:latin typeface="Calibri" pitchFamily="34" charset="0"/>
              </a:rPr>
              <a:t>Relaxation dipolaire et rotation</a:t>
            </a:r>
            <a:endParaRPr lang="fr-FR" altLang="fr-FR" sz="4400" i="1" dirty="0">
              <a:solidFill>
                <a:srgbClr val="CC6600"/>
              </a:solidFill>
              <a:latin typeface="Calibri" pitchFamily="34" charset="0"/>
            </a:endParaRPr>
          </a:p>
        </p:txBody>
      </p:sp>
      <p:sp>
        <p:nvSpPr>
          <p:cNvPr id="79" name="Rectangle 89"/>
          <p:cNvSpPr>
            <a:spLocks noChangeArrowheads="1"/>
          </p:cNvSpPr>
          <p:nvPr/>
        </p:nvSpPr>
        <p:spPr bwMode="auto">
          <a:xfrm>
            <a:off x="441966" y="3356992"/>
            <a:ext cx="506613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eaLnBrk="1" hangingPunct="1">
              <a:spcBef>
                <a:spcPct val="0"/>
              </a:spcBef>
              <a:buNone/>
            </a:pPr>
            <a:r>
              <a:rPr lang="fr-FR" sz="1800" b="1" dirty="0" smtClean="0">
                <a:solidFill>
                  <a:srgbClr val="CC6600"/>
                </a:solidFill>
                <a:latin typeface="Calibri" panose="020F0502020204030204" pitchFamily="34" charset="0"/>
              </a:rPr>
              <a:t>Collisions inélastiques :</a:t>
            </a:r>
          </a:p>
          <a:p>
            <a:pPr marL="0" lvl="1" eaLnBrk="1" hangingPunct="1">
              <a:spcBef>
                <a:spcPct val="0"/>
              </a:spcBef>
              <a:buNone/>
            </a:pPr>
            <a:r>
              <a:rPr lang="fr-FR" altLang="fr-FR" sz="1600" b="1" dirty="0" smtClean="0">
                <a:latin typeface="Calibri" pitchFamily="34" charset="0"/>
              </a:rPr>
              <a:t>Change </a:t>
            </a:r>
            <a:r>
              <a:rPr lang="fr-FR" altLang="fr-FR" sz="1600" b="1" dirty="0">
                <a:latin typeface="Calibri" pitchFamily="34" charset="0"/>
              </a:rPr>
              <a:t>le spin </a:t>
            </a:r>
            <a:r>
              <a:rPr lang="fr-FR" altLang="fr-FR" sz="1600" b="1" dirty="0" smtClean="0">
                <a:latin typeface="Calibri" pitchFamily="34" charset="0"/>
              </a:rPr>
              <a:t>total de la paire d’atomes en interactions</a:t>
            </a:r>
            <a:endParaRPr lang="fr-FR" altLang="fr-FR" sz="1600" b="1" dirty="0">
              <a:latin typeface="Calibri" pitchFamily="34" charset="0"/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5262563" y="641689"/>
            <a:ext cx="3341885" cy="2943754"/>
            <a:chOff x="4788024" y="641689"/>
            <a:chExt cx="3341885" cy="2943754"/>
          </a:xfrm>
        </p:grpSpPr>
        <p:pic>
          <p:nvPicPr>
            <p:cNvPr id="80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641689"/>
              <a:ext cx="3341885" cy="2943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1" name="Group 56"/>
            <p:cNvGrpSpPr>
              <a:grpSpLocks/>
            </p:cNvGrpSpPr>
            <p:nvPr/>
          </p:nvGrpSpPr>
          <p:grpSpPr bwMode="auto">
            <a:xfrm>
              <a:off x="6275835" y="1700808"/>
              <a:ext cx="287337" cy="1079502"/>
              <a:chOff x="3379" y="2523"/>
              <a:chExt cx="181" cy="680"/>
            </a:xfrm>
            <a:solidFill>
              <a:srgbClr val="3333CC"/>
            </a:solidFill>
          </p:grpSpPr>
          <p:sp>
            <p:nvSpPr>
              <p:cNvPr id="82" name="Line 57"/>
              <p:cNvSpPr>
                <a:spLocks noChangeShapeType="1"/>
              </p:cNvSpPr>
              <p:nvPr/>
            </p:nvSpPr>
            <p:spPr bwMode="auto">
              <a:xfrm rot="10800000">
                <a:off x="3470" y="2523"/>
                <a:ext cx="0" cy="68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3" name="Oval 58"/>
              <p:cNvSpPr>
                <a:spLocks noChangeArrowheads="1"/>
              </p:cNvSpPr>
              <p:nvPr/>
            </p:nvSpPr>
            <p:spPr bwMode="auto">
              <a:xfrm rot="10800000">
                <a:off x="3379" y="2750"/>
                <a:ext cx="181" cy="181"/>
              </a:xfrm>
              <a:prstGeom prst="ellips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</p:grpSp>
        <p:grpSp>
          <p:nvGrpSpPr>
            <p:cNvPr id="84" name="Group 50"/>
            <p:cNvGrpSpPr>
              <a:grpSpLocks/>
            </p:cNvGrpSpPr>
            <p:nvPr/>
          </p:nvGrpSpPr>
          <p:grpSpPr bwMode="auto">
            <a:xfrm>
              <a:off x="5248272" y="1535508"/>
              <a:ext cx="431800" cy="1079500"/>
              <a:chOff x="3742" y="2886"/>
              <a:chExt cx="272" cy="680"/>
            </a:xfrm>
            <a:solidFill>
              <a:srgbClr val="3333CC"/>
            </a:solidFill>
          </p:grpSpPr>
          <p:sp>
            <p:nvSpPr>
              <p:cNvPr id="85" name="Line 51"/>
              <p:cNvSpPr>
                <a:spLocks noChangeShapeType="1"/>
              </p:cNvSpPr>
              <p:nvPr/>
            </p:nvSpPr>
            <p:spPr bwMode="auto">
              <a:xfrm rot="10800000" flipH="1">
                <a:off x="3742" y="2886"/>
                <a:ext cx="272" cy="68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6" name="Oval 52"/>
              <p:cNvSpPr>
                <a:spLocks noChangeArrowheads="1"/>
              </p:cNvSpPr>
              <p:nvPr/>
            </p:nvSpPr>
            <p:spPr bwMode="auto">
              <a:xfrm rot="10800000">
                <a:off x="3795" y="3121"/>
                <a:ext cx="181" cy="181"/>
              </a:xfrm>
              <a:prstGeom prst="ellips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</p:grpSp>
      </p:grpSp>
      <p:sp>
        <p:nvSpPr>
          <p:cNvPr id="87" name="ZoneTexte 86"/>
          <p:cNvSpPr txBox="1"/>
          <p:nvPr/>
        </p:nvSpPr>
        <p:spPr>
          <a:xfrm>
            <a:off x="346200" y="1412776"/>
            <a:ext cx="43842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Calibri" panose="020F0502020204030204" pitchFamily="34" charset="0"/>
              </a:rPr>
              <a:t>Anisotropie des interactions dipôle-dipôle :</a:t>
            </a:r>
          </a:p>
          <a:p>
            <a:endParaRPr lang="fr-FR" dirty="0" smtClean="0">
              <a:latin typeface="Calibri" panose="020F0502020204030204" pitchFamily="34" charset="0"/>
            </a:endParaRPr>
          </a:p>
          <a:p>
            <a:r>
              <a:rPr lang="fr-FR" b="1" dirty="0" smtClean="0">
                <a:latin typeface="Calibri" panose="020F0502020204030204" pitchFamily="34" charset="0"/>
                <a:sym typeface="Wingdings"/>
              </a:rPr>
              <a:t> </a:t>
            </a:r>
            <a:r>
              <a:rPr lang="fr-FR" b="1" dirty="0" smtClean="0">
                <a:latin typeface="Calibri" panose="020F0502020204030204" pitchFamily="34" charset="0"/>
              </a:rPr>
              <a:t>Potentiel non-central : </a:t>
            </a:r>
          </a:p>
          <a:p>
            <a:r>
              <a:rPr lang="fr-FR" dirty="0" smtClean="0">
                <a:latin typeface="Calibri" panose="020F0502020204030204" pitchFamily="34" charset="0"/>
              </a:rPr>
              <a:t>Couplage entre </a:t>
            </a:r>
            <a:r>
              <a:rPr lang="fr-FR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les degrés de liberté de spin et orbital</a:t>
            </a:r>
            <a:r>
              <a:rPr lang="fr-FR" dirty="0" smtClean="0">
                <a:solidFill>
                  <a:srgbClr val="FF00FF"/>
                </a:solidFill>
                <a:latin typeface="Calibri" panose="020F0502020204030204" pitchFamily="34" charset="0"/>
              </a:rPr>
              <a:t> </a:t>
            </a:r>
            <a:r>
              <a:rPr lang="fr-FR" dirty="0" smtClean="0">
                <a:latin typeface="Calibri" panose="020F0502020204030204" pitchFamily="34" charset="0"/>
              </a:rPr>
              <a:t>de l’atome (</a:t>
            </a:r>
            <a:r>
              <a:rPr lang="fr-FR" b="1" i="1" dirty="0" smtClean="0">
                <a:latin typeface="Calibri" panose="020F0502020204030204" pitchFamily="34" charset="0"/>
              </a:rPr>
              <a:t>J = L+S </a:t>
            </a:r>
            <a:r>
              <a:rPr lang="fr-FR" dirty="0" smtClean="0">
                <a:latin typeface="Calibri" panose="020F0502020204030204" pitchFamily="34" charset="0"/>
              </a:rPr>
              <a:t>conservé)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5370669" y="5589240"/>
            <a:ext cx="1480535" cy="360362"/>
            <a:chOff x="5466489" y="5733256"/>
            <a:chExt cx="1049727" cy="233780"/>
          </a:xfrm>
        </p:grpSpPr>
        <p:sp>
          <p:nvSpPr>
            <p:cNvPr id="36" name="AutoShape 26"/>
            <p:cNvSpPr>
              <a:spLocks noChangeArrowheads="1"/>
            </p:cNvSpPr>
            <p:nvPr/>
          </p:nvSpPr>
          <p:spPr bwMode="auto">
            <a:xfrm>
              <a:off x="5466489" y="5733256"/>
              <a:ext cx="407299" cy="233780"/>
            </a:xfrm>
            <a:prstGeom prst="curvedRightArrow">
              <a:avLst>
                <a:gd name="adj1" fmla="val 20000"/>
                <a:gd name="adj2" fmla="val 40000"/>
                <a:gd name="adj3" fmla="val 58059"/>
              </a:avLst>
            </a:prstGeom>
            <a:solidFill>
              <a:srgbClr val="C0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>
                <a:latin typeface="Times New Roman" pitchFamily="18" charset="0"/>
              </a:endParaRPr>
            </a:p>
          </p:txBody>
        </p:sp>
        <p:sp>
          <p:nvSpPr>
            <p:cNvPr id="38" name="AutoShape 27"/>
            <p:cNvSpPr>
              <a:spLocks noChangeArrowheads="1"/>
            </p:cNvSpPr>
            <p:nvPr/>
          </p:nvSpPr>
          <p:spPr bwMode="auto">
            <a:xfrm flipH="1" flipV="1">
              <a:off x="6107632" y="5733256"/>
              <a:ext cx="408584" cy="233780"/>
            </a:xfrm>
            <a:prstGeom prst="curvedRightArrow">
              <a:avLst>
                <a:gd name="adj1" fmla="val 20000"/>
                <a:gd name="adj2" fmla="val 40000"/>
                <a:gd name="adj3" fmla="val 58242"/>
              </a:avLst>
            </a:prstGeom>
            <a:solidFill>
              <a:srgbClr val="C0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>
                <a:latin typeface="Times New Roman" pitchFamily="18" charset="0"/>
              </a:endParaRPr>
            </a:p>
          </p:txBody>
        </p:sp>
      </p:grpSp>
      <p:sp>
        <p:nvSpPr>
          <p:cNvPr id="39" name="Text Box 6"/>
          <p:cNvSpPr txBox="1">
            <a:spLocks noChangeArrowheads="1"/>
          </p:cNvSpPr>
          <p:nvPr/>
        </p:nvSpPr>
        <p:spPr bwMode="auto">
          <a:xfrm>
            <a:off x="539551" y="6202968"/>
            <a:ext cx="46085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fr-FR" altLang="fr-FR" sz="1800" b="1" dirty="0">
                <a:solidFill>
                  <a:schemeClr val="accent2"/>
                </a:solidFill>
                <a:latin typeface="Calibri" pitchFamily="34" charset="0"/>
              </a:rPr>
              <a:t>Conservation du moment cinétique total :</a:t>
            </a:r>
          </a:p>
        </p:txBody>
      </p:sp>
      <p:graphicFrame>
        <p:nvGraphicFramePr>
          <p:cNvPr id="40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1727920"/>
              </p:ext>
            </p:extLst>
          </p:nvPr>
        </p:nvGraphicFramePr>
        <p:xfrm>
          <a:off x="4750668" y="6237312"/>
          <a:ext cx="1463675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866" name="Equation" r:id="rId7" imgW="927100" imgH="228600" progId="Equation.3">
                  <p:embed/>
                </p:oleObj>
              </mc:Choice>
              <mc:Fallback>
                <p:oleObj name="Equation" r:id="rId7" imgW="9271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0668" y="6237312"/>
                        <a:ext cx="1463675" cy="36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2330502"/>
              </p:ext>
            </p:extLst>
          </p:nvPr>
        </p:nvGraphicFramePr>
        <p:xfrm>
          <a:off x="6803603" y="6256313"/>
          <a:ext cx="720725" cy="296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867" name="Equation" r:id="rId9" imgW="431640" imgH="177480" progId="Equation.3">
                  <p:embed/>
                </p:oleObj>
              </mc:Choice>
              <mc:Fallback>
                <p:oleObj name="Equation" r:id="rId9" imgW="43164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3603" y="6256313"/>
                        <a:ext cx="720725" cy="296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Text Box 36"/>
          <p:cNvSpPr txBox="1">
            <a:spLocks noChangeArrowheads="1"/>
          </p:cNvSpPr>
          <p:nvPr/>
        </p:nvSpPr>
        <p:spPr bwMode="auto">
          <a:xfrm>
            <a:off x="6291204" y="6238850"/>
            <a:ext cx="431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fr-FR" b="1" dirty="0">
                <a:sym typeface="Wingdings 3" pitchFamily="18" charset="2"/>
              </a:rPr>
              <a:t></a:t>
            </a:r>
          </a:p>
        </p:txBody>
      </p:sp>
    </p:spTree>
    <p:extLst>
      <p:ext uri="{BB962C8B-B14F-4D97-AF65-F5344CB8AC3E}">
        <p14:creationId xmlns:p14="http://schemas.microsoft.com/office/powerpoint/2010/main" val="237499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LPL">
  <a:themeElements>
    <a:clrScheme name="11_LP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1_LPL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lnDef>
  </a:objectDefaults>
  <a:extraClrSchemeLst>
    <a:extraClrScheme>
      <a:clrScheme name="11_LP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LP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LP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LP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LP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LP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LP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LP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LP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LP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LP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LP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9_LPL">
  <a:themeElements>
    <a:clrScheme name="19_LP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9_LPL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lnDef>
  </a:objectDefaults>
  <a:extraClrSchemeLst>
    <a:extraClrScheme>
      <a:clrScheme name="19_LP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_LP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_LP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_LP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_LP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_LP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_LP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_LP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_LP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_LP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_LP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_LP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0_LPL">
  <a:themeElements>
    <a:clrScheme name="20_LP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0_LPL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lnDef>
  </a:objectDefaults>
  <a:extraClrSchemeLst>
    <a:extraClrScheme>
      <a:clrScheme name="20_LP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LP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LP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LP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LP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LP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_LP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_LP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_LP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_LP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_LP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_LP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1_LPL">
  <a:themeElements>
    <a:clrScheme name="21_LP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1_LPL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lnDef>
  </a:objectDefaults>
  <a:extraClrSchemeLst>
    <a:extraClrScheme>
      <a:clrScheme name="21_LP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1_LP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1_LP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1_LP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1_LP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1_LP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1_LP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1_LP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1_LP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1_LP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1_LP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1_LP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hèmeAurélie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LPL">
  <a:themeElements>
    <a:clrScheme name="1_LP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LPL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lnDef>
  </a:objectDefaults>
  <a:extraClrSchemeLst>
    <a:extraClrScheme>
      <a:clrScheme name="1_LP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P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P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P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P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P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P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P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P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P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P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P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2_LPL">
  <a:themeElements>
    <a:clrScheme name="12_LP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2_LPL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333399"/>
        </a:solidFill>
        <a:ln w="9525" algn="ctr">
          <a:noFill/>
          <a:miter lim="800000"/>
          <a:headEnd/>
          <a:tailEnd/>
        </a:ln>
      </a:spPr>
      <a:bodyPr wrap="square" anchor="ctr">
        <a:noAutofit/>
      </a:bodyPr>
      <a:lstStyle>
        <a:defPPr>
          <a:defRPr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lnDef>
  </a:objectDefaults>
  <a:extraClrSchemeLst>
    <a:extraClrScheme>
      <a:clrScheme name="12_LP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LP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LP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LP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LP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LP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LP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LP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LP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LP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LP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LP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3_LPL">
  <a:themeElements>
    <a:clrScheme name="13_LP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3_LPL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lnDef>
  </a:objectDefaults>
  <a:extraClrSchemeLst>
    <a:extraClrScheme>
      <a:clrScheme name="13_LP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LP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LP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LP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LP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LP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LP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LP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LP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LP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LP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LP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4_LPL">
  <a:themeElements>
    <a:clrScheme name="14_LP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4_LPL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lnDef>
  </a:objectDefaults>
  <a:extraClrSchemeLst>
    <a:extraClrScheme>
      <a:clrScheme name="14_LP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LP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LP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LP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LP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LP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LP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LP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LP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LP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LP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LP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5_LPL">
  <a:themeElements>
    <a:clrScheme name="15_LP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5_LPL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lnDef>
  </a:objectDefaults>
  <a:extraClrSchemeLst>
    <a:extraClrScheme>
      <a:clrScheme name="15_LP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LP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LP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LP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LP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LP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LP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LP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LP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LP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LP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LP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6_LPL">
  <a:themeElements>
    <a:clrScheme name="16_LP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6_LPL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lnDef>
  </a:objectDefaults>
  <a:extraClrSchemeLst>
    <a:extraClrScheme>
      <a:clrScheme name="16_LP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LP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LP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LP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LP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LP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LP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LP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LP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LP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LP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LP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7_LPL">
  <a:themeElements>
    <a:clrScheme name="17_LP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7_LPL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lnDef>
  </a:objectDefaults>
  <a:extraClrSchemeLst>
    <a:extraClrScheme>
      <a:clrScheme name="17_LP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LP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LP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LP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LP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LP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LP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LP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LP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LP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LP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LP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8_LPL">
  <a:themeElements>
    <a:clrScheme name="18_LP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8_LPL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lnDef>
  </a:objectDefaults>
  <a:extraClrSchemeLst>
    <a:extraClrScheme>
      <a:clrScheme name="18_LP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LP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LP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LP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LP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LP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_LP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_LP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_LP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_LP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_LP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_LP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ThèmeLPL</Template>
  <TotalTime>16416</TotalTime>
  <Words>3601</Words>
  <Application>Microsoft Office PowerPoint</Application>
  <PresentationFormat>Affichage à l'écran (4:3)</PresentationFormat>
  <Paragraphs>801</Paragraphs>
  <Slides>68</Slides>
  <Notes>15</Notes>
  <HiddenSlides>0</HiddenSlides>
  <MMClips>0</MMClips>
  <ScaleCrop>false</ScaleCrop>
  <HeadingPairs>
    <vt:vector size="6" baseType="variant">
      <vt:variant>
        <vt:lpstr>Thème</vt:lpstr>
      </vt:variant>
      <vt:variant>
        <vt:i4>13</vt:i4>
      </vt:variant>
      <vt:variant>
        <vt:lpstr>Serveurs OLE incorporés</vt:lpstr>
      </vt:variant>
      <vt:variant>
        <vt:i4>6</vt:i4>
      </vt:variant>
      <vt:variant>
        <vt:lpstr>Titres des diapositives</vt:lpstr>
      </vt:variant>
      <vt:variant>
        <vt:i4>68</vt:i4>
      </vt:variant>
    </vt:vector>
  </HeadingPairs>
  <TitlesOfParts>
    <vt:vector size="87" baseType="lpstr">
      <vt:lpstr>ThèmeLPL</vt:lpstr>
      <vt:lpstr>1_LPL</vt:lpstr>
      <vt:lpstr>12_LPL</vt:lpstr>
      <vt:lpstr>13_LPL</vt:lpstr>
      <vt:lpstr>14_LPL</vt:lpstr>
      <vt:lpstr>15_LPL</vt:lpstr>
      <vt:lpstr>16_LPL</vt:lpstr>
      <vt:lpstr>17_LPL</vt:lpstr>
      <vt:lpstr>18_LPL</vt:lpstr>
      <vt:lpstr>19_LPL</vt:lpstr>
      <vt:lpstr>20_LPL</vt:lpstr>
      <vt:lpstr>21_LPL</vt:lpstr>
      <vt:lpstr>ThèmeAurélie</vt:lpstr>
      <vt:lpstr>Photo Editor Photo</vt:lpstr>
      <vt:lpstr>Image bitmap</vt:lpstr>
      <vt:lpstr>CorelDRAW</vt:lpstr>
      <vt:lpstr>Équation</vt:lpstr>
      <vt:lpstr>Equation</vt:lpstr>
      <vt:lpstr>PHOTO-PAINT</vt:lpstr>
      <vt:lpstr>Echange de spin et dynamique d’aimantation d’un gaz quantique dipolaire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Echange de spin et dynamique d’aimantation d’un gaz quantique dipolaire</dc:title>
  <dc:creator>GQD</dc:creator>
  <cp:lastModifiedBy>Equipe</cp:lastModifiedBy>
  <cp:revision>477</cp:revision>
  <cp:lastPrinted>2015-06-14T11:34:12Z</cp:lastPrinted>
  <dcterms:created xsi:type="dcterms:W3CDTF">2015-05-06T09:54:00Z</dcterms:created>
  <dcterms:modified xsi:type="dcterms:W3CDTF">2015-07-08T09:55:22Z</dcterms:modified>
</cp:coreProperties>
</file>